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20" r:id="rId2"/>
    <p:sldId id="429" r:id="rId3"/>
    <p:sldId id="443" r:id="rId4"/>
    <p:sldId id="444" r:id="rId5"/>
    <p:sldId id="445" r:id="rId6"/>
    <p:sldId id="446" r:id="rId7"/>
    <p:sldId id="447" r:id="rId8"/>
    <p:sldId id="448" r:id="rId9"/>
    <p:sldId id="442" r:id="rId10"/>
    <p:sldId id="437" r:id="rId11"/>
  </p:sldIdLst>
  <p:sldSz cx="9144000" cy="6858000" type="screen4x3"/>
  <p:notesSz cx="9939338" cy="68072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FF99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1" autoAdjust="0"/>
    <p:restoredTop sz="93892" autoAdjust="0"/>
  </p:normalViewPr>
  <p:slideViewPr>
    <p:cSldViewPr>
      <p:cViewPr>
        <p:scale>
          <a:sx n="90" d="100"/>
          <a:sy n="90" d="100"/>
        </p:scale>
        <p:origin x="-2244" y="-4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3438" y="-78"/>
      </p:cViewPr>
      <p:guideLst>
        <p:guide orient="horz" pos="2145"/>
        <p:guide pos="313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30120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7B5CB95D-6F18-4D4A-BA06-CDFD6A609371}" type="datetimeFigureOut">
              <a:rPr lang="ko-KR" altLang="en-US"/>
              <a:pPr>
                <a:defRPr/>
              </a:pPr>
              <a:t>2013-01-11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30120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9A88CD0-8BFE-4AEE-BEFD-8D4A7C627D31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30120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BE34507-DAC5-4870-A221-791DA245BD18}" type="datetimeFigureOut">
              <a:rPr lang="ko-KR" altLang="en-US"/>
              <a:pPr>
                <a:defRPr/>
              </a:pPr>
              <a:t>2013-01-11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7075" y="509588"/>
            <a:ext cx="3405188" cy="2554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02" tIns="46251" rIns="92502" bIns="46251" rtlCol="0" anchor="ctr"/>
          <a:lstStyle/>
          <a:p>
            <a:pPr lvl="0"/>
            <a:endParaRPr lang="ko-KR" altLang="en-US" noProof="0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3459" y="3233500"/>
            <a:ext cx="7952422" cy="3063399"/>
          </a:xfrm>
          <a:prstGeom prst="rect">
            <a:avLst/>
          </a:prstGeom>
        </p:spPr>
        <p:txBody>
          <a:bodyPr vert="horz" lIns="92502" tIns="46251" rIns="92502" bIns="46251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30120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29C6DD3-40DC-4BEE-872C-724A2BD073F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355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F96634-3FAA-4AEE-842C-3F2FD1466E27}" type="slidenum">
              <a:rPr lang="ko-KR" altLang="en-US" smtClean="0"/>
              <a:pPr/>
              <a:t>1</a:t>
            </a:fld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 descr="LG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9525" y="6324600"/>
            <a:ext cx="15144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 userDrawn="1"/>
        </p:nvCxnSpPr>
        <p:spPr>
          <a:xfrm>
            <a:off x="1643063" y="6572250"/>
            <a:ext cx="7000875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0" y="642938"/>
            <a:ext cx="9144000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688632"/>
          </a:xfrm>
        </p:spPr>
        <p:txBody>
          <a:bodyPr/>
          <a:lstStyle>
            <a:lvl1pPr>
              <a:lnSpc>
                <a:spcPct val="150000"/>
              </a:lnSpc>
              <a:defRPr sz="2000">
                <a:latin typeface="+mn-ea"/>
                <a:ea typeface="+mn-ea"/>
              </a:defRPr>
            </a:lvl1pPr>
            <a:lvl2pPr>
              <a:lnSpc>
                <a:spcPct val="150000"/>
              </a:lnSpc>
              <a:defRPr sz="1800">
                <a:latin typeface="+mn-ea"/>
                <a:ea typeface="+mn-ea"/>
              </a:defRPr>
            </a:lvl2pPr>
            <a:lvl3pPr>
              <a:lnSpc>
                <a:spcPct val="150000"/>
              </a:lnSpc>
              <a:defRPr sz="1600">
                <a:latin typeface="+mn-ea"/>
                <a:ea typeface="+mn-ea"/>
              </a:defRPr>
            </a:lvl3pPr>
            <a:lvl4pPr>
              <a:lnSpc>
                <a:spcPct val="150000"/>
              </a:lnSpc>
              <a:defRPr sz="1600">
                <a:latin typeface="+mn-ea"/>
                <a:ea typeface="+mn-ea"/>
              </a:defRPr>
            </a:lvl4pPr>
            <a:lvl5pPr>
              <a:lnSpc>
                <a:spcPct val="150000"/>
              </a:lnSpc>
              <a:defRPr sz="1600">
                <a:latin typeface="+mn-ea"/>
                <a:ea typeface="+mn-ea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11" name="제목 1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7000924" cy="369881"/>
          </a:xfrm>
        </p:spPr>
        <p:txBody>
          <a:bodyPr>
            <a:noAutofit/>
          </a:bodyPr>
          <a:lstStyle>
            <a:lvl1pPr algn="l">
              <a:defRPr sz="2800" b="0" kern="1200" baseline="0"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643938" y="6429375"/>
            <a:ext cx="428625" cy="357188"/>
          </a:xfrm>
        </p:spPr>
        <p:txBody>
          <a:bodyPr/>
          <a:lstStyle>
            <a:lvl1pPr algn="r">
              <a:defRPr sz="1200" b="1">
                <a:solidFill>
                  <a:schemeClr val="tx1"/>
                </a:solidFill>
                <a:latin typeface="Tim"/>
              </a:defRPr>
            </a:lvl1pPr>
          </a:lstStyle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GE_039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95275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C5A-CDB8-4DCD-8B7C-3A145AC294D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786813" y="6573838"/>
            <a:ext cx="357187" cy="28416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 sz="1000" b="1">
                <a:solidFill>
                  <a:schemeClr val="tx1"/>
                </a:solidFill>
                <a:latin typeface="Arial Black" pitchFamily="34" charset="0"/>
                <a:ea typeface="+mn-ea"/>
              </a:defRPr>
            </a:lvl1pPr>
          </a:lstStyle>
          <a:p>
            <a:pPr>
              <a:defRPr/>
            </a:pPr>
            <a:fld id="{4F5F4DC2-18B0-4299-9C7A-0F7F8DA10C1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ctrTitle"/>
          </p:nvPr>
        </p:nvSpPr>
        <p:spPr>
          <a:xfrm>
            <a:off x="-108520" y="1916833"/>
            <a:ext cx="9252520" cy="1872218"/>
          </a:xfrm>
        </p:spPr>
        <p:txBody>
          <a:bodyPr/>
          <a:lstStyle/>
          <a:p>
            <a:r>
              <a:rPr lang="en-US" altLang="ko-KR" sz="3600" u="sng" dirty="0" smtClean="0">
                <a:latin typeface="Bookman Old Style" pitchFamily="18" charset="0"/>
                <a:ea typeface="Tahoma" pitchFamily="34" charset="0"/>
                <a:cs typeface="Tahoma" pitchFamily="34" charset="0"/>
              </a:rPr>
              <a:t>JCTVC-L0258</a:t>
            </a:r>
            <a: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  <a:t/>
            </a:r>
            <a:b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</a:br>
            <a:r>
              <a:rPr lang="en-US" altLang="ko-KR" sz="2800" dirty="0" smtClean="0"/>
              <a:t>Inter-layer prediction indication flags </a:t>
            </a:r>
            <a:br>
              <a:rPr lang="en-US" altLang="ko-KR" sz="2800" dirty="0" smtClean="0"/>
            </a:br>
            <a:r>
              <a:rPr lang="en-US" altLang="ko-KR" sz="2800" dirty="0" smtClean="0"/>
              <a:t>and pictures management</a:t>
            </a:r>
            <a:endParaRPr lang="ko-KR" altLang="en-US" sz="3600" b="0" dirty="0" smtClean="0">
              <a:solidFill>
                <a:srgbClr val="FF0000"/>
              </a:solidFill>
              <a:latin typeface="Constantia" pitchFamily="18" charset="0"/>
              <a:cs typeface="Tahoma" pitchFamily="34" charset="0"/>
            </a:endParaRPr>
          </a:p>
        </p:txBody>
      </p:sp>
      <p:sp>
        <p:nvSpPr>
          <p:cNvPr id="6" name="부제목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sz="2000" dirty="0" smtClean="0">
                <a:latin typeface="HYMyeongJo-Extra" pitchFamily="18" charset="-127"/>
                <a:ea typeface="HYMyeongJo-Extra" pitchFamily="18" charset="-127"/>
              </a:rPr>
              <a:t>The 12</a:t>
            </a:r>
            <a:r>
              <a:rPr lang="en-US" altLang="ko-KR" sz="2000" baseline="30000" dirty="0" smtClean="0">
                <a:latin typeface="HYMyeongJo-Extra" pitchFamily="18" charset="-127"/>
                <a:ea typeface="HYMyeongJo-Extra" pitchFamily="18" charset="-127"/>
              </a:rPr>
              <a:t>th</a:t>
            </a:r>
            <a:r>
              <a:rPr lang="en-US" altLang="ko-KR" sz="2000" dirty="0" smtClean="0">
                <a:latin typeface="HYMyeongJo-Extra" pitchFamily="18" charset="-127"/>
                <a:ea typeface="HYMyeongJo-Extra" pitchFamily="18" charset="-127"/>
              </a:rPr>
              <a:t> JCT-VC Meeting</a:t>
            </a:r>
          </a:p>
          <a:p>
            <a:endParaRPr lang="en-US" altLang="ko-KR" sz="2000" dirty="0" smtClean="0">
              <a:latin typeface="HYMyeongJo-Extra" pitchFamily="18" charset="-127"/>
              <a:ea typeface="HYMyeongJo-Extra" pitchFamily="18" charset="-127"/>
            </a:endParaRPr>
          </a:p>
          <a:p>
            <a:r>
              <a:rPr lang="en-US" altLang="ko-KR" sz="2800" dirty="0" smtClean="0">
                <a:latin typeface="HYMyeongJo-Extra" pitchFamily="18" charset="-127"/>
                <a:ea typeface="HYMyeongJo-Extra" pitchFamily="18" charset="-127"/>
              </a:rPr>
              <a:t>LG </a:t>
            </a:r>
            <a:r>
              <a:rPr lang="en-US" altLang="ko-KR" sz="2800" dirty="0" smtClean="0">
                <a:latin typeface="HYMyeongJo-Extra" pitchFamily="18" charset="-127"/>
                <a:ea typeface="HYMyeongJo-Extra" pitchFamily="18" charset="-127"/>
              </a:rPr>
              <a:t>Electronics &amp; </a:t>
            </a:r>
            <a:br>
              <a:rPr lang="en-US" altLang="ko-KR" sz="2800" dirty="0" smtClean="0">
                <a:latin typeface="HYMyeongJo-Extra" pitchFamily="18" charset="-127"/>
                <a:ea typeface="HYMyeongJo-Extra" pitchFamily="18" charset="-127"/>
              </a:rPr>
            </a:br>
            <a:r>
              <a:rPr lang="en-US" altLang="ko-KR" sz="2800" dirty="0" smtClean="0">
                <a:latin typeface="HYMyeongJo-Extra" pitchFamily="18" charset="-127"/>
                <a:ea typeface="HYMyeongJo-Extra" pitchFamily="18" charset="-127"/>
              </a:rPr>
              <a:t>Texas Instruments Inc.</a:t>
            </a:r>
            <a:endParaRPr lang="ko-KR" altLang="en-US" sz="2800" dirty="0">
              <a:latin typeface="HYMyeongJo-Extra" pitchFamily="18" charset="-127"/>
              <a:ea typeface="HYMyeongJo-Extra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800" dirty="0" smtClean="0"/>
              <a:t>Further study on the need for </a:t>
            </a:r>
            <a:r>
              <a:rPr lang="en-US" altLang="ko-KR" sz="1800" dirty="0" smtClean="0"/>
              <a:t>inter-layer prediction indication for each coded picture has been done</a:t>
            </a:r>
          </a:p>
          <a:p>
            <a:pPr lvl="1"/>
            <a:r>
              <a:rPr lang="en-US" altLang="ko-KR" sz="1600" dirty="0" smtClean="0"/>
              <a:t>Proposed flags: </a:t>
            </a:r>
            <a:r>
              <a:rPr lang="en-US" altLang="ko-KR" sz="1600" dirty="0" err="1" smtClean="0"/>
              <a:t>ilp_flag</a:t>
            </a:r>
            <a:r>
              <a:rPr lang="en-US" altLang="ko-KR" sz="1600" dirty="0" smtClean="0"/>
              <a:t> and </a:t>
            </a:r>
            <a:r>
              <a:rPr lang="en-US" altLang="ko-KR" sz="1600" dirty="0" err="1" smtClean="0"/>
              <a:t>ilp_ref_flag</a:t>
            </a:r>
            <a:endParaRPr lang="en-US" altLang="ko-KR" sz="1600" dirty="0" smtClean="0"/>
          </a:p>
          <a:p>
            <a:r>
              <a:rPr lang="en-US" altLang="ko-KR" sz="1800" dirty="0" smtClean="0"/>
              <a:t>The two flags can offer the following benefits</a:t>
            </a:r>
          </a:p>
          <a:p>
            <a:pPr lvl="1"/>
            <a:r>
              <a:rPr lang="en-US" altLang="ko-KR" sz="1600" dirty="0" smtClean="0"/>
              <a:t>Determine whether a picture in a non-target layer needs to be delivered / to be decoded</a:t>
            </a:r>
          </a:p>
          <a:p>
            <a:pPr lvl="1"/>
            <a:r>
              <a:rPr lang="en-US" altLang="ko-KR" sz="1600" dirty="0" smtClean="0"/>
              <a:t>Use single RPS for multiple layers</a:t>
            </a:r>
          </a:p>
          <a:p>
            <a:pPr lvl="1"/>
            <a:r>
              <a:rPr lang="en-GB" altLang="ko-KR" sz="1600" dirty="0" smtClean="0"/>
              <a:t>Limit the required DPB size when decoding any target layer</a:t>
            </a:r>
          </a:p>
          <a:p>
            <a:r>
              <a:rPr lang="en-GB" altLang="ko-KR" sz="1800" dirty="0" smtClean="0">
                <a:ea typeface="굴림" charset="-127"/>
              </a:rPr>
              <a:t>Areas where the two flags should be used</a:t>
            </a:r>
          </a:p>
          <a:p>
            <a:pPr lvl="1"/>
            <a:r>
              <a:rPr lang="en-GB" altLang="ko-KR" sz="1600" dirty="0" smtClean="0"/>
              <a:t>Decoding process</a:t>
            </a:r>
          </a:p>
          <a:p>
            <a:pPr lvl="1"/>
            <a:r>
              <a:rPr lang="en-GB" altLang="ko-KR" sz="1600" dirty="0" smtClean="0"/>
              <a:t>Reference picture list construction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Recommend to discuss these two flags and to adopt them.</a:t>
            </a:r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Remarks &amp; Conclusion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10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Ov</a:t>
            </a:r>
            <a:r>
              <a:rPr lang="en-US" altLang="ko-KR" dirty="0" smtClean="0"/>
              <a:t>erview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Two flags are proposed to be signaled in slice header to indicate the use of inter-layer prediction (ILP)</a:t>
            </a:r>
          </a:p>
          <a:p>
            <a:pPr lvl="1"/>
            <a:r>
              <a:rPr lang="en-US" altLang="ko-KR" dirty="0" err="1" smtClean="0"/>
              <a:t>ilp_flag</a:t>
            </a:r>
            <a:r>
              <a:rPr lang="en-US" altLang="ko-KR" dirty="0" smtClean="0"/>
              <a:t> </a:t>
            </a:r>
            <a:r>
              <a:rPr lang="en-US" altLang="ko-KR" dirty="0" smtClean="0"/>
              <a:t>– specifies whether or not current picture is used for ILP</a:t>
            </a:r>
          </a:p>
          <a:p>
            <a:pPr lvl="1"/>
            <a:r>
              <a:rPr lang="en-US" altLang="ko-KR" dirty="0" err="1" smtClean="0"/>
              <a:t>ilp_ref_flag</a:t>
            </a:r>
            <a:r>
              <a:rPr lang="en-US" altLang="ko-KR" dirty="0" smtClean="0"/>
              <a:t> – specifies whether or not current picture is used for inter prediction by other picture(s) whose </a:t>
            </a:r>
            <a:r>
              <a:rPr lang="en-US" altLang="ko-KR" dirty="0" err="1" smtClean="0"/>
              <a:t>ilp_flag</a:t>
            </a:r>
            <a:r>
              <a:rPr lang="en-US" altLang="ko-KR" dirty="0" smtClean="0"/>
              <a:t> equals 1.</a:t>
            </a:r>
            <a:endParaRPr lang="en-US" altLang="ko-KR" dirty="0" smtClean="0"/>
          </a:p>
          <a:p>
            <a:r>
              <a:rPr lang="en-US" altLang="ko-KR" dirty="0" smtClean="0"/>
              <a:t>Originally proposed in JCTVC-K0264</a:t>
            </a:r>
          </a:p>
          <a:p>
            <a:pPr lvl="1"/>
            <a:r>
              <a:rPr lang="en-US" altLang="ko-KR" dirty="0" smtClean="0"/>
              <a:t>Result of further study on this topic is proposed here</a:t>
            </a:r>
          </a:p>
          <a:p>
            <a:pPr lvl="1"/>
            <a:endParaRPr lang="en-US" altLang="ko-KR" dirty="0" smtClean="0"/>
          </a:p>
          <a:p>
            <a:r>
              <a:rPr lang="en-US" altLang="ko-KR" dirty="0" smtClean="0"/>
              <a:t>Benefits of having those two flags:</a:t>
            </a:r>
          </a:p>
          <a:p>
            <a:pPr lvl="1"/>
            <a:r>
              <a:rPr lang="en-US" altLang="ko-KR" dirty="0" smtClean="0"/>
              <a:t>Easy to determine whether or not a picture in a non-target layer needs to be delivered / to be decoded</a:t>
            </a:r>
          </a:p>
          <a:p>
            <a:pPr lvl="1"/>
            <a:r>
              <a:rPr lang="en-US" altLang="ko-KR" dirty="0" smtClean="0"/>
              <a:t>Enable a single RPS to be used for multiple layers when their temporal structure are the same</a:t>
            </a:r>
          </a:p>
          <a:p>
            <a:pPr lvl="1"/>
            <a:r>
              <a:rPr lang="en-GB" altLang="ko-KR" dirty="0" smtClean="0">
                <a:ea typeface="굴림" charset="-127"/>
              </a:rPr>
              <a:t>Enable to limit </a:t>
            </a:r>
            <a:r>
              <a:rPr lang="en-GB" altLang="ko-KR" dirty="0" smtClean="0">
                <a:ea typeface="굴림" charset="-127"/>
              </a:rPr>
              <a:t>the </a:t>
            </a:r>
            <a:r>
              <a:rPr lang="en-GB" altLang="ko-KR" dirty="0" smtClean="0">
                <a:ea typeface="굴림" charset="-127"/>
              </a:rPr>
              <a:t>required </a:t>
            </a:r>
            <a:r>
              <a:rPr lang="en-GB" altLang="ko-KR" dirty="0" smtClean="0">
                <a:ea typeface="굴림" charset="-127"/>
              </a:rPr>
              <a:t>DPB size when decoding any target layer</a:t>
            </a:r>
            <a:endParaRPr lang="en-US" altLang="ko-KR" dirty="0" smtClean="0"/>
          </a:p>
          <a:p>
            <a:pPr lvl="1"/>
            <a:endParaRPr lang="en-US" altLang="ko-KR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400600"/>
          </a:xfrm>
        </p:spPr>
        <p:txBody>
          <a:bodyPr/>
          <a:lstStyle/>
          <a:p>
            <a:r>
              <a:rPr lang="en-US" altLang="ko-KR" sz="1800" dirty="0" smtClean="0"/>
              <a:t>Not every pictures are needed for ILP. </a:t>
            </a:r>
          </a:p>
          <a:p>
            <a:pPr lvl="1"/>
            <a:r>
              <a:rPr lang="en-US" altLang="ko-KR" sz="1600" dirty="0" smtClean="0"/>
              <a:t>In example shown in next slice -- only pictures in </a:t>
            </a:r>
            <a:r>
              <a:rPr lang="en-US" altLang="ko-KR" sz="1600" dirty="0" err="1" smtClean="0"/>
              <a:t>Tid</a:t>
            </a:r>
            <a:r>
              <a:rPr lang="en-US" altLang="ko-KR" sz="1600" dirty="0" smtClean="0"/>
              <a:t> 0 &amp; 1 in BL are needed for ILP</a:t>
            </a:r>
          </a:p>
          <a:p>
            <a:endParaRPr lang="en-US" altLang="ko-KR" sz="1800" dirty="0" smtClean="0"/>
          </a:p>
          <a:p>
            <a:r>
              <a:rPr lang="en-US" altLang="ko-KR" sz="1800" dirty="0" smtClean="0"/>
              <a:t>In non-target layer, pictures that are not directly / indirectly needed for ILP do not have to be decoded</a:t>
            </a:r>
          </a:p>
          <a:p>
            <a:pPr lvl="1"/>
            <a:r>
              <a:rPr lang="en-US" altLang="ko-KR" sz="1600" dirty="0" err="1" smtClean="0"/>
              <a:t>Ilp_flag</a:t>
            </a:r>
            <a:r>
              <a:rPr lang="en-US" altLang="ko-KR" sz="1600" dirty="0" smtClean="0"/>
              <a:t> &amp; </a:t>
            </a:r>
            <a:r>
              <a:rPr lang="en-US" altLang="ko-KR" sz="1600" dirty="0" err="1" smtClean="0"/>
              <a:t>ilp_rev_flag</a:t>
            </a:r>
            <a:r>
              <a:rPr lang="en-US" altLang="ko-KR" sz="1600" dirty="0" smtClean="0"/>
              <a:t> help to determine which pictures can be discarded.</a:t>
            </a:r>
          </a:p>
          <a:p>
            <a:endParaRPr lang="en-US" altLang="ko-KR" sz="1800" dirty="0" smtClean="0"/>
          </a:p>
          <a:p>
            <a:r>
              <a:rPr lang="en-US" altLang="ko-KR" sz="1800" dirty="0" smtClean="0"/>
              <a:t>Required DPB size may be different for a layer when it is a target and non-target.</a:t>
            </a:r>
          </a:p>
          <a:p>
            <a:pPr lvl="1"/>
            <a:r>
              <a:rPr lang="en-US" altLang="ko-KR" sz="1600" dirty="0" smtClean="0"/>
              <a:t>We may need multiple RPS for each layer</a:t>
            </a:r>
          </a:p>
          <a:p>
            <a:pPr lvl="1"/>
            <a:r>
              <a:rPr lang="en-US" altLang="ko-KR" sz="1600" dirty="0" smtClean="0"/>
              <a:t>In a layer, RPS when it is target layer and RPS when it is not target layer</a:t>
            </a:r>
            <a:endParaRPr lang="ko-KR" altLang="en-US" sz="1600" dirty="0" smtClean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err="1" smtClean="0"/>
              <a:t>Ilp_flag</a:t>
            </a:r>
            <a:r>
              <a:rPr lang="en-US" altLang="ko-KR" dirty="0" smtClean="0"/>
              <a:t> and </a:t>
            </a:r>
            <a:r>
              <a:rPr lang="en-US" altLang="ko-KR" dirty="0" err="1" smtClean="0"/>
              <a:t>ilp_rev_flag</a:t>
            </a:r>
            <a:r>
              <a:rPr lang="en-US" altLang="ko-KR" dirty="0" smtClean="0"/>
              <a:t> (1)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3</a:t>
            </a:fld>
            <a:endParaRPr lang="ko-KR" alt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err="1" smtClean="0"/>
              <a:t>Ilp_flag</a:t>
            </a:r>
            <a:r>
              <a:rPr lang="en-US" altLang="ko-KR" dirty="0" smtClean="0"/>
              <a:t> and </a:t>
            </a:r>
            <a:r>
              <a:rPr lang="en-US" altLang="ko-KR" dirty="0" err="1" smtClean="0"/>
              <a:t>ilp_rev_flag</a:t>
            </a:r>
            <a:r>
              <a:rPr lang="en-US" altLang="ko-KR" dirty="0" smtClean="0"/>
              <a:t> </a:t>
            </a:r>
            <a:r>
              <a:rPr lang="en-US" altLang="ko-KR" dirty="0" smtClean="0"/>
              <a:t>(2)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4</a:t>
            </a:fld>
            <a:endParaRPr lang="ko-KR" altLang="en-US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268760"/>
            <a:ext cx="8439548" cy="4824536"/>
          </a:xfrm>
          <a:prstGeom prst="rect">
            <a:avLst/>
          </a:prstGeom>
          <a:noFill/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179512" y="2564904"/>
            <a:ext cx="8784976" cy="3888432"/>
          </a:xfrm>
        </p:spPr>
        <p:txBody>
          <a:bodyPr/>
          <a:lstStyle/>
          <a:p>
            <a:r>
              <a:rPr lang="en-CA" altLang="ko-KR" sz="1400" b="1" dirty="0" err="1" smtClean="0"/>
              <a:t>ilp_flag</a:t>
            </a:r>
            <a:r>
              <a:rPr lang="en-CA" altLang="ko-KR" sz="1400" dirty="0" smtClean="0"/>
              <a:t> indicates that current slice may be used for inter-layer prediction. It is requirement of the bitstream that the value of this flag shall be the same in all slice segment headers of a coded picture</a:t>
            </a:r>
            <a:r>
              <a:rPr lang="en-CA" altLang="ko-KR" sz="1400" dirty="0" smtClean="0"/>
              <a:t>.</a:t>
            </a:r>
          </a:p>
          <a:p>
            <a:r>
              <a:rPr lang="en-CA" altLang="ko-KR" sz="1400" b="1" dirty="0" err="1" smtClean="0"/>
              <a:t>ilp_ref_flag</a:t>
            </a:r>
            <a:r>
              <a:rPr lang="en-CA" altLang="ko-KR" sz="1400" dirty="0" smtClean="0"/>
              <a:t> indicates that current slice may be referred / used for inter prediction by other picture(s) that are needed for inter-layer prediction. It is requirement of the bitstream that the value of this flag shall be the same in all slice segment headers of a coded </a:t>
            </a:r>
            <a:r>
              <a:rPr lang="en-CA" altLang="ko-KR" sz="1400" dirty="0" smtClean="0"/>
              <a:t>picture.</a:t>
            </a:r>
          </a:p>
          <a:p>
            <a:endParaRPr lang="en-CA" altLang="ko-KR" sz="1400" dirty="0" smtClean="0"/>
          </a:p>
          <a:p>
            <a:r>
              <a:rPr lang="en-CA" altLang="ko-KR" sz="1400" dirty="0" smtClean="0"/>
              <a:t>There are reserved, undetermined flag(s) in current slice header, however, we propose to discuss whether the above two flags should be signal differently</a:t>
            </a:r>
          </a:p>
          <a:p>
            <a:pPr lvl="1"/>
            <a:r>
              <a:rPr lang="en-CA" altLang="ko-KR" sz="1200" dirty="0" smtClean="0"/>
              <a:t>May have effect on decoding process</a:t>
            </a:r>
          </a:p>
          <a:p>
            <a:pPr lvl="1"/>
            <a:r>
              <a:rPr lang="en-CA" altLang="ko-KR" sz="1200" dirty="0" smtClean="0"/>
              <a:t>May have effect on reference picture list construction</a:t>
            </a:r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err="1" smtClean="0"/>
              <a:t>Ilp_flag</a:t>
            </a:r>
            <a:r>
              <a:rPr lang="en-US" altLang="ko-KR" dirty="0" smtClean="0"/>
              <a:t> and </a:t>
            </a:r>
            <a:r>
              <a:rPr lang="en-US" altLang="ko-KR" dirty="0" err="1" smtClean="0"/>
              <a:t>ilp_rev_flag</a:t>
            </a:r>
            <a:r>
              <a:rPr lang="en-US" altLang="ko-KR" dirty="0" smtClean="0"/>
              <a:t> </a:t>
            </a:r>
            <a:r>
              <a:rPr lang="en-US" altLang="ko-KR" dirty="0" smtClean="0"/>
              <a:t>(3)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5</a:t>
            </a:fld>
            <a:endParaRPr lang="ko-KR" altLang="en-US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2699792" y="908720"/>
          <a:ext cx="3456384" cy="1368150"/>
        </p:xfrm>
        <a:graphic>
          <a:graphicData uri="http://schemas.openxmlformats.org/drawingml/2006/table">
            <a:tbl>
              <a:tblPr/>
              <a:tblGrid>
                <a:gridCol w="2401755"/>
                <a:gridCol w="1054629"/>
              </a:tblGrid>
              <a:tr h="2280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slice_segment_header</a:t>
                      </a: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( ) {</a:t>
                      </a:r>
                      <a:endParaRPr lang="ko-KR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Aft>
                          <a:spcPts val="300"/>
                        </a:spcAft>
                      </a:pPr>
                      <a:r>
                        <a:rPr lang="en-GB" sz="1400" b="1" kern="100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ko-KR" sz="1400" b="1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 kern="100" dirty="0">
                          <a:latin typeface="Times New Roman"/>
                          <a:ea typeface="Malgun Gothic"/>
                          <a:cs typeface="Times New Roman"/>
                        </a:rPr>
                        <a:t>	…</a:t>
                      </a:r>
                      <a:endParaRPr lang="ko-KR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 kern="100" dirty="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400" b="1" kern="100" dirty="0" err="1">
                          <a:latin typeface="Times New Roman"/>
                          <a:ea typeface="Malgun Gothic"/>
                          <a:cs typeface="Times New Roman"/>
                        </a:rPr>
                        <a:t>ilp_flag</a:t>
                      </a:r>
                      <a:endParaRPr lang="ko-KR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ko-KR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 kern="100" dirty="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400" b="1" kern="100" dirty="0" err="1">
                          <a:latin typeface="Times New Roman"/>
                          <a:ea typeface="Malgun Gothic"/>
                          <a:cs typeface="Times New Roman"/>
                        </a:rPr>
                        <a:t>ilp_ref_flag</a:t>
                      </a:r>
                      <a:endParaRPr lang="ko-KR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ko-KR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400" b="1" kern="100">
                          <a:latin typeface="Times New Roman"/>
                          <a:ea typeface="Malgun Gothic"/>
                          <a:cs typeface="Times New Roman"/>
                        </a:rPr>
                        <a:t>…</a:t>
                      </a:r>
                      <a:endParaRPr lang="ko-KR" sz="14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Aft>
                          <a:spcPts val="300"/>
                        </a:spcAft>
                      </a:pPr>
                      <a:endParaRPr lang="en-GB" sz="1400" b="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ko-KR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Aft>
                          <a:spcPts val="300"/>
                        </a:spcAft>
                      </a:pPr>
                      <a:endParaRPr lang="en-GB" sz="1400" b="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600" dirty="0" smtClean="0"/>
              <a:t>Let </a:t>
            </a:r>
            <a:r>
              <a:rPr lang="en-US" altLang="ko-KR" sz="1600" dirty="0" err="1" smtClean="0"/>
              <a:t>LayerID</a:t>
            </a:r>
            <a:r>
              <a:rPr lang="en-US" altLang="ko-KR" sz="1600" dirty="0" smtClean="0"/>
              <a:t> denotes layer </a:t>
            </a:r>
            <a:r>
              <a:rPr lang="en-US" altLang="ko-KR" sz="1600" dirty="0" smtClean="0"/>
              <a:t>id &amp; </a:t>
            </a:r>
            <a:r>
              <a:rPr lang="en-US" altLang="ko-KR" sz="1600" dirty="0" err="1" smtClean="0"/>
              <a:t>TargetLayer</a:t>
            </a:r>
            <a:r>
              <a:rPr lang="en-US" altLang="ko-KR" sz="1600" dirty="0" smtClean="0"/>
              <a:t> </a:t>
            </a:r>
            <a:r>
              <a:rPr lang="en-US" altLang="ko-KR" sz="1600" dirty="0" smtClean="0"/>
              <a:t>denotes the target layer for decoding / display. </a:t>
            </a:r>
            <a:endParaRPr lang="en-US" altLang="ko-KR" sz="1600" dirty="0" smtClean="0"/>
          </a:p>
          <a:p>
            <a:pPr lvl="0" fontAlgn="auto" hangingPunct="1"/>
            <a:endParaRPr lang="en-US" altLang="ko-KR" sz="1600" dirty="0" smtClean="0"/>
          </a:p>
          <a:p>
            <a:pPr lvl="0" fontAlgn="auto" hangingPunct="1"/>
            <a:r>
              <a:rPr lang="en-US" altLang="ko-KR" sz="1600" dirty="0" smtClean="0"/>
              <a:t>Given </a:t>
            </a:r>
            <a:r>
              <a:rPr lang="en-US" altLang="ko-KR" sz="1600" dirty="0" smtClean="0"/>
              <a:t>a particular </a:t>
            </a:r>
            <a:r>
              <a:rPr lang="en-US" altLang="ko-KR" sz="1600" dirty="0" err="1" smtClean="0"/>
              <a:t>TargetLayer</a:t>
            </a:r>
            <a:r>
              <a:rPr lang="en-US" altLang="ko-KR" sz="1600" dirty="0" smtClean="0"/>
              <a:t>, reconstructed picture of coded picture shall not be kept in memory if all the following are true:</a:t>
            </a:r>
            <a:endParaRPr lang="ko-KR" altLang="ko-KR" sz="1600" dirty="0" smtClean="0"/>
          </a:p>
          <a:p>
            <a:pPr lvl="1" fontAlgn="auto" hangingPunct="1"/>
            <a:r>
              <a:rPr lang="en-US" altLang="ko-KR" sz="1400" dirty="0" smtClean="0"/>
              <a:t>Its </a:t>
            </a:r>
            <a:r>
              <a:rPr lang="en-US" altLang="ko-KR" sz="1400" dirty="0" err="1" smtClean="0"/>
              <a:t>LayerID</a:t>
            </a:r>
            <a:r>
              <a:rPr lang="en-US" altLang="ko-KR" sz="1400" dirty="0" smtClean="0"/>
              <a:t> </a:t>
            </a:r>
            <a:r>
              <a:rPr lang="en-US" altLang="ko-KR" sz="1400" dirty="0" smtClean="0"/>
              <a:t>&lt; </a:t>
            </a:r>
            <a:r>
              <a:rPr lang="en-US" altLang="ko-KR" sz="1400" dirty="0" err="1" smtClean="0"/>
              <a:t>TargetLayer</a:t>
            </a:r>
            <a:r>
              <a:rPr lang="en-US" altLang="ko-KR" sz="1400" dirty="0" smtClean="0"/>
              <a:t>, and</a:t>
            </a:r>
            <a:endParaRPr lang="ko-KR" altLang="ko-KR" sz="1400" dirty="0" smtClean="0"/>
          </a:p>
          <a:p>
            <a:pPr lvl="1" fontAlgn="auto" hangingPunct="1"/>
            <a:r>
              <a:rPr lang="en-US" altLang="ko-KR" sz="1400" dirty="0" err="1" smtClean="0"/>
              <a:t>ilp_flag</a:t>
            </a:r>
            <a:r>
              <a:rPr lang="en-US" altLang="ko-KR" sz="1400" dirty="0" smtClean="0"/>
              <a:t> is false, </a:t>
            </a:r>
            <a:r>
              <a:rPr lang="en-US" altLang="ko-KR" sz="1400" dirty="0" smtClean="0"/>
              <a:t>and</a:t>
            </a:r>
          </a:p>
          <a:p>
            <a:pPr lvl="1" fontAlgn="auto" hangingPunct="1"/>
            <a:r>
              <a:rPr lang="en-US" altLang="ko-KR" sz="1400" dirty="0" err="1" smtClean="0"/>
              <a:t>ilp_ref_flag</a:t>
            </a:r>
            <a:r>
              <a:rPr lang="en-US" altLang="ko-KR" sz="1400" dirty="0" smtClean="0"/>
              <a:t> </a:t>
            </a:r>
            <a:r>
              <a:rPr lang="en-US" altLang="ko-KR" sz="1400" dirty="0" smtClean="0"/>
              <a:t>is </a:t>
            </a:r>
            <a:r>
              <a:rPr lang="en-US" altLang="ko-KR" sz="1400" dirty="0" smtClean="0"/>
              <a:t>false</a:t>
            </a:r>
          </a:p>
          <a:p>
            <a:pPr lvl="0" fontAlgn="auto" hangingPunct="1"/>
            <a:r>
              <a:rPr lang="en-US" altLang="ko-KR" sz="1600" dirty="0" smtClean="0"/>
              <a:t>Given a particular </a:t>
            </a:r>
            <a:r>
              <a:rPr lang="en-US" altLang="ko-KR" sz="1600" dirty="0" err="1" smtClean="0"/>
              <a:t>TargetLayer</a:t>
            </a:r>
            <a:r>
              <a:rPr lang="en-US" altLang="ko-KR" sz="1600" dirty="0" smtClean="0"/>
              <a:t>, after decoding of a picture with POC </a:t>
            </a:r>
            <a:r>
              <a:rPr lang="en-US" altLang="ko-KR" sz="1600" i="1" dirty="0" err="1" smtClean="0"/>
              <a:t>poc_curr</a:t>
            </a:r>
            <a:r>
              <a:rPr lang="en-US" altLang="ko-KR" sz="1600" dirty="0" smtClean="0"/>
              <a:t> and </a:t>
            </a:r>
            <a:r>
              <a:rPr lang="en-US" altLang="ko-KR" sz="1600" dirty="0" err="1" smtClean="0"/>
              <a:t>LayerID</a:t>
            </a:r>
            <a:r>
              <a:rPr lang="en-US" altLang="ko-KR" sz="1600" dirty="0" smtClean="0"/>
              <a:t> </a:t>
            </a:r>
            <a:r>
              <a:rPr lang="en-US" altLang="ko-KR" sz="1600" i="1" dirty="0" err="1" smtClean="0"/>
              <a:t>curr_layer_id</a:t>
            </a:r>
            <a:r>
              <a:rPr lang="en-US" altLang="ko-KR" sz="1600" dirty="0" smtClean="0"/>
              <a:t> (i.e., </a:t>
            </a:r>
            <a:r>
              <a:rPr lang="en-US" altLang="ko-KR" sz="1600" i="1" dirty="0" err="1" smtClean="0"/>
              <a:t>curr_layer_id</a:t>
            </a:r>
            <a:r>
              <a:rPr lang="en-US" altLang="ko-KR" sz="1600" dirty="0" smtClean="0"/>
              <a:t> ≤ </a:t>
            </a:r>
            <a:r>
              <a:rPr lang="en-US" altLang="ko-KR" sz="1600" dirty="0" err="1" smtClean="0"/>
              <a:t>TargetLayer</a:t>
            </a:r>
            <a:r>
              <a:rPr lang="en-US" altLang="ko-KR" sz="1600" dirty="0" smtClean="0"/>
              <a:t>), any reference picture in memory shall be removed if all the following is true:</a:t>
            </a:r>
            <a:endParaRPr lang="ko-KR" altLang="ko-KR" sz="1600" dirty="0" smtClean="0"/>
          </a:p>
          <a:p>
            <a:pPr lvl="1" fontAlgn="auto" hangingPunct="1"/>
            <a:r>
              <a:rPr lang="en-US" altLang="ko-KR" sz="1400" dirty="0" smtClean="0"/>
              <a:t>POC of the reference picture is the same as </a:t>
            </a:r>
            <a:r>
              <a:rPr lang="en-US" altLang="ko-KR" sz="1400" i="1" dirty="0" err="1" smtClean="0"/>
              <a:t>poc_curr</a:t>
            </a:r>
            <a:r>
              <a:rPr lang="en-US" altLang="ko-KR" sz="1400" dirty="0" smtClean="0"/>
              <a:t>, and</a:t>
            </a:r>
            <a:endParaRPr lang="ko-KR" altLang="ko-KR" sz="1400" dirty="0" smtClean="0"/>
          </a:p>
          <a:p>
            <a:pPr lvl="1" fontAlgn="auto" hangingPunct="1"/>
            <a:r>
              <a:rPr lang="en-US" altLang="ko-KR" sz="1400" dirty="0" err="1" smtClean="0"/>
              <a:t>LayerID</a:t>
            </a:r>
            <a:r>
              <a:rPr lang="en-US" altLang="ko-KR" sz="1400" dirty="0" smtClean="0"/>
              <a:t> of the reference picture is less than </a:t>
            </a:r>
            <a:r>
              <a:rPr lang="en-US" altLang="ko-KR" sz="1400" i="1" dirty="0" err="1" smtClean="0"/>
              <a:t>curr_layer_id</a:t>
            </a:r>
            <a:r>
              <a:rPr lang="en-US" altLang="ko-KR" sz="1400" dirty="0" smtClean="0"/>
              <a:t>, and</a:t>
            </a:r>
            <a:endParaRPr lang="ko-KR" altLang="ko-KR" sz="1400" dirty="0" smtClean="0"/>
          </a:p>
          <a:p>
            <a:pPr lvl="1"/>
            <a:r>
              <a:rPr lang="en-US" altLang="ko-KR" sz="1400" dirty="0" err="1" smtClean="0"/>
              <a:t>ilp_ref_flag</a:t>
            </a:r>
            <a:r>
              <a:rPr lang="en-US" altLang="ko-KR" sz="1400" dirty="0" smtClean="0"/>
              <a:t> of the reference picture is false</a:t>
            </a:r>
            <a:endParaRPr lang="ko-KR" altLang="en-US" sz="1400" dirty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8249000" cy="369881"/>
          </a:xfrm>
        </p:spPr>
        <p:txBody>
          <a:bodyPr/>
          <a:lstStyle/>
          <a:p>
            <a:r>
              <a:rPr lang="en-US" altLang="ko-KR" dirty="0" err="1" smtClean="0"/>
              <a:t>i</a:t>
            </a:r>
            <a:r>
              <a:rPr lang="en-US" altLang="ko-KR" dirty="0" err="1" smtClean="0"/>
              <a:t>lp_flag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ilp_rev_flag</a:t>
            </a:r>
            <a:r>
              <a:rPr lang="en-US" altLang="ko-KR" dirty="0" smtClean="0"/>
              <a:t>, and decoding process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6</a:t>
            </a:fld>
            <a:endParaRPr lang="ko-KR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Given that pictures not needed for ILP (directly / indirectly) in non-target layer may not be decoded</a:t>
            </a:r>
          </a:p>
          <a:p>
            <a:pPr lvl="1"/>
            <a:r>
              <a:rPr lang="en-US" altLang="ko-KR" dirty="0" smtClean="0"/>
              <a:t>RPS for each layer may be different when the layer is target and non-target layer.</a:t>
            </a:r>
          </a:p>
          <a:p>
            <a:pPr lvl="1"/>
            <a:r>
              <a:rPr lang="en-US" altLang="ko-KR" dirty="0" smtClean="0"/>
              <a:t>Consequently, multiple copies of RPS are needed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With the two flags, multiple copies of RPS are not needed.</a:t>
            </a:r>
          </a:p>
          <a:p>
            <a:r>
              <a:rPr lang="en-US" altLang="ko-KR" dirty="0" smtClean="0"/>
              <a:t>Modify current ref pic list (RPL) construction to incorporate the two flags.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8572528" cy="369881"/>
          </a:xfrm>
        </p:spPr>
        <p:txBody>
          <a:bodyPr/>
          <a:lstStyle/>
          <a:p>
            <a:r>
              <a:rPr lang="en-US" altLang="ko-KR" dirty="0" err="1" smtClean="0"/>
              <a:t>ilp_flag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ilp_rev_flag</a:t>
            </a:r>
            <a:r>
              <a:rPr lang="en-US" altLang="ko-KR" dirty="0" smtClean="0"/>
              <a:t>, </a:t>
            </a:r>
            <a:r>
              <a:rPr lang="en-US" altLang="ko-KR" dirty="0" smtClean="0"/>
              <a:t>and RPL construction (1)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7</a:t>
            </a:fld>
            <a:endParaRPr lang="ko-KR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179512" y="4293096"/>
            <a:ext cx="8784976" cy="2376264"/>
          </a:xfrm>
        </p:spPr>
        <p:txBody>
          <a:bodyPr/>
          <a:lstStyle/>
          <a:p>
            <a:r>
              <a:rPr lang="en-US" altLang="ko-KR" sz="1600" dirty="0" smtClean="0"/>
              <a:t>If </a:t>
            </a:r>
            <a:r>
              <a:rPr lang="en-US" altLang="ko-KR" sz="1600" dirty="0" err="1" smtClean="0"/>
              <a:t>ilp_flag</a:t>
            </a:r>
            <a:r>
              <a:rPr lang="en-US" altLang="ko-KR" sz="1600" dirty="0" smtClean="0"/>
              <a:t> </a:t>
            </a:r>
            <a:r>
              <a:rPr lang="en-US" altLang="ko-KR" sz="1600" dirty="0" smtClean="0"/>
              <a:t>of </a:t>
            </a:r>
            <a:r>
              <a:rPr lang="en-US" altLang="ko-KR" sz="1600" dirty="0" smtClean="0"/>
              <a:t>a slice </a:t>
            </a:r>
            <a:r>
              <a:rPr lang="en-US" altLang="ko-KR" sz="1600" dirty="0" smtClean="0"/>
              <a:t>equals 0, the reference picture lists for the slice are constructed based on RPS only. That is, no change to the current reference picture lists construction</a:t>
            </a:r>
            <a:r>
              <a:rPr lang="en-US" altLang="ko-KR" sz="1600" dirty="0" smtClean="0"/>
              <a:t>.</a:t>
            </a:r>
          </a:p>
          <a:p>
            <a:pPr lvl="0" fontAlgn="auto" hangingPunct="1"/>
            <a:r>
              <a:rPr lang="en-US" altLang="ko-KR" sz="1600" dirty="0" smtClean="0"/>
              <a:t>If the </a:t>
            </a:r>
            <a:r>
              <a:rPr lang="en-US" altLang="ko-KR" sz="1600" dirty="0" err="1" smtClean="0"/>
              <a:t>ilp_flag</a:t>
            </a:r>
            <a:r>
              <a:rPr lang="en-US" altLang="ko-KR" sz="1600" dirty="0" smtClean="0"/>
              <a:t> of the slice equals 1, the reference picture lists for the slice are constructed by including reference pictures that:</a:t>
            </a:r>
            <a:endParaRPr lang="ko-KR" altLang="ko-KR" sz="1600" dirty="0" smtClean="0"/>
          </a:p>
          <a:p>
            <a:pPr lvl="1" fontAlgn="auto" hangingPunct="1"/>
            <a:r>
              <a:rPr lang="en-US" altLang="ko-KR" sz="1400" dirty="0" smtClean="0"/>
              <a:t>Have </a:t>
            </a:r>
            <a:r>
              <a:rPr lang="en-US" altLang="ko-KR" sz="1400" dirty="0" err="1" smtClean="0"/>
              <a:t>ilp_ref_flag</a:t>
            </a:r>
            <a:r>
              <a:rPr lang="en-US" altLang="ko-KR" sz="1400" dirty="0" smtClean="0"/>
              <a:t> equals 1, and</a:t>
            </a:r>
            <a:endParaRPr lang="ko-KR" altLang="ko-KR" sz="1400" dirty="0" smtClean="0"/>
          </a:p>
          <a:p>
            <a:pPr lvl="1"/>
            <a:r>
              <a:rPr lang="en-US" altLang="ko-KR" sz="1400" dirty="0" smtClean="0"/>
              <a:t>Are included in the RPS for that slice</a:t>
            </a:r>
            <a:endParaRPr lang="en-US" altLang="ko-KR" sz="1400" dirty="0" smtClean="0"/>
          </a:p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8572528" cy="369881"/>
          </a:xfrm>
        </p:spPr>
        <p:txBody>
          <a:bodyPr/>
          <a:lstStyle/>
          <a:p>
            <a:r>
              <a:rPr lang="en-US" altLang="ko-KR" dirty="0" err="1" smtClean="0"/>
              <a:t>ilp_flag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ilp_rev_flag</a:t>
            </a:r>
            <a:r>
              <a:rPr lang="en-US" altLang="ko-KR" dirty="0" smtClean="0"/>
              <a:t>, </a:t>
            </a:r>
            <a:r>
              <a:rPr lang="en-US" altLang="ko-KR" dirty="0" smtClean="0"/>
              <a:t>and RPL construction (2)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8</a:t>
            </a:fld>
            <a:endParaRPr lang="ko-KR" altLang="en-US" dirty="0"/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764704"/>
            <a:ext cx="7128792" cy="3456384"/>
          </a:xfrm>
          <a:prstGeom prst="rect">
            <a:avLst/>
          </a:prstGeom>
          <a:noFill/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See contribution document</a:t>
            </a:r>
          </a:p>
          <a:p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Text modification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9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31116</TotalTime>
  <Words>787</Words>
  <Application>Microsoft Office PowerPoint</Application>
  <PresentationFormat>화면 슬라이드 쇼(4:3)</PresentationFormat>
  <Paragraphs>88</Paragraphs>
  <Slides>10</Slides>
  <Notes>1</Notes>
  <HiddenSlides>1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1" baseType="lpstr">
      <vt:lpstr>Office 테마</vt:lpstr>
      <vt:lpstr>JCTVC-L0258 Inter-layer prediction indication flags  and pictures management</vt:lpstr>
      <vt:lpstr>Overview</vt:lpstr>
      <vt:lpstr>Ilp_flag and ilp_rev_flag (1)</vt:lpstr>
      <vt:lpstr>Ilp_flag and ilp_rev_flag (2)</vt:lpstr>
      <vt:lpstr>Ilp_flag and ilp_rev_flag (3)</vt:lpstr>
      <vt:lpstr>ilp_flag, ilp_rev_flag, and decoding process</vt:lpstr>
      <vt:lpstr>ilp_flag, ilp_rev_flag, and RPL construction (1)</vt:lpstr>
      <vt:lpstr>ilp_flag, ilp_rev_flag, and RPL construction (2)</vt:lpstr>
      <vt:lpstr>Text modification</vt:lpstr>
      <vt:lpstr>Remarks &amp; Conclusion</vt:lpstr>
    </vt:vector>
  </TitlesOfParts>
  <Company>R&amp;D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Microsoft Corporation</dc:creator>
  <cp:lastModifiedBy>HendryHendry/선임연구원/Convergence(연)ATS그룹(hendry.hendry</cp:lastModifiedBy>
  <cp:revision>1094</cp:revision>
  <dcterms:created xsi:type="dcterms:W3CDTF">2006-10-05T04:04:58Z</dcterms:created>
  <dcterms:modified xsi:type="dcterms:W3CDTF">2013-01-11T08:24:27Z</dcterms:modified>
</cp:coreProperties>
</file>