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0" r:id="rId2"/>
    <p:sldId id="429" r:id="rId3"/>
    <p:sldId id="443" r:id="rId4"/>
    <p:sldId id="444" r:id="rId5"/>
    <p:sldId id="445" r:id="rId6"/>
    <p:sldId id="446" r:id="rId7"/>
    <p:sldId id="447" r:id="rId8"/>
    <p:sldId id="448" r:id="rId9"/>
    <p:sldId id="442" r:id="rId10"/>
    <p:sldId id="437" r:id="rId11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90" d="100"/>
          <a:sy n="90" d="100"/>
        </p:scale>
        <p:origin x="-80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2013-01-14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2013-01-14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JCTVC-L0258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Inter-layer prediction indication flags </a:t>
            </a:r>
            <a:br>
              <a:rPr lang="en-US" altLang="ko-KR" sz="2800" dirty="0" smtClean="0"/>
            </a:br>
            <a:r>
              <a:rPr lang="en-US" altLang="ko-KR" sz="2800" dirty="0" smtClean="0"/>
              <a:t>and pictures management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12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 &amp; </a:t>
            </a:r>
            <a:b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</a:br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Texas Instruments Inc.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Further study on the need for inter-layer prediction indication for each coded picture has been done</a:t>
            </a:r>
          </a:p>
          <a:p>
            <a:pPr lvl="1"/>
            <a:r>
              <a:rPr lang="en-US" altLang="ko-KR" sz="1600" dirty="0" smtClean="0"/>
              <a:t>Proposed flags: </a:t>
            </a:r>
            <a:r>
              <a:rPr lang="en-US" altLang="ko-KR" sz="1600" dirty="0" err="1" smtClean="0"/>
              <a:t>ilp_flag</a:t>
            </a:r>
            <a:r>
              <a:rPr lang="en-US" altLang="ko-KR" sz="1600" dirty="0" smtClean="0"/>
              <a:t> and </a:t>
            </a:r>
            <a:r>
              <a:rPr lang="en-US" altLang="ko-KR" sz="1600" dirty="0" err="1" smtClean="0"/>
              <a:t>ilp_ref_flag</a:t>
            </a:r>
            <a:endParaRPr lang="en-US" altLang="ko-KR" sz="1600" dirty="0" smtClean="0"/>
          </a:p>
          <a:p>
            <a:r>
              <a:rPr lang="en-US" altLang="ko-KR" sz="1800" dirty="0" smtClean="0"/>
              <a:t>The two flags can offer the following benefits</a:t>
            </a:r>
          </a:p>
          <a:p>
            <a:pPr lvl="1"/>
            <a:r>
              <a:rPr lang="en-US" altLang="ko-KR" sz="1600" dirty="0" smtClean="0"/>
              <a:t>Determine whether a picture in a non-target layer needs to be delivered / to be decoded</a:t>
            </a:r>
          </a:p>
          <a:p>
            <a:pPr lvl="1"/>
            <a:r>
              <a:rPr lang="en-US" altLang="ko-KR" sz="1600" dirty="0" smtClean="0"/>
              <a:t>Use single RPS for multiple layers</a:t>
            </a:r>
          </a:p>
          <a:p>
            <a:pPr lvl="1"/>
            <a:r>
              <a:rPr lang="en-GB" altLang="ko-KR" sz="1600" dirty="0" smtClean="0"/>
              <a:t>Limit the required DPB size when decoding any target layer</a:t>
            </a:r>
          </a:p>
          <a:p>
            <a:r>
              <a:rPr lang="en-GB" altLang="ko-KR" sz="1800" dirty="0" smtClean="0">
                <a:ea typeface="굴림" charset="-127"/>
              </a:rPr>
              <a:t>Areas where the two flags should be used</a:t>
            </a:r>
          </a:p>
          <a:p>
            <a:pPr lvl="1"/>
            <a:r>
              <a:rPr lang="en-GB" altLang="ko-KR" sz="1600" dirty="0" smtClean="0"/>
              <a:t>Decoding process</a:t>
            </a:r>
          </a:p>
          <a:p>
            <a:pPr lvl="1"/>
            <a:r>
              <a:rPr lang="en-GB" altLang="ko-KR" sz="1600" dirty="0" smtClean="0"/>
              <a:t>Reference picture list construction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Recommend to discuss these two flags and to adopt them.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Remarks &amp; 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Two flags are proposed to be signaled in slice header to indicate the use of inter-layer prediction (ILP)</a:t>
            </a:r>
          </a:p>
          <a:p>
            <a:pPr lvl="1"/>
            <a:r>
              <a:rPr lang="en-US" altLang="ko-KR" dirty="0" err="1" smtClean="0"/>
              <a:t>ilp_flag</a:t>
            </a:r>
            <a:r>
              <a:rPr lang="en-US" altLang="ko-KR" dirty="0" smtClean="0"/>
              <a:t> – specifies whether or not current picture is used for ILP</a:t>
            </a:r>
          </a:p>
          <a:p>
            <a:pPr lvl="1"/>
            <a:r>
              <a:rPr lang="en-US" altLang="ko-KR" dirty="0" err="1" smtClean="0"/>
              <a:t>ilp_ref_flag</a:t>
            </a:r>
            <a:r>
              <a:rPr lang="en-US" altLang="ko-KR" dirty="0" smtClean="0"/>
              <a:t> – specifies whether or not current picture is used for inter prediction by other picture(s) whose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equals 1.</a:t>
            </a:r>
          </a:p>
          <a:p>
            <a:r>
              <a:rPr lang="en-US" altLang="ko-KR" dirty="0" smtClean="0"/>
              <a:t>Originally proposed in JCTVC-K0264</a:t>
            </a:r>
          </a:p>
          <a:p>
            <a:pPr lvl="1"/>
            <a:r>
              <a:rPr lang="en-US" altLang="ko-KR" dirty="0" smtClean="0"/>
              <a:t>Result of further study on this topic is proposed here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Benefits of having those two flags:</a:t>
            </a:r>
          </a:p>
          <a:p>
            <a:pPr lvl="1"/>
            <a:r>
              <a:rPr lang="en-US" altLang="ko-KR" dirty="0" smtClean="0"/>
              <a:t>Easy to determine whether or not a picture in a non-target layer needs to be delivered / to be decoded</a:t>
            </a:r>
          </a:p>
          <a:p>
            <a:pPr lvl="1"/>
            <a:r>
              <a:rPr lang="en-US" altLang="ko-KR" dirty="0" smtClean="0"/>
              <a:t>Enable a single RPS to be used for multiple layers when their temporal structure are the same</a:t>
            </a:r>
          </a:p>
          <a:p>
            <a:pPr lvl="1"/>
            <a:r>
              <a:rPr lang="en-GB" altLang="ko-KR" dirty="0" smtClean="0">
                <a:ea typeface="굴림" charset="-127"/>
              </a:rPr>
              <a:t>Enable to limit the required DPB size when decoding any target layer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400600"/>
          </a:xfrm>
        </p:spPr>
        <p:txBody>
          <a:bodyPr/>
          <a:lstStyle/>
          <a:p>
            <a:r>
              <a:rPr lang="en-US" altLang="ko-KR" sz="1800" dirty="0" smtClean="0"/>
              <a:t>Not every pictures are needed for ILP. </a:t>
            </a:r>
          </a:p>
          <a:p>
            <a:pPr lvl="1"/>
            <a:r>
              <a:rPr lang="en-US" altLang="ko-KR" sz="1600" dirty="0" smtClean="0"/>
              <a:t>In example shown in next slice -- only pictures in </a:t>
            </a:r>
            <a:r>
              <a:rPr lang="en-US" altLang="ko-KR" sz="1600" dirty="0" err="1" smtClean="0"/>
              <a:t>Tid</a:t>
            </a:r>
            <a:r>
              <a:rPr lang="en-US" altLang="ko-KR" sz="1600" dirty="0" smtClean="0"/>
              <a:t> 0 &amp; 1 in BL are needed for ILP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In non-target layer, pictures that are not directly / indirectly needed for ILP do not have to be decoded</a:t>
            </a:r>
          </a:p>
          <a:p>
            <a:pPr lvl="1"/>
            <a:r>
              <a:rPr lang="en-US" altLang="ko-KR" sz="16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lp_flag</a:t>
            </a:r>
            <a:r>
              <a:rPr lang="en-US" altLang="ko-KR" sz="1600" dirty="0" smtClean="0">
                <a:solidFill>
                  <a:srgbClr val="FF0000"/>
                </a:solidFill>
              </a:rPr>
              <a:t> helps determining which pictures can be discarded</a:t>
            </a:r>
          </a:p>
          <a:p>
            <a:pPr lvl="1"/>
            <a:r>
              <a:rPr lang="en-US" altLang="ko-KR" sz="1600" dirty="0" err="1" smtClean="0">
                <a:solidFill>
                  <a:srgbClr val="FF0000"/>
                </a:solidFill>
              </a:rPr>
              <a:t>iIp_ref_flag</a:t>
            </a:r>
            <a:r>
              <a:rPr lang="en-US" altLang="ko-KR" sz="1600" dirty="0" smtClean="0">
                <a:solidFill>
                  <a:srgbClr val="FF0000"/>
                </a:solidFill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</a:rPr>
              <a:t>guarantees the complete decoding of pictures even though some pictures are discarded 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Required DPB size may be different for a layer when it is a target and non-target.</a:t>
            </a:r>
          </a:p>
          <a:p>
            <a:pPr lvl="1"/>
            <a:r>
              <a:rPr lang="en-US" altLang="ko-KR" sz="1600" dirty="0" smtClean="0"/>
              <a:t>We may need multiple RPS for each layer</a:t>
            </a:r>
          </a:p>
          <a:p>
            <a:pPr lvl="1"/>
            <a:r>
              <a:rPr lang="en-US" altLang="ko-KR" sz="1600" dirty="0" smtClean="0"/>
              <a:t>In a layer, RPS when it is target layer and RPS when it is not target layer</a:t>
            </a:r>
            <a:endParaRPr lang="ko-KR" altLang="en-US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i</a:t>
            </a:r>
            <a:r>
              <a:rPr lang="en-US" altLang="ko-KR" dirty="0" err="1" smtClean="0"/>
              <a:t>lp_flag</a:t>
            </a:r>
            <a:r>
              <a:rPr lang="en-US" altLang="ko-KR" dirty="0" smtClean="0"/>
              <a:t> </a:t>
            </a:r>
            <a:r>
              <a:rPr lang="en-US" altLang="ko-KR" dirty="0" smtClean="0"/>
              <a:t>and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 </a:t>
            </a:r>
            <a:r>
              <a:rPr lang="en-US" altLang="ko-KR" dirty="0" smtClean="0"/>
              <a:t>and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439548" cy="4824536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2564904"/>
            <a:ext cx="8784976" cy="3888432"/>
          </a:xfrm>
        </p:spPr>
        <p:txBody>
          <a:bodyPr/>
          <a:lstStyle/>
          <a:p>
            <a:r>
              <a:rPr lang="en-CA" altLang="ko-KR" sz="1400" b="1" dirty="0" err="1" smtClean="0"/>
              <a:t>ilp_flag</a:t>
            </a:r>
            <a:r>
              <a:rPr lang="en-CA" altLang="ko-KR" sz="1400" dirty="0" smtClean="0"/>
              <a:t> indicates that current slice may be used for inter-layer prediction. It is requirement of the bitstream that the value of this flag shall be the same in all slice segment headers of a coded picture.</a:t>
            </a:r>
          </a:p>
          <a:p>
            <a:r>
              <a:rPr lang="en-CA" altLang="ko-KR" sz="1400" b="1" dirty="0" err="1" smtClean="0"/>
              <a:t>ilp_ref_flag</a:t>
            </a:r>
            <a:r>
              <a:rPr lang="en-CA" altLang="ko-KR" sz="1400" dirty="0" smtClean="0"/>
              <a:t> indicates that current slice may be referred / used for inter prediction by other picture(s) that are needed for inter-layer prediction. It is requirement of the bitstream that the value of this flag shall be the same in all slice segment headers of a coded picture.</a:t>
            </a:r>
          </a:p>
          <a:p>
            <a:endParaRPr lang="en-CA" altLang="ko-KR" sz="1400" dirty="0" smtClean="0"/>
          </a:p>
          <a:p>
            <a:r>
              <a:rPr lang="en-CA" altLang="ko-KR" sz="1400" dirty="0" smtClean="0"/>
              <a:t>There are reserved, undetermined flag(s) in current slice header, however, we propose to discuss whether the above two flags should be signal differently</a:t>
            </a:r>
          </a:p>
          <a:p>
            <a:pPr lvl="1"/>
            <a:r>
              <a:rPr lang="en-CA" altLang="ko-KR" sz="1200" dirty="0" smtClean="0"/>
              <a:t>May have effect on decoding process</a:t>
            </a:r>
          </a:p>
          <a:p>
            <a:pPr lvl="1"/>
            <a:r>
              <a:rPr lang="en-CA" altLang="ko-KR" sz="1200" dirty="0" smtClean="0"/>
              <a:t>May have effect on reference picture list construction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i</a:t>
            </a:r>
            <a:r>
              <a:rPr lang="en-US" altLang="ko-KR" dirty="0" err="1" smtClean="0"/>
              <a:t>lp_flag</a:t>
            </a:r>
            <a:r>
              <a:rPr lang="en-US" altLang="ko-KR" dirty="0" smtClean="0"/>
              <a:t> </a:t>
            </a:r>
            <a:r>
              <a:rPr lang="en-US" altLang="ko-KR" dirty="0" smtClean="0"/>
              <a:t>and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 (3)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699792" y="908720"/>
          <a:ext cx="3456384" cy="1368150"/>
        </p:xfrm>
        <a:graphic>
          <a:graphicData uri="http://schemas.openxmlformats.org/drawingml/2006/table">
            <a:tbl>
              <a:tblPr/>
              <a:tblGrid>
                <a:gridCol w="2401755"/>
                <a:gridCol w="1054629"/>
              </a:tblGrid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slice_segment_header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…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ilp_flag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ko-KR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ilp_ref_flag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ko-KR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ko-KR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Let </a:t>
            </a:r>
            <a:r>
              <a:rPr lang="en-US" altLang="ko-KR" sz="1600" dirty="0" err="1" smtClean="0"/>
              <a:t>LayerID</a:t>
            </a:r>
            <a:r>
              <a:rPr lang="en-US" altLang="ko-KR" sz="1600" dirty="0" smtClean="0"/>
              <a:t> denotes layer id &amp;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 denotes the target layer for decoding / display. </a:t>
            </a:r>
          </a:p>
          <a:p>
            <a:pPr lvl="0" fontAlgn="auto" hangingPunct="1"/>
            <a:endParaRPr lang="en-US" altLang="ko-KR" sz="1600" dirty="0" smtClean="0"/>
          </a:p>
          <a:p>
            <a:pPr lvl="0" fontAlgn="auto" hangingPunct="1"/>
            <a:r>
              <a:rPr lang="en-US" altLang="ko-KR" sz="1600" dirty="0" smtClean="0"/>
              <a:t>Given a particular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, reconstructed picture of coded picture shall not be kept in memory if all the following are true:</a:t>
            </a:r>
            <a:endParaRPr lang="ko-KR" altLang="ko-KR" sz="1600" dirty="0" smtClean="0"/>
          </a:p>
          <a:p>
            <a:pPr lvl="1" fontAlgn="auto" hangingPunct="1"/>
            <a:r>
              <a:rPr lang="en-US" altLang="ko-KR" sz="1400" dirty="0" smtClean="0"/>
              <a:t>Its </a:t>
            </a:r>
            <a:r>
              <a:rPr lang="en-US" altLang="ko-KR" sz="1400" dirty="0" err="1" smtClean="0"/>
              <a:t>LayerID</a:t>
            </a:r>
            <a:r>
              <a:rPr lang="en-US" altLang="ko-KR" sz="1400" dirty="0" smtClean="0"/>
              <a:t> &lt; </a:t>
            </a:r>
            <a:r>
              <a:rPr lang="en-US" altLang="ko-KR" sz="1400" dirty="0" err="1" smtClean="0"/>
              <a:t>TargetLayer</a:t>
            </a:r>
            <a:r>
              <a:rPr lang="en-US" altLang="ko-KR" sz="1400" dirty="0" smtClean="0"/>
              <a:t>, and</a:t>
            </a:r>
            <a:endParaRPr lang="ko-KR" altLang="ko-KR" sz="1400" dirty="0" smtClean="0"/>
          </a:p>
          <a:p>
            <a:pPr lvl="1" fontAlgn="auto" hangingPunct="1"/>
            <a:r>
              <a:rPr lang="en-US" altLang="ko-KR" sz="1400" dirty="0" err="1" smtClean="0"/>
              <a:t>ilp_flag</a:t>
            </a:r>
            <a:r>
              <a:rPr lang="en-US" altLang="ko-KR" sz="1400" dirty="0" smtClean="0"/>
              <a:t> is false, and</a:t>
            </a:r>
          </a:p>
          <a:p>
            <a:pPr lvl="1" fontAlgn="auto" hangingPunct="1"/>
            <a:r>
              <a:rPr lang="en-US" altLang="ko-KR" sz="1400" dirty="0" err="1" smtClean="0"/>
              <a:t>ilp_ref_flag</a:t>
            </a:r>
            <a:r>
              <a:rPr lang="en-US" altLang="ko-KR" sz="1400" dirty="0" smtClean="0"/>
              <a:t> is false</a:t>
            </a:r>
          </a:p>
          <a:p>
            <a:pPr lvl="0" fontAlgn="auto" hangingPunct="1"/>
            <a:r>
              <a:rPr lang="en-US" altLang="ko-KR" sz="1600" dirty="0" smtClean="0"/>
              <a:t>Given a particular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, after decoding of a picture with POC </a:t>
            </a:r>
            <a:r>
              <a:rPr lang="en-US" altLang="ko-KR" sz="1600" i="1" dirty="0" err="1" smtClean="0"/>
              <a:t>poc_curr</a:t>
            </a:r>
            <a:r>
              <a:rPr lang="en-US" altLang="ko-KR" sz="1600" dirty="0" smtClean="0"/>
              <a:t> and </a:t>
            </a:r>
            <a:r>
              <a:rPr lang="en-US" altLang="ko-KR" sz="1600" dirty="0" err="1" smtClean="0"/>
              <a:t>LayerID</a:t>
            </a:r>
            <a:r>
              <a:rPr lang="en-US" altLang="ko-KR" sz="1600" dirty="0" smtClean="0"/>
              <a:t> </a:t>
            </a:r>
            <a:r>
              <a:rPr lang="en-US" altLang="ko-KR" sz="1600" i="1" dirty="0" err="1" smtClean="0"/>
              <a:t>curr_layer_id</a:t>
            </a:r>
            <a:r>
              <a:rPr lang="en-US" altLang="ko-KR" sz="1600" dirty="0" smtClean="0"/>
              <a:t> (i.e., </a:t>
            </a:r>
            <a:r>
              <a:rPr lang="en-US" altLang="ko-KR" sz="1600" i="1" dirty="0" err="1" smtClean="0"/>
              <a:t>curr_layer_id</a:t>
            </a:r>
            <a:r>
              <a:rPr lang="en-US" altLang="ko-KR" sz="1600" dirty="0" smtClean="0"/>
              <a:t> ≤ </a:t>
            </a:r>
            <a:r>
              <a:rPr lang="en-US" altLang="ko-KR" sz="1600" dirty="0" err="1" smtClean="0"/>
              <a:t>TargetLayer</a:t>
            </a:r>
            <a:r>
              <a:rPr lang="en-US" altLang="ko-KR" sz="1600" dirty="0" smtClean="0"/>
              <a:t>), any reference picture in memory shall be removed if all the following is true:</a:t>
            </a:r>
            <a:endParaRPr lang="ko-KR" altLang="ko-KR" sz="1600" dirty="0" smtClean="0"/>
          </a:p>
          <a:p>
            <a:pPr lvl="1" fontAlgn="auto" hangingPunct="1"/>
            <a:r>
              <a:rPr lang="en-US" altLang="ko-KR" sz="1400" dirty="0" smtClean="0"/>
              <a:t>POC of the reference picture is the same as </a:t>
            </a:r>
            <a:r>
              <a:rPr lang="en-US" altLang="ko-KR" sz="1400" i="1" dirty="0" err="1" smtClean="0"/>
              <a:t>poc_curr</a:t>
            </a:r>
            <a:r>
              <a:rPr lang="en-US" altLang="ko-KR" sz="1400" dirty="0" smtClean="0"/>
              <a:t>, and</a:t>
            </a:r>
            <a:endParaRPr lang="ko-KR" altLang="ko-KR" sz="1400" dirty="0" smtClean="0"/>
          </a:p>
          <a:p>
            <a:pPr lvl="1" fontAlgn="auto" hangingPunct="1"/>
            <a:r>
              <a:rPr lang="en-US" altLang="ko-KR" sz="1400" dirty="0" err="1" smtClean="0"/>
              <a:t>LayerID</a:t>
            </a:r>
            <a:r>
              <a:rPr lang="en-US" altLang="ko-KR" sz="1400" dirty="0" smtClean="0"/>
              <a:t> of the reference picture is less than </a:t>
            </a:r>
            <a:r>
              <a:rPr lang="en-US" altLang="ko-KR" sz="1400" i="1" dirty="0" err="1" smtClean="0"/>
              <a:t>curr_layer_id</a:t>
            </a:r>
            <a:r>
              <a:rPr lang="en-US" altLang="ko-KR" sz="1400" dirty="0" smtClean="0"/>
              <a:t>, and</a:t>
            </a:r>
            <a:endParaRPr lang="ko-KR" altLang="ko-KR" sz="1400" dirty="0" smtClean="0"/>
          </a:p>
          <a:p>
            <a:pPr lvl="1"/>
            <a:r>
              <a:rPr lang="en-US" altLang="ko-KR" sz="1400" dirty="0" err="1" smtClean="0"/>
              <a:t>ilp_ref_flag</a:t>
            </a:r>
            <a:r>
              <a:rPr lang="en-US" altLang="ko-KR" sz="1400" dirty="0" smtClean="0"/>
              <a:t> of the reference picture is false</a:t>
            </a:r>
            <a:endParaRPr lang="ko-KR" altLang="en-US" sz="14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249000" cy="369881"/>
          </a:xfrm>
        </p:spPr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, and decoding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Given that pictures not needed for ILP (directly / indirectly) in non-target layer may not be decoded</a:t>
            </a:r>
          </a:p>
          <a:p>
            <a:pPr lvl="1"/>
            <a:r>
              <a:rPr lang="en-US" altLang="ko-KR" dirty="0" smtClean="0"/>
              <a:t>RPS for each layer may be different when the layer is target and non-target layer.</a:t>
            </a:r>
          </a:p>
          <a:p>
            <a:pPr lvl="1"/>
            <a:r>
              <a:rPr lang="en-US" altLang="ko-KR" dirty="0" smtClean="0"/>
              <a:t>Consequently, multiple copies of RPS are needed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With the two flags, multiple copies of RPS are not needed.</a:t>
            </a:r>
          </a:p>
          <a:p>
            <a:r>
              <a:rPr lang="en-US" altLang="ko-KR" dirty="0" smtClean="0"/>
              <a:t>Modify current ref pic list (RPL) construction to incorporate the two flags.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, and RPL construction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293096"/>
            <a:ext cx="8784976" cy="2376264"/>
          </a:xfrm>
        </p:spPr>
        <p:txBody>
          <a:bodyPr/>
          <a:lstStyle/>
          <a:p>
            <a:r>
              <a:rPr lang="en-US" altLang="ko-KR" sz="1600" dirty="0" smtClean="0"/>
              <a:t>If </a:t>
            </a:r>
            <a:r>
              <a:rPr lang="en-US" altLang="ko-KR" sz="1600" dirty="0" err="1" smtClean="0"/>
              <a:t>ilp_flag</a:t>
            </a:r>
            <a:r>
              <a:rPr lang="en-US" altLang="ko-KR" sz="1600" dirty="0" smtClean="0"/>
              <a:t> of a slice equals 0, the reference picture lists for the slice are constructed based on RPS only. That is, no change to the current reference picture lists construction.</a:t>
            </a:r>
          </a:p>
          <a:p>
            <a:pPr lvl="0" fontAlgn="auto" hangingPunct="1"/>
            <a:r>
              <a:rPr lang="en-US" altLang="ko-KR" sz="1600" dirty="0" smtClean="0"/>
              <a:t>If the </a:t>
            </a:r>
            <a:r>
              <a:rPr lang="en-US" altLang="ko-KR" sz="1600" dirty="0" err="1" smtClean="0"/>
              <a:t>ilp_flag</a:t>
            </a:r>
            <a:r>
              <a:rPr lang="en-US" altLang="ko-KR" sz="1600" dirty="0" smtClean="0"/>
              <a:t> of the slice equals 1, the reference picture lists for the slice are constructed by including reference pictures that:</a:t>
            </a:r>
            <a:endParaRPr lang="ko-KR" altLang="ko-KR" sz="1600" dirty="0" smtClean="0"/>
          </a:p>
          <a:p>
            <a:pPr lvl="1" fontAlgn="auto" hangingPunct="1"/>
            <a:r>
              <a:rPr lang="en-US" altLang="ko-KR" sz="1400" dirty="0" smtClean="0"/>
              <a:t>Have </a:t>
            </a:r>
            <a:r>
              <a:rPr lang="en-US" altLang="ko-KR" sz="1400" dirty="0" err="1" smtClean="0"/>
              <a:t>ilp_ref_flag</a:t>
            </a:r>
            <a:r>
              <a:rPr lang="en-US" altLang="ko-KR" sz="1400" dirty="0" smtClean="0"/>
              <a:t> equals 1, and</a:t>
            </a:r>
            <a:endParaRPr lang="ko-KR" altLang="ko-KR" sz="1400" dirty="0" smtClean="0"/>
          </a:p>
          <a:p>
            <a:pPr lvl="1"/>
            <a:r>
              <a:rPr lang="en-US" altLang="ko-KR" sz="1400" dirty="0" smtClean="0"/>
              <a:t>Are included in the RPS for that slice</a:t>
            </a:r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err="1" smtClean="0"/>
              <a:t>ilp_flag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, and RPL construction 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7128792" cy="3456384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See contribution document</a:t>
            </a:r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Text modification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31193</TotalTime>
  <Words>796</Words>
  <Application>Microsoft Office PowerPoint</Application>
  <PresentationFormat>On-screen Show (4:3)</PresentationFormat>
  <Paragraphs>89</Paragraphs>
  <Slides>10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테마</vt:lpstr>
      <vt:lpstr>JCTVC-L0258 Inter-layer prediction indication flags  and pictures management</vt:lpstr>
      <vt:lpstr>Overview</vt:lpstr>
      <vt:lpstr>ilp_flag and ilp_ref_flag (1)</vt:lpstr>
      <vt:lpstr>ilp_flag and ilp_ref_flag (2)</vt:lpstr>
      <vt:lpstr>ilp_flag and ilp_ref_flag (3)</vt:lpstr>
      <vt:lpstr>ilp_flag, ilp_ref_flag, and decoding process</vt:lpstr>
      <vt:lpstr>ilp_flag, ilp_ref_flag, and RPL construction (1)</vt:lpstr>
      <vt:lpstr>ilp_flag, ilp_ref_flag, and RPL construction (2)</vt:lpstr>
      <vt:lpstr>Text modification</vt:lpstr>
      <vt:lpstr>Remarks &amp; 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a0271391</cp:lastModifiedBy>
  <cp:revision>1105</cp:revision>
  <dcterms:created xsi:type="dcterms:W3CDTF">2006-10-05T04:04:58Z</dcterms:created>
  <dcterms:modified xsi:type="dcterms:W3CDTF">2013-01-14T10:16:52Z</dcterms:modified>
</cp:coreProperties>
</file>