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99" r:id="rId2"/>
    <p:sldId id="402" r:id="rId3"/>
    <p:sldId id="396" r:id="rId4"/>
    <p:sldId id="400" r:id="rId5"/>
    <p:sldId id="403" r:id="rId6"/>
    <p:sldId id="405" r:id="rId7"/>
    <p:sldId id="406" r:id="rId8"/>
    <p:sldId id="407" r:id="rId9"/>
    <p:sldId id="390" r:id="rId10"/>
    <p:sldId id="409" r:id="rId11"/>
    <p:sldId id="392" r:id="rId12"/>
    <p:sldId id="393" r:id="rId13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D00"/>
    <a:srgbClr val="CCFF99"/>
    <a:srgbClr val="CCECFF"/>
    <a:srgbClr val="66CCFF"/>
    <a:srgbClr val="FFFF99"/>
    <a:srgbClr val="FFCCFF"/>
    <a:srgbClr val="205885"/>
    <a:srgbClr val="006EB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75" autoAdjust="0"/>
    <p:restoredTop sz="83861" autoAdjust="0"/>
  </p:normalViewPr>
  <p:slideViewPr>
    <p:cSldViewPr snapToObjects="1">
      <p:cViewPr>
        <p:scale>
          <a:sx n="75" d="100"/>
          <a:sy n="75" d="100"/>
        </p:scale>
        <p:origin x="-111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-2040" y="-114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9785935E-F402-401D-9BD0-E9DCF27DC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C74BDD6-4322-4D7E-AA88-103518E3B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7F559F-AFEA-47B2-AC71-D2B93110DA7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B2C413-89B7-4B53-8176-FCAB9188DDB3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08FD39-28C7-4BCB-91BF-006439AA2F0B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>
                <a:solidFill>
                  <a:srgbClr val="E86C1F"/>
                </a:solidFill>
                <a:ea typeface="SimHei" pitchFamily="2" charset="-122"/>
              </a:rPr>
              <a:t>JCTVC-C193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D003B-D55D-4B7B-8896-05FFAC528E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5788F-5AD1-48B8-A681-7275F13D96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5EA42-A6C3-4662-A867-4BE90EF16A9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438C9-314F-4713-BC6C-DBD72B59DF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8630D-CA86-4D40-A920-87BC25335D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9AFBE-FA1C-4C93-88F7-60F1090BF1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580BC-C3B3-4AB7-BCD8-05E1D7648D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8E2CD-6E7C-47E3-AFC1-D1B6E52AE3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9A176-2DE2-41A4-B995-120CCAB6380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87FE6-5DC3-4D6B-9B38-12CDC3EEE8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AC692-A3C1-4644-A80B-42FF3C655E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6F32E0AE-90FC-41FB-A54D-860B9D3CE4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JCTVC-L0256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  <p:sldLayoutId id="214748413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47675" y="2009775"/>
            <a:ext cx="8524875" cy="14414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NonTE4: Inter-layer Adaptive Filters</a:t>
            </a:r>
            <a:r>
              <a:rPr lang="en-US" altLang="zh-TW" dirty="0" smtClean="0"/>
              <a:t> </a:t>
            </a:r>
          </a:p>
        </p:txBody>
      </p:sp>
      <p:pic>
        <p:nvPicPr>
          <p:cNvPr id="8198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143" y="620688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新細明體" pitchFamily="18" charset="-120"/>
              </a:rPr>
              <a:t>JCTVC-L0256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8201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800" dirty="0">
                <a:ea typeface="SimHei" pitchFamily="2" charset="-122"/>
              </a:rPr>
              <a:t>Presented </a:t>
            </a:r>
            <a:r>
              <a:rPr lang="en-US" altLang="zh-TW" sz="1800" dirty="0" smtClean="0">
                <a:ea typeface="SimHei" pitchFamily="2" charset="-122"/>
              </a:rPr>
              <a:t>by Mei Guo   </a:t>
            </a:r>
            <a:endParaRPr lang="en-US" altLang="zh-TW" sz="18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800" dirty="0" smtClean="0"/>
              <a:t>12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  <a:r>
              <a:rPr lang="en-US" sz="1800" dirty="0"/>
              <a:t>JCT-VC Meeting in </a:t>
            </a:r>
            <a:r>
              <a:rPr lang="en-US" sz="1800" dirty="0" smtClean="0"/>
              <a:t>Geneva</a:t>
            </a:r>
            <a:endParaRPr lang="en-US" altLang="zh-TW" sz="18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800" dirty="0" smtClean="0"/>
              <a:t>14-23 Jan., 2013</a:t>
            </a:r>
            <a:endParaRPr lang="en-US" altLang="zh-TW" sz="1800" dirty="0">
              <a:ea typeface="SimHei" pitchFamily="2" charset="-122"/>
            </a:endParaRPr>
          </a:p>
        </p:txBody>
      </p:sp>
      <p:sp>
        <p:nvSpPr>
          <p:cNvPr id="8203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348038"/>
            <a:ext cx="8524875" cy="1223962"/>
          </a:xfrm>
        </p:spPr>
        <p:txBody>
          <a:bodyPr/>
          <a:lstStyle/>
          <a:p>
            <a:r>
              <a:rPr lang="en-US" sz="2000" dirty="0" smtClean="0"/>
              <a:t>Mei Guo, PoLin Lai, Shan Liu, </a:t>
            </a:r>
          </a:p>
          <a:p>
            <a:r>
              <a:rPr lang="en-US" sz="2000" dirty="0" smtClean="0"/>
              <a:t>Chiayang Tsai, ChingYeh Chen, Yuwen Huang, Shawmin Lei</a:t>
            </a:r>
            <a:br>
              <a:rPr lang="en-US" sz="2000" dirty="0" smtClean="0"/>
            </a:br>
            <a:endParaRPr lang="en-US" sz="2000" dirty="0" smtClean="0"/>
          </a:p>
        </p:txBody>
      </p:sp>
      <p:pic>
        <p:nvPicPr>
          <p:cNvPr id="8204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000" dirty="0" smtClean="0"/>
              <a:t>Method 2, Anchor is SMuC-0.1.1</a:t>
            </a:r>
          </a:p>
          <a:p>
            <a:pPr>
              <a:spcBef>
                <a:spcPts val="1200"/>
              </a:spcBef>
            </a:pPr>
            <a:r>
              <a:rPr lang="en-US" altLang="zh-TW" sz="2000" dirty="0" smtClean="0"/>
              <a:t>Thank Intel for cross verifying our results (L0319)</a:t>
            </a:r>
            <a:r>
              <a:rPr lang="en-US" altLang="zh-TW" sz="2800" dirty="0" smtClean="0"/>
              <a:t>.</a:t>
            </a:r>
            <a:endParaRPr lang="en-US" altLang="zh-TW" sz="3200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(2)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22298" y="2420888"/>
          <a:ext cx="8059739" cy="975360"/>
        </p:xfrm>
        <a:graphic>
          <a:graphicData uri="http://schemas.openxmlformats.org/drawingml/2006/table">
            <a:tbl>
              <a:tblPr/>
              <a:tblGrid>
                <a:gridCol w="1033306"/>
                <a:gridCol w="565597"/>
                <a:gridCol w="598229"/>
                <a:gridCol w="543845"/>
                <a:gridCol w="598229"/>
                <a:gridCol w="609104"/>
                <a:gridCol w="587347"/>
                <a:gridCol w="587347"/>
                <a:gridCol w="587347"/>
                <a:gridCol w="587347"/>
                <a:gridCol w="587347"/>
                <a:gridCol w="587347"/>
                <a:gridCol w="587347"/>
              </a:tblGrid>
              <a:tr h="20802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(EL+BL)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1.5x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 2x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 1.5x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4">
                <a:tc v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BLK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 pitchFamily="34" charset="0"/>
                          <a:cs typeface="Arial" pitchFamily="34" charset="0"/>
                        </a:rPr>
                        <a:t>REG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4" y="4725144"/>
          <a:ext cx="8839201" cy="761964"/>
        </p:xfrm>
        <a:graphic>
          <a:graphicData uri="http://schemas.openxmlformats.org/drawingml/2006/table">
            <a:tbl>
              <a:tblPr/>
              <a:tblGrid>
                <a:gridCol w="873805"/>
                <a:gridCol w="478292"/>
                <a:gridCol w="505888"/>
                <a:gridCol w="505888"/>
                <a:gridCol w="515084"/>
                <a:gridCol w="496687"/>
                <a:gridCol w="496687"/>
                <a:gridCol w="496687"/>
                <a:gridCol w="496687"/>
                <a:gridCol w="496687"/>
                <a:gridCol w="496687"/>
                <a:gridCol w="496687"/>
                <a:gridCol w="496687"/>
                <a:gridCol w="496687"/>
                <a:gridCol w="496687"/>
                <a:gridCol w="496687"/>
                <a:gridCol w="496687"/>
              </a:tblGrid>
              <a:tr h="19049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Run-time</a:t>
                      </a:r>
                    </a:p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AI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AI 1.5x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 2x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 1.5x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 SNR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LDP 2x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LDP 1.5x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LDP SNR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91">
                <a:tc v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4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BLK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103.7%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105.0%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103.8%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104.7%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99.3%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104.5%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106.4%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106.4%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49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REG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103.2%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104.6%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104.4%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104.1%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104.1%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99.3%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103.7%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106.3%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103.8%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11560" y="3429000"/>
          <a:ext cx="8059739" cy="975360"/>
        </p:xfrm>
        <a:graphic>
          <a:graphicData uri="http://schemas.openxmlformats.org/drawingml/2006/table">
            <a:tbl>
              <a:tblPr/>
              <a:tblGrid>
                <a:gridCol w="1033306"/>
                <a:gridCol w="565597"/>
                <a:gridCol w="598229"/>
                <a:gridCol w="543845"/>
                <a:gridCol w="598229"/>
                <a:gridCol w="609104"/>
                <a:gridCol w="587347"/>
                <a:gridCol w="587347"/>
                <a:gridCol w="587347"/>
                <a:gridCol w="587347"/>
                <a:gridCol w="587347"/>
                <a:gridCol w="587347"/>
                <a:gridCol w="587347"/>
              </a:tblGrid>
              <a:tr h="20802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(EL+BL)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 SNR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LDP 2x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LDP 1.5x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LDP SNR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4">
                <a:tc v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BLK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 pitchFamily="34" charset="0"/>
                          <a:cs typeface="Arial" pitchFamily="34" charset="0"/>
                        </a:rPr>
                        <a:t>REG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Proposed to apply inter-layer adaptive filtering methods to enhance inter-layer texture predictors in EL.</a:t>
            </a:r>
          </a:p>
          <a:p>
            <a:r>
              <a:rPr lang="en-US" sz="2000" dirty="0" smtClean="0"/>
              <a:t>Average BD-Rate reduction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Spatial scalability: -0.8%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SNR scalability: -3.2%</a:t>
            </a:r>
            <a:endParaRPr lang="en-US" dirty="0" smtClean="0"/>
          </a:p>
          <a:p>
            <a:pPr lvl="0"/>
            <a:r>
              <a:rPr lang="en-US" altLang="zh-CN" dirty="0" smtClean="0"/>
              <a:t>Proposed methods achieves more BD-Rate savings than related tools in TE</a:t>
            </a:r>
          </a:p>
          <a:p>
            <a:pPr lvl="0"/>
            <a:r>
              <a:rPr lang="en-US" altLang="zh-CN" dirty="0" smtClean="0"/>
              <a:t>Recommend </a:t>
            </a:r>
            <a:r>
              <a:rPr lang="en-US" altLang="zh-CN" dirty="0" smtClean="0"/>
              <a:t>to evaluate the proposed tools together with related TE proposals.</a:t>
            </a:r>
          </a:p>
          <a:p>
            <a:pPr lvl="1">
              <a:buNone/>
            </a:pPr>
            <a:endParaRPr lang="en-US" altLang="zh-CN" dirty="0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ffectLst/>
              </a:rPr>
              <a:t>Conclusions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06593F-8E70-483E-B786-214DE94B60D2}" type="slidenum">
              <a:rPr lang="en-US" altLang="ja-JP" smtClean="0"/>
              <a:pPr>
                <a:defRPr/>
              </a:pPr>
              <a:t>10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33009" y="2967335"/>
            <a:ext cx="387798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Thank you!</a:t>
            </a:r>
            <a:endParaRPr lang="zh-CN" alt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AD05E9-4B53-41F1-8D4C-F976F4C04A20}" type="slidenum">
              <a:rPr lang="en-US" altLang="ja-JP" smtClean="0"/>
              <a:pPr>
                <a:defRPr/>
              </a:pPr>
              <a:t>11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Inter-layer adaptive filtering and </a:t>
            </a:r>
            <a:r>
              <a:rPr lang="en-US" sz="2000" dirty="0" err="1" smtClean="0"/>
              <a:t>upsampling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Apply adaptive filters in both </a:t>
            </a:r>
            <a:r>
              <a:rPr lang="en-US" sz="2000" dirty="0" err="1" smtClean="0"/>
              <a:t>upsampling</a:t>
            </a:r>
            <a:r>
              <a:rPr lang="en-US" sz="2000" dirty="0" smtClean="0"/>
              <a:t> process and filtering of BL reconstructions.</a:t>
            </a:r>
          </a:p>
          <a:p>
            <a:r>
              <a:rPr lang="en-US" sz="2000" dirty="0" smtClean="0"/>
              <a:t>Enhance inter-layer texture predictors in EL.</a:t>
            </a:r>
          </a:p>
          <a:p>
            <a:r>
              <a:rPr lang="en-US" sz="2000" dirty="0" smtClean="0"/>
              <a:t>Average BD-Rate reduction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Spatial scalability: -0.8%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SNR scalability: -3.2%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Contribution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pic>
        <p:nvPicPr>
          <p:cNvPr id="1027" name="Object 2"/>
          <p:cNvPicPr>
            <a:picLocks noChangeArrowheads="1"/>
          </p:cNvPicPr>
          <p:nvPr/>
        </p:nvPicPr>
        <p:blipFill>
          <a:blip r:embed="rId2" cstate="print"/>
          <a:srcRect l="-337" t="-1202" b="-325"/>
          <a:stretch>
            <a:fillRect/>
          </a:stretch>
        </p:blipFill>
        <p:spPr bwMode="auto">
          <a:xfrm>
            <a:off x="1547664" y="1556792"/>
            <a:ext cx="4797425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Algorithm description</a:t>
            </a:r>
            <a:endParaRPr lang="en-US" altLang="zh-CN" dirty="0" smtClean="0"/>
          </a:p>
          <a:p>
            <a:r>
              <a:rPr lang="en-US" altLang="zh-TW" sz="2800" dirty="0" smtClean="0"/>
              <a:t>Experimental results</a:t>
            </a:r>
          </a:p>
          <a:p>
            <a:r>
              <a:rPr lang="en-US" altLang="zh-TW" sz="2800" dirty="0" smtClean="0"/>
              <a:t>Conclusions</a:t>
            </a: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/>
              <a:t>Outline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C3EF89-0CDC-4F88-8E17-1B7ED785FF7F}" type="slidenum">
              <a:rPr lang="en-US" altLang="ja-JP" smtClean="0"/>
              <a:pPr>
                <a:defRPr/>
              </a:pPr>
              <a:t>2</a:t>
            </a:fld>
            <a:endParaRPr lang="en-US" altLang="ja-JP" smtClean="0"/>
          </a:p>
        </p:txBody>
      </p:sp>
    </p:spTree>
  </p:cSld>
  <p:clrMapOvr>
    <a:masterClrMapping/>
  </p:clrMapOvr>
  <p:transition advTm="934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22300" y="1042988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  <a:defRPr/>
            </a:pPr>
            <a:endParaRPr lang="en-US" sz="2000" kern="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methods</a:t>
            </a:r>
          </a:p>
          <a:p>
            <a:pPr lvl="1"/>
            <a:r>
              <a:rPr lang="en-US" dirty="0" smtClean="0"/>
              <a:t>Method 1 (IAF_ALL): apply adaptive filters in both filtering of reconstructed BL pixels and </a:t>
            </a:r>
            <a:r>
              <a:rPr lang="en-US" dirty="0" err="1" smtClean="0"/>
              <a:t>upsampling</a:t>
            </a:r>
            <a:r>
              <a:rPr lang="en-US" dirty="0" smtClean="0"/>
              <a:t> process</a:t>
            </a:r>
          </a:p>
          <a:p>
            <a:pPr lvl="1"/>
            <a:r>
              <a:rPr lang="en-US" dirty="0" smtClean="0"/>
              <a:t>Method 2 (IAF_BL): apply adaptive filters to only filter reconstructed BL pixels, followed by SMuC0.1.1 fixed </a:t>
            </a:r>
            <a:r>
              <a:rPr lang="en-US" dirty="0" err="1" smtClean="0"/>
              <a:t>upsampling</a:t>
            </a:r>
            <a:endParaRPr lang="en-US" dirty="0" smtClean="0"/>
          </a:p>
          <a:p>
            <a:r>
              <a:rPr lang="en-US" dirty="0" smtClean="0"/>
              <a:t>Two types of pixels to be generated</a:t>
            </a:r>
          </a:p>
          <a:p>
            <a:pPr lvl="1"/>
            <a:r>
              <a:rPr lang="en-US" dirty="0" smtClean="0"/>
              <a:t>PIX_BL: at BL pixel collocated position</a:t>
            </a:r>
          </a:p>
          <a:p>
            <a:pPr lvl="2"/>
            <a:r>
              <a:rPr lang="en-US" dirty="0" smtClean="0"/>
              <a:t>Apply filters on reconstructed BL pixels.</a:t>
            </a:r>
          </a:p>
          <a:p>
            <a:pPr lvl="1"/>
            <a:r>
              <a:rPr lang="en-US" dirty="0" smtClean="0"/>
              <a:t>PIX_INP: at interpolated positions</a:t>
            </a:r>
          </a:p>
          <a:p>
            <a:pPr lvl="2"/>
            <a:r>
              <a:rPr lang="en-US" dirty="0" err="1" smtClean="0"/>
              <a:t>Upsampled</a:t>
            </a:r>
            <a:r>
              <a:rPr lang="en-US" dirty="0" smtClean="0"/>
              <a:t> from </a:t>
            </a:r>
            <a:r>
              <a:rPr lang="en-US" dirty="0" err="1" smtClean="0"/>
              <a:t>neighbouring</a:t>
            </a:r>
            <a:r>
              <a:rPr lang="en-US" dirty="0" smtClean="0"/>
              <a:t> PIX_BL.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Algorithm Description</a:t>
            </a:r>
            <a:endParaRPr lang="en-US" sz="3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Generate PIX_BL by filtering BL reconstructions</a:t>
            </a:r>
          </a:p>
          <a:p>
            <a:pPr lvl="1"/>
            <a:r>
              <a:rPr lang="en-US" sz="1800" dirty="0" smtClean="0"/>
              <a:t>5x5 diamond filter shape</a:t>
            </a:r>
          </a:p>
          <a:p>
            <a:pPr lvl="1"/>
            <a:r>
              <a:rPr lang="en-US" sz="1800" dirty="0" smtClean="0"/>
              <a:t>Block based or region based Classification </a:t>
            </a:r>
          </a:p>
          <a:p>
            <a:r>
              <a:rPr lang="en-US" sz="2000" dirty="0" smtClean="0"/>
              <a:t>Generate PIX_INP by </a:t>
            </a:r>
            <a:r>
              <a:rPr lang="en-US" sz="2000" dirty="0" err="1" smtClean="0"/>
              <a:t>upsampling</a:t>
            </a:r>
            <a:r>
              <a:rPr lang="en-US" sz="2000" dirty="0" smtClean="0"/>
              <a:t> from PIX_BL </a:t>
            </a:r>
          </a:p>
          <a:p>
            <a:pPr lvl="1"/>
            <a:r>
              <a:rPr lang="en-US" sz="1800" dirty="0" smtClean="0"/>
              <a:t>Two 2D non-separable filter shapes for different positions</a:t>
            </a:r>
          </a:p>
          <a:p>
            <a:pPr lvl="2"/>
            <a:r>
              <a:rPr lang="en-US" sz="1600" dirty="0" smtClean="0"/>
              <a:t>Category 1: “a” “b” (2x) and “a” ”b” ”c” ”f” (1.5x)</a:t>
            </a:r>
          </a:p>
          <a:p>
            <a:pPr lvl="2"/>
            <a:r>
              <a:rPr lang="en-US" sz="1600" dirty="0" smtClean="0"/>
              <a:t>Category 2: “c” (2x) and “d” ”e” ”g” ”h” (1.5x)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1: IAF_ALL (1/3)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3074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196752"/>
            <a:ext cx="1801813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717032"/>
            <a:ext cx="2589733" cy="2423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717033"/>
            <a:ext cx="2609626" cy="244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ject 5"/>
          <p:cNvPicPr>
            <a:picLocks noChangeAspect="1" noChangeArrowheads="1"/>
          </p:cNvPicPr>
          <p:nvPr/>
        </p:nvPicPr>
        <p:blipFill>
          <a:blip r:embed="rId5" cstate="print"/>
          <a:srcRect r="-6602" b="-531"/>
          <a:stretch>
            <a:fillRect/>
          </a:stretch>
        </p:blipFill>
        <p:spPr bwMode="auto">
          <a:xfrm>
            <a:off x="6911840" y="3102537"/>
            <a:ext cx="1836624" cy="140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ject 6"/>
          <p:cNvPicPr>
            <a:picLocks noChangeAspect="1" noChangeArrowheads="1"/>
          </p:cNvPicPr>
          <p:nvPr/>
        </p:nvPicPr>
        <p:blipFill>
          <a:blip r:embed="rId6" cstate="print"/>
          <a:srcRect r="-6772" b="-549"/>
          <a:stretch>
            <a:fillRect/>
          </a:stretch>
        </p:blipFill>
        <p:spPr bwMode="auto">
          <a:xfrm>
            <a:off x="6936930" y="4631291"/>
            <a:ext cx="1775110" cy="146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172400" y="1196752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PIX_BL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8100392" y="3007985"/>
            <a:ext cx="9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Category 1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8100392" y="4552553"/>
            <a:ext cx="9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Category 2</a:t>
            </a:r>
            <a:endParaRPr lang="en-GB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Derive filter coefficients at encoder</a:t>
            </a:r>
          </a:p>
          <a:p>
            <a:pPr lvl="1"/>
            <a:r>
              <a:rPr lang="en-US" dirty="0" smtClean="0"/>
              <a:t>For spatial scalability, a 2D separable low-pass filter is applied to EL original picture [5, -20, 38, 82, 38, -20, 5]</a:t>
            </a:r>
          </a:p>
          <a:p>
            <a:pPr lvl="1"/>
            <a:r>
              <a:rPr lang="en-US" dirty="0" smtClean="0"/>
              <a:t>Achieve filter coefficients by minimizing the difference between the generated pixel values and the low-pass filtered original pixels (spatial scalability) or original pixels (SNR scalability) at EL.</a:t>
            </a:r>
          </a:p>
          <a:p>
            <a:r>
              <a:rPr lang="en-US" dirty="0" smtClean="0"/>
              <a:t>Entropy code filter coefficients</a:t>
            </a:r>
          </a:p>
          <a:p>
            <a:pPr lvl="1"/>
            <a:r>
              <a:rPr lang="en-US" dirty="0" smtClean="0"/>
              <a:t>Predict the last coefficient with the other coefficients within the same set</a:t>
            </a:r>
          </a:p>
          <a:p>
            <a:pPr lvl="1"/>
            <a:r>
              <a:rPr lang="en-US" dirty="0" smtClean="0"/>
              <a:t>Use exponential </a:t>
            </a:r>
            <a:r>
              <a:rPr lang="en-US" dirty="0" err="1" smtClean="0"/>
              <a:t>golomb</a:t>
            </a:r>
            <a:r>
              <a:rPr lang="en-US" dirty="0" smtClean="0"/>
              <a:t> codes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1: IAF_ALL (2/3)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Picture level filtering on/off decisions</a:t>
            </a:r>
          </a:p>
          <a:p>
            <a:pPr lvl="1"/>
            <a:r>
              <a:rPr lang="en-US" dirty="0" smtClean="0"/>
              <a:t>One on whether adaptive filtering is used to generate both PIX_BL and PIX_INP</a:t>
            </a:r>
          </a:p>
          <a:p>
            <a:pPr lvl="1"/>
            <a:r>
              <a:rPr lang="en-US" dirty="0" smtClean="0"/>
              <a:t>One on whether adaptive filtering is used to only generate PIX_BL</a:t>
            </a:r>
          </a:p>
          <a:p>
            <a:pPr lvl="0"/>
            <a:r>
              <a:rPr lang="en-US" dirty="0" smtClean="0"/>
              <a:t>At most one of them could be true</a:t>
            </a:r>
          </a:p>
          <a:p>
            <a:pPr lvl="0"/>
            <a:r>
              <a:rPr lang="en-US" dirty="0" smtClean="0"/>
              <a:t>Use two flags to signal the decisions</a:t>
            </a:r>
          </a:p>
          <a:p>
            <a:pPr lvl="0"/>
            <a:r>
              <a:rPr lang="en-US" dirty="0" smtClean="0"/>
              <a:t>Make decisions based on the distortion (calculated with SSD measure) and estimated bit rates 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1: IAF_ALL (3/3)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apply the adaptive filter to generate PIX_BL.</a:t>
            </a:r>
          </a:p>
          <a:p>
            <a:r>
              <a:rPr lang="en-US" dirty="0" smtClean="0"/>
              <a:t>Use SMuC0.1.1 fixed </a:t>
            </a:r>
            <a:r>
              <a:rPr lang="en-US" dirty="0" err="1" smtClean="0"/>
              <a:t>upsampling</a:t>
            </a:r>
            <a:r>
              <a:rPr lang="en-US" dirty="0" smtClean="0"/>
              <a:t> filters to generate PIX_INP.</a:t>
            </a:r>
          </a:p>
          <a:p>
            <a:r>
              <a:rPr lang="en-US" dirty="0" smtClean="0"/>
              <a:t>Picture level filtering on/off decision based on the distortion (calculated with SSD measure) and estimated bit rates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2: IAF_BL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000" dirty="0" smtClean="0"/>
              <a:t>Method 1, Anchor is SMuC-0.1.1</a:t>
            </a:r>
          </a:p>
          <a:p>
            <a:pPr>
              <a:spcBef>
                <a:spcPts val="1200"/>
              </a:spcBef>
            </a:pPr>
            <a:r>
              <a:rPr lang="en-US" altLang="zh-TW" sz="2000" dirty="0" smtClean="0"/>
              <a:t>Thank LG for cross verifying our results (L0352)</a:t>
            </a:r>
            <a:r>
              <a:rPr lang="en-US" altLang="zh-TW" sz="2800" dirty="0" smtClean="0"/>
              <a:t>.</a:t>
            </a:r>
          </a:p>
          <a:p>
            <a:endParaRPr lang="en-US" altLang="zh-TW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Experimental Results (1)</a:t>
            </a:r>
            <a:endParaRPr lang="en-US" dirty="0"/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BEAE61-D3E8-4E10-8FF6-A6C319B8291F}" type="slidenum">
              <a:rPr lang="en-US" altLang="ja-JP" smtClean="0"/>
              <a:pPr>
                <a:defRPr/>
              </a:pPr>
              <a:t>8</a:t>
            </a:fld>
            <a:endParaRPr lang="en-US" altLang="ja-JP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3" y="2420888"/>
          <a:ext cx="8529634" cy="975360"/>
        </p:xfrm>
        <a:graphic>
          <a:graphicData uri="http://schemas.openxmlformats.org/drawingml/2006/table">
            <a:tbl>
              <a:tblPr/>
              <a:tblGrid>
                <a:gridCol w="1093550"/>
                <a:gridCol w="598573"/>
                <a:gridCol w="633107"/>
                <a:gridCol w="575552"/>
                <a:gridCol w="633107"/>
                <a:gridCol w="644615"/>
                <a:gridCol w="621590"/>
                <a:gridCol w="621590"/>
                <a:gridCol w="621590"/>
                <a:gridCol w="621590"/>
                <a:gridCol w="621590"/>
                <a:gridCol w="621590"/>
                <a:gridCol w="621590"/>
              </a:tblGrid>
              <a:tr h="20802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(EL+BL)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1.5x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 2x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 1.5x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4">
                <a:tc v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BLK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 pitchFamily="34" charset="0"/>
                          <a:cs typeface="Arial" pitchFamily="34" charset="0"/>
                        </a:rPr>
                        <a:t>REG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4" y="4725144"/>
          <a:ext cx="8839201" cy="761964"/>
        </p:xfrm>
        <a:graphic>
          <a:graphicData uri="http://schemas.openxmlformats.org/drawingml/2006/table">
            <a:tbl>
              <a:tblPr/>
              <a:tblGrid>
                <a:gridCol w="873805"/>
                <a:gridCol w="478292"/>
                <a:gridCol w="505888"/>
                <a:gridCol w="505888"/>
                <a:gridCol w="515084"/>
                <a:gridCol w="496687"/>
                <a:gridCol w="496687"/>
                <a:gridCol w="496687"/>
                <a:gridCol w="496687"/>
                <a:gridCol w="496687"/>
                <a:gridCol w="496687"/>
                <a:gridCol w="496687"/>
                <a:gridCol w="496687"/>
                <a:gridCol w="496687"/>
                <a:gridCol w="496687"/>
                <a:gridCol w="496687"/>
                <a:gridCol w="496687"/>
              </a:tblGrid>
              <a:tr h="19049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Run-time</a:t>
                      </a:r>
                    </a:p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AI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AI 1.5x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 2x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 1.5x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 SNR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LDP 2x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LDP 1.5x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LDP SNR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91">
                <a:tc v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4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BLK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105.9%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115.8%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106.6%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118.4%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122.3%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122.8%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99.3%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104.5%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124.9%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125.2%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106.4%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49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REG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105.5%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116.1%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105.9%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117.2%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101.1%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121.1%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120.9%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104.1%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122.5%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100.3%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124.7%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103.8%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46822" y="3389744"/>
          <a:ext cx="8529634" cy="975360"/>
        </p:xfrm>
        <a:graphic>
          <a:graphicData uri="http://schemas.openxmlformats.org/drawingml/2006/table">
            <a:tbl>
              <a:tblPr/>
              <a:tblGrid>
                <a:gridCol w="1093550"/>
                <a:gridCol w="598573"/>
                <a:gridCol w="633107"/>
                <a:gridCol w="575552"/>
                <a:gridCol w="633107"/>
                <a:gridCol w="644615"/>
                <a:gridCol w="621590"/>
                <a:gridCol w="621590"/>
                <a:gridCol w="621590"/>
                <a:gridCol w="621590"/>
                <a:gridCol w="621590"/>
                <a:gridCol w="621590"/>
                <a:gridCol w="621590"/>
              </a:tblGrid>
              <a:tr h="20802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(EL+BL)    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 SNR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LDP 2x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LDP 1.5x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LDP SNR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4">
                <a:tc v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BLK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 pitchFamily="34" charset="0"/>
                          <a:cs typeface="Arial" pitchFamily="34" charset="0"/>
                        </a:rPr>
                        <a:t>REG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14521</TotalTime>
  <Words>1146</Words>
  <Application>Microsoft Office PowerPoint</Application>
  <PresentationFormat>On-screen Show (4:3)</PresentationFormat>
  <Paragraphs>383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Corporate ppt templatel_Confidential A</vt:lpstr>
      <vt:lpstr>NonTE4: Inter-layer Adaptive Filters </vt:lpstr>
      <vt:lpstr>Summary of the Contribution</vt:lpstr>
      <vt:lpstr>Outline</vt:lpstr>
      <vt:lpstr>Algorithm Description</vt:lpstr>
      <vt:lpstr>Method 1: IAF_ALL (1/3)</vt:lpstr>
      <vt:lpstr>Method 1: IAF_ALL (2/3)</vt:lpstr>
      <vt:lpstr>Method 1: IAF_ALL (3/3)</vt:lpstr>
      <vt:lpstr>Method 2: IAF_BL</vt:lpstr>
      <vt:lpstr>Experimental Results (1)</vt:lpstr>
      <vt:lpstr>Experimental Results (2)</vt:lpstr>
      <vt:lpstr>Conclusions</vt:lpstr>
      <vt:lpstr>Slide 11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Chia-Yang Tsai (MediaTek)</dc:creator>
  <cp:keywords>Confidential A</cp:keywords>
  <dc:description>Confidential A</dc:description>
  <cp:lastModifiedBy>MTK30274</cp:lastModifiedBy>
  <cp:revision>1723</cp:revision>
  <dcterms:created xsi:type="dcterms:W3CDTF">2008-02-20T09:40:59Z</dcterms:created>
  <dcterms:modified xsi:type="dcterms:W3CDTF">2013-01-14T10:36:17Z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-1884665133</vt:i4>
  </property>
  <property fmtid="{D5CDD505-2E9C-101B-9397-08002B2CF9AE}" pid="3" name="_NewReviewCycle">
    <vt:lpwstr/>
  </property>
  <property fmtid="{D5CDD505-2E9C-101B-9397-08002B2CF9AE}" pid="4" name="_EmailSubject">
    <vt:lpwstr>slides for L0256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  <property fmtid="{D5CDD505-2E9C-101B-9397-08002B2CF9AE}" pid="7" name="_PreviousAdHocReviewCycleID">
    <vt:i4>413279883</vt:i4>
  </property>
</Properties>
</file>