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20" r:id="rId2"/>
    <p:sldId id="429" r:id="rId3"/>
    <p:sldId id="438" r:id="rId4"/>
    <p:sldId id="439" r:id="rId5"/>
    <p:sldId id="441" r:id="rId6"/>
    <p:sldId id="442" r:id="rId7"/>
    <p:sldId id="437" r:id="rId8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1" autoAdjust="0"/>
    <p:restoredTop sz="93892" autoAdjust="0"/>
  </p:normalViewPr>
  <p:slideViewPr>
    <p:cSldViewPr>
      <p:cViewPr>
        <p:scale>
          <a:sx n="90" d="100"/>
          <a:sy n="90" d="100"/>
        </p:scale>
        <p:origin x="-158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2013-01-11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2013-01-11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JCTVC-L0254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On </a:t>
            </a:r>
            <a:r>
              <a:rPr lang="en-US" altLang="ko-KR" sz="2800" dirty="0" smtClean="0"/>
              <a:t>RPS derivation &amp; marking process</a:t>
            </a:r>
            <a:br>
              <a:rPr lang="en-US" altLang="ko-KR" sz="2800" dirty="0" smtClean="0"/>
            </a:br>
            <a:r>
              <a:rPr lang="en-US" altLang="ko-KR" sz="2800" dirty="0" smtClean="0"/>
              <a:t>for long-term reference pictures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12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ko-KR" dirty="0" smtClean="0"/>
              <a:t>For signaling LTRP in RPS, MSB cycle is not mandated if there is two or more reference pictures that have the same POC LSB</a:t>
            </a:r>
            <a:endParaRPr lang="en-US" altLang="ko-KR" dirty="0" smtClean="0"/>
          </a:p>
          <a:p>
            <a:r>
              <a:rPr lang="en-US" altLang="ko-KR" dirty="0" smtClean="0"/>
              <a:t>There might be an issue with marking process for LTRP</a:t>
            </a:r>
          </a:p>
          <a:p>
            <a:pPr lvl="1"/>
            <a:r>
              <a:rPr lang="en-US" altLang="ko-KR" dirty="0" smtClean="0"/>
              <a:t>When an LTRP is supposed to be removed from DPB but not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An LTRP is marked as unused for reference at a picture that can be removed from bitstream without affecting decodability of other pictures.</a:t>
            </a:r>
          </a:p>
          <a:p>
            <a:pPr lvl="1"/>
            <a:r>
              <a:rPr lang="en-US" altLang="ko-KR" dirty="0" smtClean="0"/>
              <a:t>For next picture, there is another ref pic with same POC LSB with the LTRP</a:t>
            </a:r>
          </a:p>
          <a:p>
            <a:pPr lvl="1"/>
            <a:r>
              <a:rPr lang="en-US" altLang="ko-KR" dirty="0" smtClean="0"/>
              <a:t>Decoder may choose wrong reference picture in such situation.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b="1" u="sng" dirty="0" smtClean="0"/>
              <a:t>Proposal</a:t>
            </a:r>
            <a:r>
              <a:rPr lang="en-US" altLang="ko-KR" dirty="0" smtClean="0"/>
              <a:t>: </a:t>
            </a:r>
            <a:r>
              <a:rPr lang="en-US" altLang="ko-KR" dirty="0" smtClean="0"/>
              <a:t>two options are offered to fix this issue.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Option 1: mandate to always signal delta MSB cycle for all LTRP</a:t>
            </a:r>
          </a:p>
          <a:p>
            <a:pPr lvl="2"/>
            <a:r>
              <a:rPr lang="en-US" altLang="ko-KR" dirty="0" smtClean="0"/>
              <a:t>Cost: bit count for always </a:t>
            </a:r>
            <a:r>
              <a:rPr lang="en-US" altLang="ko-KR" dirty="0" err="1" smtClean="0"/>
              <a:t>signalling</a:t>
            </a:r>
            <a:r>
              <a:rPr lang="en-US" altLang="ko-KR" dirty="0" smtClean="0"/>
              <a:t> delta MSB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Option 2: modify marking process such that marking of LTRP to be unused for reference  shall not be in picture with non-referenced type NALU and </a:t>
            </a:r>
            <a:r>
              <a:rPr lang="en-US" altLang="ko-KR" dirty="0" err="1" smtClean="0"/>
              <a:t>TemporalId</a:t>
            </a:r>
            <a:r>
              <a:rPr lang="en-US" altLang="ko-KR" dirty="0" smtClean="0"/>
              <a:t> not equal 0.</a:t>
            </a:r>
          </a:p>
          <a:p>
            <a:pPr lvl="2"/>
            <a:r>
              <a:rPr lang="en-US" altLang="ko-KR" dirty="0" smtClean="0"/>
              <a:t>Cost: delay in removing LTRP from DPB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3717032"/>
            <a:ext cx="8784976" cy="2736304"/>
          </a:xfrm>
        </p:spPr>
        <p:txBody>
          <a:bodyPr/>
          <a:lstStyle/>
          <a:p>
            <a:r>
              <a:rPr lang="en-US" altLang="ko-KR" sz="1600" dirty="0" smtClean="0"/>
              <a:t>At pic 266, there are two ref pics with the same POC LSB (Ref pic 0 as LTRP and Ref pic 256 as STRP)</a:t>
            </a:r>
          </a:p>
          <a:p>
            <a:r>
              <a:rPr lang="en-US" altLang="ko-KR" sz="1600" dirty="0" smtClean="0"/>
              <a:t>At pic 267, Ref pic 0 is not needed for reference anymore</a:t>
            </a:r>
          </a:p>
          <a:p>
            <a:r>
              <a:rPr lang="en-US" altLang="ko-KR" sz="1600" dirty="0" smtClean="0"/>
              <a:t>At pic 268, Ref pic 256 is marked as LTRP</a:t>
            </a:r>
          </a:p>
          <a:p>
            <a:r>
              <a:rPr lang="en-US" altLang="ko-KR" sz="1600" b="1" u="sng" dirty="0" smtClean="0">
                <a:solidFill>
                  <a:srgbClr val="FF0000"/>
                </a:solidFill>
              </a:rPr>
              <a:t>Problem:</a:t>
            </a:r>
            <a:r>
              <a:rPr lang="en-US" altLang="ko-KR" sz="1600" dirty="0" smtClean="0"/>
              <a:t> If </a:t>
            </a:r>
            <a:r>
              <a:rPr lang="en-US" altLang="ko-KR" sz="1600" dirty="0" smtClean="0"/>
              <a:t>p</a:t>
            </a:r>
            <a:r>
              <a:rPr lang="en-US" altLang="ko-KR" sz="1600" dirty="0" smtClean="0"/>
              <a:t>ic 267 is not decoded, then Ref pic 0 will exists in DPB for Pic 268</a:t>
            </a:r>
          </a:p>
          <a:p>
            <a:r>
              <a:rPr lang="en-US" altLang="ko-KR" sz="1600" dirty="0" smtClean="0"/>
              <a:t>According to current spec, Ref pic 0 will be marked as LTRP and Ref pic 256 will be marked as unused for reference</a:t>
            </a:r>
            <a:endParaRPr lang="ko-KR" altLang="en-US" sz="1600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Example of case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1187624" y="2484185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5436096" y="2484185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203848" y="1836113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2195736" y="1116033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355976" y="1116033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347864" y="1692097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MSB Info for LT is signaled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PocLtCurr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{0}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PocStCurrBefore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{256, 264}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99592" y="2916233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264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TRAIL_R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1520" y="1682224"/>
            <a:ext cx="1224136" cy="738664"/>
          </a:xfrm>
          <a:prstGeom prst="rect">
            <a:avLst/>
          </a:prstGeom>
          <a:noFill/>
          <a:ln w="158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POC LSB is signaled by using 8 bits</a:t>
            </a:r>
            <a:endParaRPr lang="ko-KR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520" y="2340169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ko-KR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99992" y="108641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PocLtCurr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{}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PocStCurrBefore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{256, 264, 266}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80112" y="2268161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MSB Info for LT is 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NOT signaled</a:t>
            </a:r>
            <a:endParaRPr lang="en-US" altLang="ko-KR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PocLtCurr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{0}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PocStCurrBefore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{264, 266}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028384" y="2340169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ko-KR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75656" y="1052736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265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TRAIL_N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35896" y="1044025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267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TRAIL_N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15816" y="233145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266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TRAIL_R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48064" y="2916233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268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TRAIL_R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51520" y="908720"/>
            <a:ext cx="8352928" cy="720080"/>
          </a:xfrm>
          <a:prstGeom prst="rect">
            <a:avLst/>
          </a:prstGeom>
          <a:solidFill>
            <a:schemeClr val="accent1">
              <a:alpha val="36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948264" y="908720"/>
            <a:ext cx="1656184" cy="338554"/>
          </a:xfrm>
          <a:prstGeom prst="rect">
            <a:avLst/>
          </a:prstGeom>
          <a:noFill/>
          <a:ln w="158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Discarded!</a:t>
            </a:r>
            <a:endParaRPr lang="ko-KR" alt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직선 화살표 연결선 6"/>
          <p:cNvCxnSpPr/>
          <p:nvPr/>
        </p:nvCxnSpPr>
        <p:spPr>
          <a:xfrm flipV="1">
            <a:off x="1331640" y="1489140"/>
            <a:ext cx="3024336" cy="136379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>
            <a:off x="1331640" y="2852936"/>
            <a:ext cx="4104456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 flipV="1">
            <a:off x="1331640" y="2204864"/>
            <a:ext cx="1872208" cy="64807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 flipV="1">
            <a:off x="1331640" y="1700808"/>
            <a:ext cx="936104" cy="115212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>
            <a:off x="683568" y="2852936"/>
            <a:ext cx="51244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flipV="1">
            <a:off x="3347864" y="1700808"/>
            <a:ext cx="1080120" cy="46718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flipV="1">
            <a:off x="395536" y="1489140"/>
            <a:ext cx="1800200" cy="71572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2808312"/>
          </a:xfrm>
        </p:spPr>
        <p:txBody>
          <a:bodyPr/>
          <a:lstStyle/>
          <a:p>
            <a:r>
              <a:rPr lang="en-US" altLang="ko-KR" dirty="0" smtClean="0"/>
              <a:t>Option 1: mandate</a:t>
            </a:r>
            <a:r>
              <a:rPr lang="en-US" altLang="ko-KR" dirty="0" smtClean="0"/>
              <a:t> </a:t>
            </a:r>
            <a:r>
              <a:rPr lang="en-US" altLang="ko-KR" dirty="0" smtClean="0"/>
              <a:t>that delta </a:t>
            </a:r>
            <a:r>
              <a:rPr lang="en-US" altLang="ko-KR" dirty="0" smtClean="0"/>
              <a:t>MSB cycle </a:t>
            </a:r>
            <a:r>
              <a:rPr lang="en-US" altLang="ko-KR" dirty="0" smtClean="0"/>
              <a:t>to be signaled for all LTRP</a:t>
            </a:r>
          </a:p>
          <a:p>
            <a:pPr lvl="1">
              <a:buNone/>
            </a:pPr>
            <a:r>
              <a:rPr lang="en-US" altLang="ko-KR" sz="1600" dirty="0" smtClean="0"/>
              <a:t>(+) LTRP can be marked as unused for reference as soon as it is not needed</a:t>
            </a:r>
          </a:p>
          <a:p>
            <a:pPr lvl="1">
              <a:buNone/>
            </a:pPr>
            <a:r>
              <a:rPr lang="en-US" altLang="ko-KR" sz="1600" dirty="0" smtClean="0"/>
              <a:t>(-) Overhead bit count for signaling delta MSB cycle</a:t>
            </a:r>
          </a:p>
          <a:p>
            <a:pPr lvl="2"/>
            <a:r>
              <a:rPr lang="en-US" altLang="ko-KR" sz="1400" dirty="0" smtClean="0"/>
              <a:t>NOTE: Delta MSB cycle is not always needed</a:t>
            </a:r>
            <a:endParaRPr lang="ko-KR" altLang="en-US" sz="1400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Options for solution (1)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grpSp>
        <p:nvGrpSpPr>
          <p:cNvPr id="5" name="그룹 4"/>
          <p:cNvGrpSpPr/>
          <p:nvPr/>
        </p:nvGrpSpPr>
        <p:grpSpPr>
          <a:xfrm>
            <a:off x="251520" y="3861048"/>
            <a:ext cx="8568952" cy="2592288"/>
            <a:chOff x="251520" y="188640"/>
            <a:chExt cx="8568952" cy="2592288"/>
          </a:xfrm>
        </p:grpSpPr>
        <p:grpSp>
          <p:nvGrpSpPr>
            <p:cNvPr id="6" name="그룹 51"/>
            <p:cNvGrpSpPr/>
            <p:nvPr/>
          </p:nvGrpSpPr>
          <p:grpSpPr>
            <a:xfrm>
              <a:off x="251520" y="188640"/>
              <a:ext cx="8568952" cy="2592288"/>
              <a:chOff x="251520" y="3573016"/>
              <a:chExt cx="8568952" cy="2592288"/>
            </a:xfrm>
          </p:grpSpPr>
          <p:sp>
            <p:nvSpPr>
              <p:cNvPr id="14" name="직사각형 13"/>
              <p:cNvSpPr/>
              <p:nvPr/>
            </p:nvSpPr>
            <p:spPr>
              <a:xfrm>
                <a:off x="1187624" y="5148481"/>
                <a:ext cx="144016" cy="4320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5436096" y="5148481"/>
                <a:ext cx="144016" cy="4320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3203848" y="4500409"/>
                <a:ext cx="144016" cy="4320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2195736" y="3780329"/>
                <a:ext cx="144016" cy="4320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직사각형 17"/>
              <p:cNvSpPr/>
              <p:nvPr/>
            </p:nvSpPr>
            <p:spPr>
              <a:xfrm>
                <a:off x="4355976" y="3780329"/>
                <a:ext cx="144016" cy="4320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347864" y="4356393"/>
                <a:ext cx="216024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smtClean="0">
                    <a:latin typeface="Times New Roman" pitchFamily="18" charset="0"/>
                    <a:cs typeface="Times New Roman" pitchFamily="18" charset="0"/>
                  </a:rPr>
                  <a:t>MSB Info for LT is signaled</a:t>
                </a:r>
              </a:p>
              <a:p>
                <a:r>
                  <a:rPr lang="en-US" altLang="ko-KR" sz="1200" dirty="0" err="1" smtClean="0">
                    <a:latin typeface="Times New Roman" pitchFamily="18" charset="0"/>
                    <a:cs typeface="Times New Roman" pitchFamily="18" charset="0"/>
                  </a:rPr>
                  <a:t>PocLtCurr</a:t>
                </a:r>
                <a:r>
                  <a:rPr lang="en-US" altLang="ko-KR" sz="1200" dirty="0" smtClean="0">
                    <a:latin typeface="Times New Roman" pitchFamily="18" charset="0"/>
                    <a:cs typeface="Times New Roman" pitchFamily="18" charset="0"/>
                  </a:rPr>
                  <a:t> = {0}</a:t>
                </a:r>
              </a:p>
              <a:p>
                <a:r>
                  <a:rPr lang="en-US" altLang="ko-KR" sz="1200" dirty="0" err="1" smtClean="0">
                    <a:latin typeface="Times New Roman" pitchFamily="18" charset="0"/>
                    <a:cs typeface="Times New Roman" pitchFamily="18" charset="0"/>
                  </a:rPr>
                  <a:t>PocStCurrBefore</a:t>
                </a:r>
                <a:r>
                  <a:rPr lang="en-US" altLang="ko-KR" sz="1200" dirty="0" smtClean="0">
                    <a:latin typeface="Times New Roman" pitchFamily="18" charset="0"/>
                    <a:cs typeface="Times New Roman" pitchFamily="18" charset="0"/>
                  </a:rPr>
                  <a:t> = {256, 264}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99592" y="5580529"/>
                <a:ext cx="72008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Pic 264</a:t>
                </a:r>
              </a:p>
              <a:p>
                <a:pPr algn="ctr"/>
                <a:r>
                  <a:rPr lang="en-US" altLang="ko-KR" sz="1000" dirty="0" smtClean="0">
                    <a:latin typeface="Times New Roman" pitchFamily="18" charset="0"/>
                    <a:cs typeface="Times New Roman" pitchFamily="18" charset="0"/>
                  </a:rPr>
                  <a:t>TRAIL_R NAL Unit</a:t>
                </a:r>
                <a:endParaRPr lang="ko-KR" alt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51520" y="4346520"/>
                <a:ext cx="1224136" cy="738664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POC LSB is signaled by using 8 bits</a:t>
                </a:r>
                <a:endParaRPr lang="ko-KR" altLang="en-US" sz="1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51520" y="5004465"/>
                <a:ext cx="79208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3200" b="1" dirty="0" smtClean="0">
                    <a:latin typeface="Times New Roman" pitchFamily="18" charset="0"/>
                    <a:cs typeface="Times New Roman" pitchFamily="18" charset="0"/>
                  </a:rPr>
                  <a:t>…</a:t>
                </a:r>
                <a:endParaRPr lang="ko-KR" altLang="en-US" sz="3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99992" y="3750712"/>
                <a:ext cx="23762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 smtClean="0">
                    <a:latin typeface="Times New Roman" pitchFamily="18" charset="0"/>
                    <a:cs typeface="Times New Roman" pitchFamily="18" charset="0"/>
                  </a:rPr>
                  <a:t>PocLtCurr</a:t>
                </a:r>
                <a:r>
                  <a:rPr lang="en-US" altLang="ko-KR" sz="1200" dirty="0" smtClean="0">
                    <a:latin typeface="Times New Roman" pitchFamily="18" charset="0"/>
                    <a:cs typeface="Times New Roman" pitchFamily="18" charset="0"/>
                  </a:rPr>
                  <a:t> = {}</a:t>
                </a:r>
              </a:p>
              <a:p>
                <a:r>
                  <a:rPr lang="en-US" altLang="ko-KR" sz="1200" dirty="0" err="1" smtClean="0">
                    <a:latin typeface="Times New Roman" pitchFamily="18" charset="0"/>
                    <a:cs typeface="Times New Roman" pitchFamily="18" charset="0"/>
                  </a:rPr>
                  <a:t>PocStCurrBefore</a:t>
                </a:r>
                <a:r>
                  <a:rPr lang="en-US" altLang="ko-KR" sz="1200" dirty="0" smtClean="0">
                    <a:latin typeface="Times New Roman" pitchFamily="18" charset="0"/>
                    <a:cs typeface="Times New Roman" pitchFamily="18" charset="0"/>
                  </a:rPr>
                  <a:t> = {256, 264, 266}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580112" y="4932457"/>
                <a:ext cx="252028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smtClean="0">
                    <a:latin typeface="Times New Roman" pitchFamily="18" charset="0"/>
                    <a:cs typeface="Times New Roman" pitchFamily="18" charset="0"/>
                  </a:rPr>
                  <a:t>MSB Info for LT is signaled</a:t>
                </a:r>
              </a:p>
              <a:p>
                <a:r>
                  <a:rPr lang="en-US" altLang="ko-KR" sz="1200" dirty="0" err="1" smtClean="0">
                    <a:latin typeface="Times New Roman" pitchFamily="18" charset="0"/>
                    <a:cs typeface="Times New Roman" pitchFamily="18" charset="0"/>
                  </a:rPr>
                  <a:t>PocLtCurr</a:t>
                </a:r>
                <a:r>
                  <a:rPr lang="en-US" altLang="ko-KR" sz="1200" dirty="0" smtClean="0">
                    <a:latin typeface="Times New Roman" pitchFamily="18" charset="0"/>
                    <a:cs typeface="Times New Roman" pitchFamily="18" charset="0"/>
                  </a:rPr>
                  <a:t> = {0}</a:t>
                </a:r>
              </a:p>
              <a:p>
                <a:r>
                  <a:rPr lang="en-US" altLang="ko-KR" sz="1200" dirty="0" err="1" smtClean="0">
                    <a:latin typeface="Times New Roman" pitchFamily="18" charset="0"/>
                    <a:cs typeface="Times New Roman" pitchFamily="18" charset="0"/>
                  </a:rPr>
                  <a:t>PocStCurrBefore</a:t>
                </a:r>
                <a:r>
                  <a:rPr lang="en-US" altLang="ko-KR" sz="1200" dirty="0" smtClean="0">
                    <a:latin typeface="Times New Roman" pitchFamily="18" charset="0"/>
                    <a:cs typeface="Times New Roman" pitchFamily="18" charset="0"/>
                  </a:rPr>
                  <a:t> = {264, 266}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028384" y="5004465"/>
                <a:ext cx="79208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3200" b="1" dirty="0" smtClean="0">
                    <a:latin typeface="Times New Roman" pitchFamily="18" charset="0"/>
                    <a:cs typeface="Times New Roman" pitchFamily="18" charset="0"/>
                  </a:rPr>
                  <a:t>…</a:t>
                </a:r>
                <a:endParaRPr lang="ko-KR" altLang="en-US" sz="3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475656" y="3717032"/>
                <a:ext cx="72008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Pic 265</a:t>
                </a:r>
              </a:p>
              <a:p>
                <a:pPr algn="ctr"/>
                <a:r>
                  <a:rPr lang="en-US" altLang="ko-KR" sz="1000" dirty="0" smtClean="0">
                    <a:latin typeface="Times New Roman" pitchFamily="18" charset="0"/>
                    <a:cs typeface="Times New Roman" pitchFamily="18" charset="0"/>
                  </a:rPr>
                  <a:t>TRAIL_N NAL Unit</a:t>
                </a:r>
                <a:endParaRPr lang="ko-KR" alt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635896" y="3708321"/>
                <a:ext cx="72008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Pic 267</a:t>
                </a:r>
              </a:p>
              <a:p>
                <a:pPr algn="ctr"/>
                <a:r>
                  <a:rPr lang="en-US" altLang="ko-KR" sz="1000" dirty="0" smtClean="0">
                    <a:latin typeface="Times New Roman" pitchFamily="18" charset="0"/>
                    <a:cs typeface="Times New Roman" pitchFamily="18" charset="0"/>
                  </a:rPr>
                  <a:t>TRAIL_N NAL Unit</a:t>
                </a:r>
                <a:endParaRPr lang="ko-KR" alt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915816" y="4995754"/>
                <a:ext cx="72008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Pic 266</a:t>
                </a:r>
              </a:p>
              <a:p>
                <a:pPr algn="ctr"/>
                <a:r>
                  <a:rPr lang="en-US" altLang="ko-KR" sz="1000" dirty="0" smtClean="0">
                    <a:latin typeface="Times New Roman" pitchFamily="18" charset="0"/>
                    <a:cs typeface="Times New Roman" pitchFamily="18" charset="0"/>
                  </a:rPr>
                  <a:t>TRAIL_R NAL Unit</a:t>
                </a:r>
                <a:endParaRPr lang="ko-KR" alt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148064" y="5580529"/>
                <a:ext cx="72008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Pic 268</a:t>
                </a:r>
              </a:p>
              <a:p>
                <a:pPr algn="ctr"/>
                <a:r>
                  <a:rPr lang="en-US" altLang="ko-KR" sz="1000" dirty="0" smtClean="0">
                    <a:latin typeface="Times New Roman" pitchFamily="18" charset="0"/>
                    <a:cs typeface="Times New Roman" pitchFamily="18" charset="0"/>
                  </a:rPr>
                  <a:t>TRAIL_R NAL Unit</a:t>
                </a:r>
                <a:endParaRPr lang="ko-KR" alt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직사각형 29"/>
              <p:cNvSpPr/>
              <p:nvPr/>
            </p:nvSpPr>
            <p:spPr>
              <a:xfrm>
                <a:off x="251520" y="3573016"/>
                <a:ext cx="8352928" cy="720080"/>
              </a:xfrm>
              <a:prstGeom prst="rect">
                <a:avLst/>
              </a:prstGeom>
              <a:solidFill>
                <a:schemeClr val="accent1">
                  <a:alpha val="36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948264" y="3573016"/>
                <a:ext cx="1656184" cy="338554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Discarded!</a:t>
                </a:r>
                <a:endParaRPr lang="ko-KR" altLang="en-US" sz="16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7" name="직선 화살표 연결선 6"/>
            <p:cNvCxnSpPr/>
            <p:nvPr/>
          </p:nvCxnSpPr>
          <p:spPr>
            <a:xfrm flipV="1">
              <a:off x="1331640" y="769060"/>
              <a:ext cx="3024336" cy="1363796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화살표 연결선 7"/>
            <p:cNvCxnSpPr/>
            <p:nvPr/>
          </p:nvCxnSpPr>
          <p:spPr>
            <a:xfrm>
              <a:off x="1331640" y="2132856"/>
              <a:ext cx="410445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화살표 연결선 8"/>
            <p:cNvCxnSpPr/>
            <p:nvPr/>
          </p:nvCxnSpPr>
          <p:spPr>
            <a:xfrm flipV="1">
              <a:off x="1331640" y="1484784"/>
              <a:ext cx="1872208" cy="64807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화살표 연결선 9"/>
            <p:cNvCxnSpPr/>
            <p:nvPr/>
          </p:nvCxnSpPr>
          <p:spPr>
            <a:xfrm flipV="1">
              <a:off x="1331640" y="980728"/>
              <a:ext cx="936104" cy="1152128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화살표 연결선 10"/>
            <p:cNvCxnSpPr/>
            <p:nvPr/>
          </p:nvCxnSpPr>
          <p:spPr>
            <a:xfrm>
              <a:off x="683568" y="2132856"/>
              <a:ext cx="51244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화살표 연결선 11"/>
            <p:cNvCxnSpPr/>
            <p:nvPr/>
          </p:nvCxnSpPr>
          <p:spPr>
            <a:xfrm flipV="1">
              <a:off x="3347864" y="980728"/>
              <a:ext cx="1080120" cy="46718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화살표 연결선 12"/>
            <p:cNvCxnSpPr/>
            <p:nvPr/>
          </p:nvCxnSpPr>
          <p:spPr>
            <a:xfrm flipV="1">
              <a:off x="395536" y="769060"/>
              <a:ext cx="1800200" cy="71572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2808312"/>
          </a:xfrm>
        </p:spPr>
        <p:txBody>
          <a:bodyPr/>
          <a:lstStyle/>
          <a:p>
            <a:r>
              <a:rPr lang="en-US" altLang="ko-KR" dirty="0" smtClean="0"/>
              <a:t>Option 1: </a:t>
            </a:r>
            <a:r>
              <a:rPr lang="en-US" altLang="ko-KR" dirty="0" smtClean="0"/>
              <a:t>modify marking process such that marking of LTRP to be unused for reference  shall not be in picture with non-referenced type NALU and </a:t>
            </a:r>
            <a:r>
              <a:rPr lang="en-US" altLang="ko-KR" dirty="0" err="1" smtClean="0"/>
              <a:t>TemporalId</a:t>
            </a:r>
            <a:r>
              <a:rPr lang="en-US" altLang="ko-KR" dirty="0" smtClean="0"/>
              <a:t> not equal 0</a:t>
            </a:r>
            <a:endParaRPr lang="en-US" altLang="ko-KR" dirty="0" smtClean="0"/>
          </a:p>
          <a:p>
            <a:pPr lvl="1">
              <a:buNone/>
            </a:pPr>
            <a:r>
              <a:rPr lang="en-US" altLang="ko-KR" sz="1600" dirty="0" smtClean="0"/>
              <a:t>(+) No need to signal delta MSB cycle when it is not really needed</a:t>
            </a:r>
          </a:p>
          <a:p>
            <a:pPr lvl="1">
              <a:buNone/>
            </a:pPr>
            <a:r>
              <a:rPr lang="en-US" altLang="ko-KR" sz="1600" dirty="0" smtClean="0"/>
              <a:t>(-)  Possible delay to remove LTRP from DPB when it is not needed anymore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Options for solution (2)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1187624" y="5436513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5436096" y="5436513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203848" y="4788441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2195736" y="4068361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355976" y="4068361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347864" y="4644425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MSB Info for LT is signaled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PocLtCurr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{0}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PocStCurrBefore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{256, 264}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99592" y="5868561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264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TRAIL_R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1520" y="4634552"/>
            <a:ext cx="1224136" cy="738664"/>
          </a:xfrm>
          <a:prstGeom prst="rect">
            <a:avLst/>
          </a:prstGeom>
          <a:noFill/>
          <a:ln w="158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POC LSB is signaled by using 8 bits</a:t>
            </a:r>
            <a:endParaRPr lang="ko-KR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520" y="5292497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ko-KR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99992" y="403874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MSB Info for LT is signaled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PocLtCurr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{0}</a:t>
            </a:r>
            <a:endParaRPr lang="en-US" altLang="ko-KR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PocStCurrBefore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{256, 264, 266}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80112" y="5220489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MSB Info for LT is signaled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PocLtCurr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{0}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PocStCurrBefore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{264, 266}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028384" y="5292497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ko-KR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75656" y="400506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265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TRAIL_N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35896" y="3996353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267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TRAIL_N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15816" y="5283786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266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TRAIL_R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48064" y="5868561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268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TRAIL_R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51520" y="3861048"/>
            <a:ext cx="8352928" cy="720080"/>
          </a:xfrm>
          <a:prstGeom prst="rect">
            <a:avLst/>
          </a:prstGeom>
          <a:solidFill>
            <a:schemeClr val="accent1">
              <a:alpha val="36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948264" y="3861048"/>
            <a:ext cx="1656184" cy="338554"/>
          </a:xfrm>
          <a:prstGeom prst="rect">
            <a:avLst/>
          </a:prstGeom>
          <a:noFill/>
          <a:ln w="158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Discarded!</a:t>
            </a:r>
            <a:endParaRPr lang="ko-KR" alt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직선 화살표 연결선 6"/>
          <p:cNvCxnSpPr/>
          <p:nvPr/>
        </p:nvCxnSpPr>
        <p:spPr>
          <a:xfrm flipV="1">
            <a:off x="1331640" y="4441468"/>
            <a:ext cx="3024336" cy="136379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>
            <a:off x="1331640" y="5805264"/>
            <a:ext cx="4104456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 flipV="1">
            <a:off x="1331640" y="5157192"/>
            <a:ext cx="1872208" cy="64807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 flipV="1">
            <a:off x="1331640" y="4653136"/>
            <a:ext cx="936104" cy="115212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>
            <a:off x="683568" y="5805264"/>
            <a:ext cx="51244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flipV="1">
            <a:off x="3347864" y="4653136"/>
            <a:ext cx="1080120" cy="46718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flipV="1">
            <a:off x="395536" y="4441468"/>
            <a:ext cx="1800200" cy="71572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See contribution document</a:t>
            </a:r>
          </a:p>
          <a:p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Text modification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Current RPS derivation and reference picture marking process has issue</a:t>
            </a:r>
          </a:p>
          <a:p>
            <a:pPr lvl="1"/>
            <a:r>
              <a:rPr lang="en-US" altLang="ko-KR" sz="1600" dirty="0" smtClean="0"/>
              <a:t>Possible wrong marking when removal of LTRP from DPB is signaled in unreferenced picture and / picture with </a:t>
            </a:r>
            <a:r>
              <a:rPr lang="en-US" altLang="ko-KR" sz="1600" dirty="0" err="1" smtClean="0"/>
              <a:t>temporalId</a:t>
            </a:r>
            <a:r>
              <a:rPr lang="en-US" altLang="ko-KR" sz="1600" dirty="0" smtClean="0"/>
              <a:t> higher than 0</a:t>
            </a:r>
          </a:p>
          <a:p>
            <a:r>
              <a:rPr lang="en-US" altLang="ko-KR" dirty="0" smtClean="0"/>
              <a:t>Two possible solutions are offered</a:t>
            </a:r>
          </a:p>
          <a:p>
            <a:pPr lvl="1"/>
            <a:r>
              <a:rPr lang="en-US" altLang="ko-KR" sz="1600" dirty="0" smtClean="0"/>
              <a:t>Option 1: mandate to always signal delta MSB cycle for all LTRP</a:t>
            </a:r>
          </a:p>
          <a:p>
            <a:pPr lvl="1"/>
            <a:r>
              <a:rPr lang="en-US" altLang="ko-KR" sz="1600" dirty="0" smtClean="0"/>
              <a:t>Option </a:t>
            </a:r>
            <a:r>
              <a:rPr lang="en-US" altLang="ko-KR" sz="1600" dirty="0" smtClean="0"/>
              <a:t>2: modify marking process such that marking of LTRP to be unused for reference  shall not be in picture with non-referenced type NALU and </a:t>
            </a:r>
            <a:r>
              <a:rPr lang="en-US" altLang="ko-KR" sz="1600" dirty="0" err="1" smtClean="0"/>
              <a:t>TemporalId</a:t>
            </a:r>
            <a:r>
              <a:rPr lang="en-US" altLang="ko-KR" sz="1600" dirty="0" smtClean="0"/>
              <a:t> not equal 0.</a:t>
            </a:r>
          </a:p>
          <a:p>
            <a:r>
              <a:rPr lang="en-US" altLang="ko-KR" dirty="0" smtClean="0"/>
              <a:t>The  authors recommend option 2</a:t>
            </a:r>
          </a:p>
          <a:p>
            <a:pPr lvl="1"/>
            <a:r>
              <a:rPr lang="en-US" altLang="ko-KR" sz="1600" dirty="0" smtClean="0"/>
              <a:t>Preserves the concept of signaling delta MSB cycle only when it is really needed.</a:t>
            </a:r>
            <a:endParaRPr lang="en-US" altLang="ko-KR" sz="16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Remarks &amp; 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31067</TotalTime>
  <Words>772</Words>
  <Application>Microsoft Office PowerPoint</Application>
  <PresentationFormat>화면 슬라이드 쇼(4:3)</PresentationFormat>
  <Paragraphs>115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JCTVC-L0254 AHG 9: On RPS derivation &amp; marking process for long-term reference pictures</vt:lpstr>
      <vt:lpstr>Outline</vt:lpstr>
      <vt:lpstr>Example of case</vt:lpstr>
      <vt:lpstr>Options for solution (1)</vt:lpstr>
      <vt:lpstr>Options for solution (2)</vt:lpstr>
      <vt:lpstr>Text modification</vt:lpstr>
      <vt:lpstr>Remarks &amp; 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HendryHendry/선임연구원/Convergence(연)ATS그룹(hendry.hendry</cp:lastModifiedBy>
  <cp:revision>1092</cp:revision>
  <dcterms:created xsi:type="dcterms:W3CDTF">2006-10-05T04:04:58Z</dcterms:created>
  <dcterms:modified xsi:type="dcterms:W3CDTF">2013-01-11T07:31:56Z</dcterms:modified>
</cp:coreProperties>
</file>