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4"/>
  </p:notesMasterIdLst>
  <p:handoutMasterIdLst>
    <p:handoutMasterId r:id="rId15"/>
  </p:handoutMasterIdLst>
  <p:sldIdLst>
    <p:sldId id="449" r:id="rId2"/>
    <p:sldId id="450" r:id="rId3"/>
    <p:sldId id="451" r:id="rId4"/>
    <p:sldId id="452" r:id="rId5"/>
    <p:sldId id="453" r:id="rId6"/>
    <p:sldId id="455" r:id="rId7"/>
    <p:sldId id="456" r:id="rId8"/>
    <p:sldId id="454" r:id="rId9"/>
    <p:sldId id="457" r:id="rId10"/>
    <p:sldId id="458" r:id="rId11"/>
    <p:sldId id="459" r:id="rId12"/>
    <p:sldId id="446" r:id="rId13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E3A"/>
    <a:srgbClr val="CCFFCC"/>
    <a:srgbClr val="CCFFFF"/>
    <a:srgbClr val="FFFFCC"/>
    <a:srgbClr val="CCECFF"/>
    <a:srgbClr val="FFCCFF"/>
    <a:srgbClr val="006600"/>
    <a:srgbClr val="663300"/>
    <a:srgbClr val="FF505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99105" autoAdjust="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3564" y="-90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52602" y="4915297"/>
            <a:ext cx="2896195" cy="228203"/>
          </a:xfrm>
          <a:prstGeom prst="rect">
            <a:avLst/>
          </a:prstGeom>
          <a:ln/>
        </p:spPr>
        <p:txBody>
          <a:bodyPr lIns="57150" tIns="28575" rIns="57150" bIns="28575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24203" y="4915297"/>
            <a:ext cx="1143000" cy="228203"/>
          </a:xfrm>
          <a:prstGeom prst="rect">
            <a:avLst/>
          </a:prstGeom>
          <a:ln/>
        </p:spPr>
        <p:txBody>
          <a:bodyPr lIns="57150" tIns="28575" rIns="57150" bIns="28575"/>
          <a:lstStyle>
            <a:lvl1pPr>
              <a:defRPr/>
            </a:lvl1pPr>
          </a:lstStyle>
          <a:p>
            <a:pPr>
              <a:defRPr/>
            </a:pPr>
            <a:fld id="{B44F4D8D-5E99-4648-B574-B22D44693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0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2133600" y="4929344"/>
            <a:ext cx="7010401" cy="215504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/>
              <a:t>JCT-VC L0252: Non-TE4: Adaptive </a:t>
            </a:r>
            <a:r>
              <a:rPr lang="en-US" sz="800" dirty="0" err="1" smtClean="0"/>
              <a:t>upsampling</a:t>
            </a:r>
            <a:r>
              <a:rPr lang="en-US" sz="800" dirty="0" smtClean="0"/>
              <a:t> of base layer picture using bilateral filters</a:t>
            </a:r>
            <a:r>
              <a:rPr lang="en-US" sz="700" kern="0" dirty="0" smtClean="0"/>
              <a:t>|   Jan.</a:t>
            </a:r>
            <a:r>
              <a:rPr lang="en-US" sz="700" kern="0" baseline="0" dirty="0" smtClean="0"/>
              <a:t> 2013</a:t>
            </a:r>
            <a:r>
              <a:rPr lang="en-US" sz="700" kern="0" dirty="0" smtClean="0"/>
              <a:t>   |   </a:t>
            </a:r>
            <a:fld id="{95F343B4-3827-46CB-BBEB-8360B6C13ADE}" type="slidenum">
              <a:rPr lang="en-US" sz="700" kern="0" smtClean="0"/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JCT-VC L0252: </a:t>
            </a:r>
            <a:r>
              <a:rPr lang="en-CA" sz="4000" dirty="0" smtClean="0"/>
              <a:t>Non-TE4: Adaptive </a:t>
            </a:r>
            <a:r>
              <a:rPr lang="en-CA" sz="4000" dirty="0" err="1" smtClean="0"/>
              <a:t>upsampling</a:t>
            </a:r>
            <a:r>
              <a:rPr lang="en-CA" sz="4000" dirty="0" smtClean="0"/>
              <a:t> of base layer picture using bilateral filters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876550"/>
            <a:ext cx="5337199" cy="1075292"/>
          </a:xfrm>
        </p:spPr>
        <p:txBody>
          <a:bodyPr>
            <a:normAutofit/>
          </a:bodyPr>
          <a:lstStyle/>
          <a:p>
            <a:r>
              <a:rPr lang="en-US" dirty="0" smtClean="0"/>
              <a:t>Jie Zhao, Kiran Misra, Andrew Segall</a:t>
            </a:r>
          </a:p>
          <a:p>
            <a:endParaRPr lang="en-US" dirty="0" smtClean="0"/>
          </a:p>
          <a:p>
            <a:r>
              <a:rPr lang="en-US" dirty="0" smtClean="0"/>
              <a:t>Presenter: </a:t>
            </a:r>
            <a:r>
              <a:rPr lang="en-US" dirty="0" smtClean="0"/>
              <a:t>Kiran Misra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1866107" cy="3835024"/>
          </a:xfrm>
        </p:spPr>
        <p:txBody>
          <a:bodyPr/>
          <a:lstStyle/>
          <a:p>
            <a:r>
              <a:rPr lang="en-US" sz="1800" dirty="0" smtClean="0"/>
              <a:t>Test 2:</a:t>
            </a:r>
          </a:p>
          <a:p>
            <a:pPr>
              <a:buNone/>
            </a:pPr>
            <a:r>
              <a:rPr lang="en-US" sz="1800" dirty="0" smtClean="0"/>
              <a:t>	Without SHARP rate modification</a:t>
            </a:r>
          </a:p>
          <a:p>
            <a:r>
              <a:rPr lang="en-US" sz="1800" dirty="0" smtClean="0"/>
              <a:t>Average 1.3% to 1.4% rate reduction for 2X scalability.</a:t>
            </a:r>
          </a:p>
          <a:p>
            <a:r>
              <a:rPr lang="en-US" sz="1800" dirty="0" smtClean="0"/>
              <a:t>0.5% to 0.9% rate reduction for 1.5X and SNR cases.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609600"/>
            <a:ext cx="609600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038350"/>
            <a:ext cx="6259513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503613"/>
            <a:ext cx="626110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 are cross checked by Samsung, (cross check report JCTVC-L0361).</a:t>
            </a:r>
          </a:p>
          <a:p>
            <a:r>
              <a:rPr lang="en-US" dirty="0" smtClean="0"/>
              <a:t>Timing data in the </a:t>
            </a:r>
            <a:r>
              <a:rPr lang="en-US" smtClean="0"/>
              <a:t>result tables </a:t>
            </a:r>
            <a:r>
              <a:rPr lang="en-US" dirty="0" smtClean="0"/>
              <a:t>are from our cross checker, which ran the jobs on </a:t>
            </a:r>
            <a:r>
              <a:rPr lang="en-CA" dirty="0" smtClean="0"/>
              <a:t>Linux cluster with uniform computing nodes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Our filter tool is similar to Samsung’s de-ringing filter tool proposed in L0195.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268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CA" dirty="0" smtClean="0"/>
              <a:t>a non-linear and content adaptive bilateral filtering process </a:t>
            </a:r>
            <a:endParaRPr lang="en-US" dirty="0" smtClean="0"/>
          </a:p>
          <a:p>
            <a:r>
              <a:rPr lang="en-US" dirty="0" smtClean="0"/>
              <a:t>Relative large gain (1.4% rate reduction) is observed for 2X spatial scalability, 0.5%-0.9%. rate reduction for 1.5x and SNR scalabilities.</a:t>
            </a:r>
            <a:endParaRPr lang="en-US" dirty="0"/>
          </a:p>
          <a:p>
            <a:r>
              <a:rPr lang="en-US" dirty="0" smtClean="0"/>
              <a:t>Proposed </a:t>
            </a:r>
            <a:r>
              <a:rPr lang="en-CA" dirty="0" smtClean="0"/>
              <a:t>further study of the method in a TE/CE. 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26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742950"/>
            <a:ext cx="7047707" cy="3650794"/>
          </a:xfrm>
        </p:spPr>
        <p:txBody>
          <a:bodyPr/>
          <a:lstStyle/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Algorithms</a:t>
            </a:r>
          </a:p>
          <a:p>
            <a:pPr lvl="1"/>
            <a:r>
              <a:rPr lang="en-US" sz="2000" dirty="0" smtClean="0"/>
              <a:t>Use of Bilateral filtering in inter layer prediction</a:t>
            </a:r>
            <a:endParaRPr lang="en-US" sz="2000" dirty="0"/>
          </a:p>
          <a:p>
            <a:pPr lvl="1"/>
            <a:r>
              <a:rPr lang="en-US" sz="2000" dirty="0" smtClean="0"/>
              <a:t>Proposed Adaptive </a:t>
            </a:r>
            <a:r>
              <a:rPr lang="en-US" sz="2000" dirty="0" err="1" smtClean="0"/>
              <a:t>upsampling</a:t>
            </a:r>
            <a:r>
              <a:rPr lang="en-US" sz="2000" dirty="0" smtClean="0"/>
              <a:t> syntax</a:t>
            </a:r>
          </a:p>
          <a:p>
            <a:r>
              <a:rPr lang="en-US" sz="2400" dirty="0" smtClean="0"/>
              <a:t>Performance</a:t>
            </a:r>
          </a:p>
          <a:p>
            <a:r>
              <a:rPr lang="en-US" sz="2400" dirty="0" smtClean="0"/>
              <a:t>Summary</a:t>
            </a:r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6" y="1"/>
            <a:ext cx="8938418" cy="610245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0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Idea: </a:t>
            </a:r>
          </a:p>
          <a:p>
            <a:pPr lvl="1"/>
            <a:r>
              <a:rPr lang="en-US" dirty="0" smtClean="0"/>
              <a:t>To improve </a:t>
            </a:r>
            <a:r>
              <a:rPr lang="en-US" dirty="0" err="1" smtClean="0"/>
              <a:t>upsampled</a:t>
            </a:r>
            <a:r>
              <a:rPr lang="en-US" dirty="0" smtClean="0"/>
              <a:t> based layer used for inter layer prediction by using </a:t>
            </a:r>
            <a:r>
              <a:rPr lang="en-CA" dirty="0" smtClean="0"/>
              <a:t>non-linear and content adaptive “bilateral” filters.  </a:t>
            </a:r>
          </a:p>
          <a:p>
            <a:pPr lvl="1"/>
            <a:r>
              <a:rPr lang="en-CA" dirty="0" smtClean="0"/>
              <a:t>The “bilateral” filter is an adaptive filter that is asserted to preserve edges while smoothing texture and noise.</a:t>
            </a:r>
          </a:p>
          <a:p>
            <a:pPr lvl="1"/>
            <a:r>
              <a:rPr lang="en-CA" dirty="0" smtClean="0"/>
              <a:t>Adaptively select </a:t>
            </a:r>
            <a:r>
              <a:rPr lang="en-CA" dirty="0" err="1" smtClean="0"/>
              <a:t>upsampler</a:t>
            </a:r>
            <a:r>
              <a:rPr lang="en-CA" dirty="0" smtClean="0"/>
              <a:t> on CU basis when INTRA_BL mode is selected.</a:t>
            </a:r>
          </a:p>
          <a:p>
            <a:pPr lvl="1">
              <a:buNone/>
            </a:pPr>
            <a:endParaRPr lang="en-CA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6" y="1"/>
            <a:ext cx="8938418" cy="610245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0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Algorithm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602" y="1143000"/>
            <a:ext cx="3962598" cy="3333750"/>
          </a:xfrm>
        </p:spPr>
        <p:txBody>
          <a:bodyPr/>
          <a:lstStyle/>
          <a:p>
            <a:pPr eaLnBrk="1" hangingPunct="1"/>
            <a:r>
              <a:rPr lang="en-CA" sz="1800" dirty="0" smtClean="0"/>
              <a:t>When INTRA_BL mode is on, there are two versions of </a:t>
            </a:r>
            <a:r>
              <a:rPr lang="en-CA" sz="1800" dirty="0" err="1" smtClean="0"/>
              <a:t>upsampled</a:t>
            </a:r>
            <a:r>
              <a:rPr lang="en-CA" sz="1800" dirty="0" smtClean="0"/>
              <a:t> base layer pictures available for inter layer prediction</a:t>
            </a:r>
          </a:p>
          <a:p>
            <a:pPr lvl="1" eaLnBrk="1" hangingPunct="1">
              <a:buFont typeface="+mj-lt"/>
              <a:buAutoNum type="arabicPeriod"/>
            </a:pPr>
            <a:r>
              <a:rPr lang="en-CA" sz="1600" dirty="0" smtClean="0">
                <a:ea typeface="+mn-ea"/>
              </a:rPr>
              <a:t>Fixed </a:t>
            </a:r>
            <a:r>
              <a:rPr lang="en-CA" sz="1600" dirty="0" err="1" smtClean="0">
                <a:ea typeface="+mn-ea"/>
              </a:rPr>
              <a:t>upsampler</a:t>
            </a:r>
            <a:r>
              <a:rPr lang="en-CA" sz="1600" dirty="0" smtClean="0">
                <a:ea typeface="+mn-ea"/>
              </a:rPr>
              <a:t> of </a:t>
            </a:r>
            <a:r>
              <a:rPr lang="en-CA" sz="1600" dirty="0" err="1" smtClean="0">
                <a:ea typeface="+mn-ea"/>
              </a:rPr>
              <a:t>SMuC</a:t>
            </a:r>
            <a:r>
              <a:rPr lang="en-CA" sz="1600" dirty="0" smtClean="0">
                <a:ea typeface="+mn-ea"/>
              </a:rPr>
              <a:t> 0.1.1, </a:t>
            </a:r>
          </a:p>
          <a:p>
            <a:pPr lvl="1" eaLnBrk="1" hangingPunct="1">
              <a:buFont typeface="+mj-lt"/>
              <a:buAutoNum type="arabicPeriod"/>
            </a:pPr>
            <a:r>
              <a:rPr lang="en-CA" sz="1600" dirty="0" smtClean="0">
                <a:ea typeface="+mn-ea"/>
              </a:rPr>
              <a:t>Performing bilateral filtering on the first </a:t>
            </a:r>
            <a:r>
              <a:rPr lang="en-CA" sz="1600" dirty="0" err="1" smtClean="0">
                <a:ea typeface="+mn-ea"/>
              </a:rPr>
              <a:t>upsampled</a:t>
            </a:r>
            <a:r>
              <a:rPr lang="en-CA" sz="1600" dirty="0" smtClean="0">
                <a:ea typeface="+mn-ea"/>
              </a:rPr>
              <a:t> base layer picture. </a:t>
            </a:r>
          </a:p>
          <a:p>
            <a:pPr eaLnBrk="1" hangingPunct="1"/>
            <a:r>
              <a:rPr lang="en-US" sz="1800" dirty="0" err="1" smtClean="0"/>
              <a:t>Upsampler</a:t>
            </a:r>
            <a:r>
              <a:rPr lang="en-US" sz="1800" dirty="0" smtClean="0"/>
              <a:t> index is signaled at CU level when INTRA_BL mode is selected.</a:t>
            </a:r>
          </a:p>
          <a:p>
            <a:pPr eaLnBrk="1" hangingPunct="1"/>
            <a:r>
              <a:rPr lang="en-US" sz="1800" dirty="0" smtClean="0"/>
              <a:t>Encoder side: decided in </a:t>
            </a:r>
            <a:r>
              <a:rPr lang="en-US" sz="1800" dirty="0" err="1" smtClean="0"/>
              <a:t>checkRDCostIntraBL</a:t>
            </a:r>
            <a:r>
              <a:rPr lang="en-US" sz="1800" dirty="0" smtClean="0"/>
              <a:t> by RD decision.</a:t>
            </a:r>
          </a:p>
          <a:p>
            <a:pPr eaLnBrk="1" hangingPunct="1"/>
            <a:endParaRPr lang="en-CA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>
              <a:buFont typeface="Wingdings" pitchFamily="2" charset="2"/>
              <a:buNone/>
            </a:pPr>
            <a:endParaRPr lang="en-US" sz="1100" dirty="0" smtClean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75048"/>
            <a:ext cx="115481" cy="3500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57150" tIns="28575" rIns="57150" bIns="28575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0" y="0"/>
          <a:ext cx="161329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Equation" r:id="rId3" imgW="2578100" imgH="914400" progId="Equation.3">
                  <p:embed/>
                </p:oleObj>
              </mc:Choice>
              <mc:Fallback>
                <p:oleObj name="Equation" r:id="rId3" imgW="2578100" imgH="914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329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 bwMode="auto">
          <a:xfrm>
            <a:off x="5105400" y="4095750"/>
            <a:ext cx="762000" cy="533400"/>
          </a:xfrm>
          <a:prstGeom prst="rect">
            <a:avLst/>
          </a:prstGeom>
          <a:solidFill>
            <a:srgbClr val="CCEC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B-Layer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5981700" y="666750"/>
            <a:ext cx="1447800" cy="1066800"/>
          </a:xfrm>
          <a:prstGeom prst="rect">
            <a:avLst/>
          </a:prstGeom>
          <a:solidFill>
            <a:srgbClr val="728E3A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E-Layer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5029200" y="2495550"/>
            <a:ext cx="1447800" cy="1066800"/>
          </a:xfrm>
          <a:prstGeom prst="rect">
            <a:avLst/>
          </a:prstGeom>
          <a:solidFill>
            <a:srgbClr val="CCECFF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upsampled</a:t>
            </a: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Base Layer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6934200" y="2495550"/>
            <a:ext cx="1447800" cy="1066800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Bilateral 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Filtered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/>
              <a:t>upsampled</a:t>
            </a:r>
            <a:r>
              <a:rPr lang="en-US" sz="1600" dirty="0" smtClean="0"/>
              <a:t> </a:t>
            </a:r>
          </a:p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Base Layer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6477000" y="2952750"/>
            <a:ext cx="533400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5410200" y="3562350"/>
            <a:ext cx="228600" cy="5334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Up Arrow 19"/>
          <p:cNvSpPr/>
          <p:nvPr/>
        </p:nvSpPr>
        <p:spPr bwMode="auto">
          <a:xfrm>
            <a:off x="6076950" y="1733550"/>
            <a:ext cx="247650" cy="7620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" name="Up Arrow 20"/>
          <p:cNvSpPr/>
          <p:nvPr/>
        </p:nvSpPr>
        <p:spPr bwMode="auto">
          <a:xfrm>
            <a:off x="7077075" y="1733550"/>
            <a:ext cx="247650" cy="7620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48400" y="4171950"/>
            <a:ext cx="2685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Fig. Example of 2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upsampled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BL picture in Spatial scalability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Algorithm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602" y="971550"/>
            <a:ext cx="3886398" cy="1295400"/>
          </a:xfrm>
        </p:spPr>
        <p:txBody>
          <a:bodyPr/>
          <a:lstStyle/>
          <a:p>
            <a:pPr marL="306586" indent="-306586" defTabSz="816571">
              <a:buClr>
                <a:schemeClr val="tx1"/>
              </a:buClr>
            </a:pPr>
            <a:r>
              <a:rPr lang="en-US" sz="1400" dirty="0" smtClean="0"/>
              <a:t>Output(</a:t>
            </a:r>
            <a:r>
              <a:rPr lang="en-US" sz="1400" dirty="0" err="1" smtClean="0"/>
              <a:t>x,y</a:t>
            </a:r>
            <a:r>
              <a:rPr lang="en-US" sz="1400" dirty="0" smtClean="0"/>
              <a:t>) is weighted average within a window. (</a:t>
            </a:r>
            <a:r>
              <a:rPr lang="en-CA" sz="1400" dirty="0" smtClean="0"/>
              <a:t>e.g. a 5x5 window below).</a:t>
            </a:r>
          </a:p>
          <a:p>
            <a:pPr marL="306586" indent="-306586" defTabSz="816571">
              <a:buClr>
                <a:schemeClr val="tx1"/>
              </a:buClr>
            </a:pPr>
            <a:r>
              <a:rPr lang="en-CA" sz="1400" dirty="0" smtClean="0"/>
              <a:t>Weight is related to both the </a:t>
            </a:r>
            <a:r>
              <a:rPr lang="en-US" sz="1400" dirty="0" smtClean="0"/>
              <a:t>gradient of a pixel at (</a:t>
            </a:r>
            <a:r>
              <a:rPr lang="en-US" sz="1400" dirty="0" err="1" smtClean="0"/>
              <a:t>a,b</a:t>
            </a:r>
            <a:r>
              <a:rPr lang="en-US" sz="1400" dirty="0" smtClean="0"/>
              <a:t>) to the input pixel at (</a:t>
            </a:r>
            <a:r>
              <a:rPr lang="en-US" sz="1400" dirty="0" err="1" smtClean="0"/>
              <a:t>x,y</a:t>
            </a:r>
            <a:r>
              <a:rPr lang="en-US" sz="1400" dirty="0" smtClean="0"/>
              <a:t>) and related to the distance to the input pixel. </a:t>
            </a:r>
          </a:p>
          <a:p>
            <a:pPr marL="306586" indent="-306586" defTabSz="816571">
              <a:buClr>
                <a:schemeClr val="tx1"/>
              </a:buClr>
            </a:pPr>
            <a:endParaRPr lang="en-CA" sz="1400" dirty="0" smtClean="0"/>
          </a:p>
          <a:p>
            <a:pPr eaLnBrk="1" hangingPunct="1"/>
            <a:endParaRPr lang="en-CA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>
              <a:buFont typeface="Wingdings" pitchFamily="2" charset="2"/>
              <a:buNone/>
            </a:pPr>
            <a:endParaRPr lang="en-US" sz="1100" dirty="0" smtClean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75048"/>
            <a:ext cx="115481" cy="3500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57150" tIns="28575" rIns="57150" bIns="28575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0" y="0"/>
          <a:ext cx="161329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Equation" r:id="rId3" imgW="2578100" imgH="914400" progId="Equation.3">
                  <p:embed/>
                </p:oleObj>
              </mc:Choice>
              <mc:Fallback>
                <p:oleObj name="Equation" r:id="rId3" imgW="2578100" imgH="914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329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895350"/>
            <a:ext cx="2667000" cy="94709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43400" y="2647950"/>
            <a:ext cx="410646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622" tIns="40811" rIns="81622" bIns="40811" numCol="1" anchor="t" anchorCtr="0" compatLnSpc="1">
            <a:prstTxWarp prst="textNoShape">
              <a:avLst/>
            </a:prstTxWarp>
          </a:bodyPr>
          <a:lstStyle/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1200" dirty="0" smtClean="0"/>
              <a:t>function f() maps the spatial distance and gradient information to a weight value. </a:t>
            </a: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1200" dirty="0" smtClean="0"/>
              <a:t>G(</a:t>
            </a:r>
            <a:r>
              <a:rPr lang="en-US" sz="1200" dirty="0" err="1" smtClean="0"/>
              <a:t>a,b</a:t>
            </a:r>
            <a:r>
              <a:rPr lang="en-US" sz="1200" dirty="0" smtClean="0"/>
              <a:t>) denotes the gradient of the input at (</a:t>
            </a:r>
            <a:r>
              <a:rPr lang="en-US" sz="1200" dirty="0" err="1" smtClean="0"/>
              <a:t>a,b</a:t>
            </a:r>
            <a:r>
              <a:rPr lang="en-US" sz="1200" dirty="0" smtClean="0"/>
              <a:t>) relative to input at (</a:t>
            </a:r>
            <a:r>
              <a:rPr lang="en-US" sz="1200" dirty="0" err="1" smtClean="0"/>
              <a:t>x,y</a:t>
            </a:r>
            <a:r>
              <a:rPr lang="en-US" sz="1200" dirty="0" smtClean="0"/>
              <a:t>).</a:t>
            </a: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CA" sz="1200" dirty="0" err="1" smtClean="0"/>
              <a:t>sigmaR</a:t>
            </a:r>
            <a:r>
              <a:rPr lang="en-CA" sz="1200" dirty="0" smtClean="0"/>
              <a:t> is a control parameter to adjust the weight based on the Gradient. </a:t>
            </a: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CA" sz="1200" dirty="0" smtClean="0"/>
              <a:t>K(</a:t>
            </a:r>
            <a:r>
              <a:rPr lang="en-CA" sz="1200" dirty="0" err="1" smtClean="0"/>
              <a:t>a,b</a:t>
            </a:r>
            <a:r>
              <a:rPr lang="en-CA" sz="1200" dirty="0" smtClean="0"/>
              <a:t>) denotes a spatial kernel, which is typically a Gaussian kernel, to adjust the weight based on the distance of location (</a:t>
            </a:r>
            <a:r>
              <a:rPr lang="en-CA" sz="1200" dirty="0" err="1" smtClean="0"/>
              <a:t>a,b</a:t>
            </a:r>
            <a:r>
              <a:rPr lang="en-CA" sz="1200" dirty="0" smtClean="0"/>
              <a:t>) to the input location (</a:t>
            </a:r>
            <a:r>
              <a:rPr lang="en-CA" sz="1200" dirty="0" err="1" smtClean="0"/>
              <a:t>x,y</a:t>
            </a:r>
            <a:r>
              <a:rPr lang="en-CA" sz="1200" dirty="0" smtClean="0"/>
              <a:t>)</a:t>
            </a:r>
            <a:endParaRPr lang="en-US" sz="1200" dirty="0" smtClean="0"/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CA" sz="1200" dirty="0" smtClean="0"/>
              <a:t>f() is implemented as a LUT to reduce computational complexity</a:t>
            </a:r>
            <a:endParaRPr lang="en-US" sz="1200" dirty="0" smtClean="0"/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CA" sz="1100" kern="0" dirty="0" smtClean="0"/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CA" sz="1100" kern="0" dirty="0" smtClean="0">
              <a:latin typeface="+mn-lt"/>
            </a:endParaRP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US" sz="1100" kern="0" dirty="0" smtClean="0">
              <a:latin typeface="+mn-lt"/>
            </a:endParaRP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CA" sz="1100" kern="0" dirty="0" smtClean="0">
              <a:latin typeface="+mn-lt"/>
            </a:endParaRP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US" sz="1100" kern="0" dirty="0" smtClean="0">
              <a:latin typeface="+mn-lt"/>
            </a:endParaRP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US" sz="1100" kern="0" dirty="0" smtClean="0">
              <a:latin typeface="+mn-lt"/>
            </a:endParaRP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US" sz="1100" kern="0" dirty="0" smtClean="0">
              <a:latin typeface="+mn-lt"/>
            </a:endParaRPr>
          </a:p>
          <a:p>
            <a:pPr marL="306586" indent="-306586" defTabSz="816571">
              <a:spcBef>
                <a:spcPct val="20000"/>
              </a:spcBef>
              <a:buClr>
                <a:schemeClr val="tx1"/>
              </a:buClr>
              <a:buSzPct val="60000"/>
            </a:pPr>
            <a:endParaRPr lang="en-US" sz="1100" kern="0" dirty="0" smtClean="0">
              <a:latin typeface="+mn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990600" y="2343150"/>
          <a:ext cx="2667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533400"/>
                <a:gridCol w="533400"/>
                <a:gridCol w="533400"/>
                <a:gridCol w="53340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a,b</a:t>
                      </a: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l" defTabSz="914400" rtl="0" eaLnBrk="1" latinLnBrk="0" hangingPunct="1"/>
                      <a:endParaRPr lang="en-US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x,y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1885950"/>
            <a:ext cx="2997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3237707" cy="3835024"/>
          </a:xfrm>
        </p:spPr>
        <p:txBody>
          <a:bodyPr/>
          <a:lstStyle/>
          <a:p>
            <a:r>
              <a:rPr lang="en-US" dirty="0" smtClean="0"/>
              <a:t>Parameters of bilateral filters can be signaled in </a:t>
            </a:r>
            <a:r>
              <a:rPr lang="en-US" dirty="0" err="1" smtClean="0"/>
              <a:t>bitstream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 high level, signal the number of filters and filter indices.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819150"/>
            <a:ext cx="4867275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3390107" cy="3835024"/>
          </a:xfrm>
        </p:spPr>
        <p:txBody>
          <a:bodyPr/>
          <a:lstStyle/>
          <a:p>
            <a:r>
              <a:rPr lang="en-US" sz="2000" dirty="0" smtClean="0"/>
              <a:t>CU level signaling when INTRA_BL mode is selected.</a:t>
            </a:r>
          </a:p>
          <a:p>
            <a:r>
              <a:rPr lang="en-US" sz="2000" dirty="0" smtClean="0"/>
              <a:t>If supporting a large number of </a:t>
            </a:r>
            <a:r>
              <a:rPr lang="en-US" sz="2000" dirty="0" err="1" smtClean="0"/>
              <a:t>upsamplers</a:t>
            </a:r>
            <a:r>
              <a:rPr lang="en-US" sz="2000" dirty="0" smtClean="0"/>
              <a:t>, </a:t>
            </a:r>
            <a:r>
              <a:rPr lang="en-US" sz="2000" dirty="0" err="1" smtClean="0"/>
              <a:t>upsampler</a:t>
            </a:r>
            <a:r>
              <a:rPr lang="en-US" sz="2000" dirty="0" smtClean="0"/>
              <a:t> index may be predicatively coded from a most probable </a:t>
            </a:r>
            <a:r>
              <a:rPr lang="en-US" sz="2000" dirty="0" err="1" smtClean="0"/>
              <a:t>upsample</a:t>
            </a:r>
            <a:r>
              <a:rPr lang="en-US" sz="2000" dirty="0" smtClean="0"/>
              <a:t> index. E.g.</a:t>
            </a:r>
          </a:p>
          <a:p>
            <a:pPr lvl="1"/>
            <a:r>
              <a:rPr lang="en-US" sz="1600" dirty="0" smtClean="0"/>
              <a:t>Use a mapping of the indices</a:t>
            </a:r>
          </a:p>
          <a:p>
            <a:pPr lvl="1"/>
            <a:r>
              <a:rPr lang="en-US" sz="1600" dirty="0" smtClean="0"/>
              <a:t>Or use distance to a most probable </a:t>
            </a:r>
            <a:r>
              <a:rPr lang="en-US" sz="1600" dirty="0" err="1" smtClean="0"/>
              <a:t>upsampler</a:t>
            </a:r>
            <a:endParaRPr lang="en-US" sz="1600" dirty="0" smtClean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971550"/>
            <a:ext cx="5257800" cy="162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676525"/>
            <a:ext cx="5441328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7581107" cy="3835024"/>
          </a:xfrm>
        </p:spPr>
        <p:txBody>
          <a:bodyPr/>
          <a:lstStyle/>
          <a:p>
            <a:r>
              <a:rPr lang="en-US" sz="1600" dirty="0" smtClean="0"/>
              <a:t>SMuC0.1.1 TE4 test configuration. Used 1 fixed </a:t>
            </a:r>
            <a:r>
              <a:rPr lang="en-US" sz="1600" dirty="0" err="1" smtClean="0"/>
              <a:t>upsampler</a:t>
            </a:r>
            <a:r>
              <a:rPr lang="en-US" sz="1600" dirty="0" smtClean="0"/>
              <a:t> and 1 </a:t>
            </a:r>
            <a:r>
              <a:rPr lang="en-US" sz="1600" dirty="0" err="1" smtClean="0"/>
              <a:t>bilteral</a:t>
            </a:r>
            <a:r>
              <a:rPr lang="en-US" sz="1600" dirty="0" smtClean="0"/>
              <a:t> filter. </a:t>
            </a:r>
          </a:p>
          <a:p>
            <a:r>
              <a:rPr lang="en-US" sz="1600" dirty="0" smtClean="0"/>
              <a:t>Performed two tests by whether including an SMuC0.1.1 bug fix or not.</a:t>
            </a:r>
          </a:p>
          <a:p>
            <a:pPr lvl="1"/>
            <a:r>
              <a:rPr lang="en-US" sz="1600" dirty="0" smtClean="0"/>
              <a:t>Relative to SMuC0.1, SMuC0.1. 1 has a bug fix to include the INTRA_BL bit count in the RD decision ( in function </a:t>
            </a:r>
            <a:r>
              <a:rPr lang="en-US" sz="1600" dirty="0" err="1" smtClean="0"/>
              <a:t>xAddSymbolBitsInter</a:t>
            </a:r>
            <a:r>
              <a:rPr lang="en-US" sz="1600" dirty="0" smtClean="0"/>
              <a:t>). However, the bug fix caused 0.1% RD performance drop for random access.</a:t>
            </a:r>
          </a:p>
          <a:p>
            <a:pPr lvl="1"/>
            <a:r>
              <a:rPr lang="en-US" sz="1600" dirty="0" smtClean="0"/>
              <a:t> Since our </a:t>
            </a:r>
            <a:r>
              <a:rPr lang="en-US" sz="1600" dirty="0" err="1" smtClean="0"/>
              <a:t>upsampling</a:t>
            </a:r>
            <a:r>
              <a:rPr lang="en-US" sz="1600" dirty="0" smtClean="0"/>
              <a:t> index is coded together with the INTRA_BL flag, we conducted two tests with and without this bug fix.</a:t>
            </a:r>
          </a:p>
          <a:p>
            <a:pPr eaLnBrk="1" hangingPunct="1"/>
            <a:r>
              <a:rPr lang="en-US" sz="1600" dirty="0" smtClean="0"/>
              <a:t>Test 1: </a:t>
            </a:r>
          </a:p>
          <a:p>
            <a:pPr eaLnBrk="1" hangingPunct="1">
              <a:buNone/>
            </a:pPr>
            <a:r>
              <a:rPr lang="en-US" sz="1600" dirty="0" smtClean="0"/>
              <a:t>	Without this bug fix. i.e. not including the INTRA_BL and </a:t>
            </a:r>
            <a:r>
              <a:rPr lang="en-US" sz="1600" dirty="0" err="1" smtClean="0"/>
              <a:t>upsampler</a:t>
            </a:r>
            <a:r>
              <a:rPr lang="en-US" sz="1600" dirty="0" smtClean="0"/>
              <a:t> Index bits in </a:t>
            </a:r>
            <a:r>
              <a:rPr lang="en-US" sz="1600" dirty="0" err="1" smtClean="0"/>
              <a:t>xAddSymbolBitsInter</a:t>
            </a:r>
            <a:r>
              <a:rPr lang="en-US" sz="1600" dirty="0" smtClean="0"/>
              <a:t>. We denote this test as SHARP_ENCODER_RATE_MODIFY 1.</a:t>
            </a:r>
          </a:p>
          <a:p>
            <a:pPr lvl="0"/>
            <a:r>
              <a:rPr lang="en-US" sz="1600" dirty="0" smtClean="0"/>
              <a:t>Test 2: </a:t>
            </a:r>
          </a:p>
          <a:p>
            <a:pPr lvl="0">
              <a:buNone/>
            </a:pPr>
            <a:r>
              <a:rPr lang="en-US" sz="1600" dirty="0" smtClean="0"/>
              <a:t>	Leave this bug fix on. We denote this test as SHARP_ENCODER_RATE_MODIFY 0.</a:t>
            </a:r>
          </a:p>
          <a:p>
            <a:endParaRPr 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1942307" cy="3835024"/>
          </a:xfrm>
        </p:spPr>
        <p:txBody>
          <a:bodyPr/>
          <a:lstStyle/>
          <a:p>
            <a:r>
              <a:rPr lang="en-US" sz="1800" dirty="0" smtClean="0"/>
              <a:t>Test 1:</a:t>
            </a:r>
          </a:p>
          <a:p>
            <a:pPr>
              <a:buNone/>
            </a:pPr>
            <a:r>
              <a:rPr lang="en-US" sz="1800" dirty="0" smtClean="0"/>
              <a:t>	With SHARP rate modification</a:t>
            </a:r>
          </a:p>
          <a:p>
            <a:r>
              <a:rPr lang="en-US" sz="1800" dirty="0" smtClean="0"/>
              <a:t>Average 1.4% rate reduction for 2X case.</a:t>
            </a:r>
          </a:p>
          <a:p>
            <a:r>
              <a:rPr lang="en-US" sz="1800" dirty="0" smtClean="0"/>
              <a:t>0.6% to 0.9% rate reduction for 1.5X and SNR cases.</a:t>
            </a:r>
            <a:endParaRPr lang="en-US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90550"/>
            <a:ext cx="609600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038350"/>
            <a:ext cx="6259513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503613"/>
            <a:ext cx="6261100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18892</TotalTime>
  <Words>609</Words>
  <Application>Microsoft Office PowerPoint</Application>
  <PresentationFormat>On-screen Show (16:9)</PresentationFormat>
  <Paragraphs>91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CST July Monthly Dept Meeting 073008</vt:lpstr>
      <vt:lpstr>Equation</vt:lpstr>
      <vt:lpstr>JCT-VC L0252: Non-TE4: Adaptive upsampling of base layer picture using bilateral filters</vt:lpstr>
      <vt:lpstr>Outline</vt:lpstr>
      <vt:lpstr>Introduction</vt:lpstr>
      <vt:lpstr>Algorithm</vt:lpstr>
      <vt:lpstr>Algorithm</vt:lpstr>
      <vt:lpstr>Example Syntax</vt:lpstr>
      <vt:lpstr>Example Syntax</vt:lpstr>
      <vt:lpstr>Experiment</vt:lpstr>
      <vt:lpstr>Result</vt:lpstr>
      <vt:lpstr>Result</vt:lpstr>
      <vt:lpstr>Cross-Check</vt:lpstr>
      <vt:lpstr>Summary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442</cp:revision>
  <cp:lastPrinted>2012-05-17T23:57:45Z</cp:lastPrinted>
  <dcterms:created xsi:type="dcterms:W3CDTF">2008-07-29T15:54:01Z</dcterms:created>
  <dcterms:modified xsi:type="dcterms:W3CDTF">2013-01-16T07:38:46Z</dcterms:modified>
</cp:coreProperties>
</file>