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2"/>
  </p:notesMasterIdLst>
  <p:handoutMasterIdLst>
    <p:handoutMasterId r:id="rId13"/>
  </p:handoutMasterIdLst>
  <p:sldIdLst>
    <p:sldId id="256" r:id="rId2"/>
    <p:sldId id="380" r:id="rId3"/>
    <p:sldId id="420" r:id="rId4"/>
    <p:sldId id="421" r:id="rId5"/>
    <p:sldId id="422" r:id="rId6"/>
    <p:sldId id="428" r:id="rId7"/>
    <p:sldId id="429" r:id="rId8"/>
    <p:sldId id="430" r:id="rId9"/>
    <p:sldId id="427" r:id="rId10"/>
    <p:sldId id="283" r:id="rId11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H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FFCC"/>
    <a:srgbClr val="CCECFF"/>
    <a:srgbClr val="CCFFFF"/>
    <a:srgbClr val="CCFFCC"/>
    <a:srgbClr val="FFCCFF"/>
    <a:srgbClr val="006600"/>
    <a:srgbClr val="663300"/>
    <a:srgbClr val="FF5050"/>
    <a:srgbClr val="728E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2" autoAdjust="0"/>
    <p:restoredTop sz="76975" autoAdjust="0"/>
  </p:normalViewPr>
  <p:slideViewPr>
    <p:cSldViewPr>
      <p:cViewPr>
        <p:scale>
          <a:sx n="100" d="100"/>
          <a:sy n="100" d="100"/>
        </p:scale>
        <p:origin x="-72" y="-114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780" y="-78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F781F78A-6DA5-4E5C-B7DA-CC0FBB00C9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3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828" y="4376060"/>
            <a:ext cx="6259286" cy="441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5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14BF4540-F070-4ED6-A048-E38C81298C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47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1175" y="511175"/>
            <a:ext cx="6040438" cy="3397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46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11175" y="511175"/>
            <a:ext cx="6040438" cy="33972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F4540-F070-4ED6-A048-E38C81298C3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13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Presenter Information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Subtitle</a:t>
            </a:r>
            <a:endParaRPr lang="en-US" dirty="0"/>
          </a:p>
        </p:txBody>
      </p:sp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657598" y="4589879"/>
            <a:ext cx="1828804" cy="4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0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026330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3593129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61267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 cstate="print"/>
          <a:srcRect l="15042" r="12174"/>
          <a:stretch>
            <a:fillRect/>
          </a:stretch>
        </p:blipFill>
        <p:spPr bwMode="auto">
          <a:xfrm>
            <a:off x="0" y="-961611"/>
            <a:ext cx="9144000" cy="706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LA Logo Vertical110728 copy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62267" y="2234495"/>
            <a:ext cx="2619466" cy="6745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1" y="1084846"/>
            <a:ext cx="3838575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227" y="1084846"/>
            <a:ext cx="3840163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4934144"/>
            <a:ext cx="1905000" cy="22838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011489" y="4934144"/>
            <a:ext cx="3798887" cy="22838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40563" y="4934144"/>
            <a:ext cx="1143000" cy="228389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DDACF-1741-487C-B6C1-64395A471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39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LATITLEPAGE.jpg copy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916837"/>
            <a:ext cx="9144000" cy="22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1"/>
            <a:ext cx="9144000" cy="610245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87153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9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</a:t>
            </a:r>
          </a:p>
        </p:txBody>
      </p:sp>
      <p:sp>
        <p:nvSpPr>
          <p:cNvPr id="103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2293" y="770812"/>
            <a:ext cx="8152608" cy="383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1" name="Picture 10" descr="SLA Logo Horizontal 110728 copy.png"/>
          <p:cNvPicPr>
            <a:picLocks noChangeAspect="1"/>
          </p:cNvPicPr>
          <p:nvPr userDrawn="1"/>
        </p:nvPicPr>
        <p:blipFill>
          <a:blip r:embed="rId9" cstate="print"/>
          <a:srcRect l="3013"/>
          <a:stretch>
            <a:fillRect/>
          </a:stretch>
        </p:blipFill>
        <p:spPr>
          <a:xfrm>
            <a:off x="69528" y="4947551"/>
            <a:ext cx="2291120" cy="171516"/>
          </a:xfrm>
          <a:prstGeom prst="rect">
            <a:avLst/>
          </a:prstGeom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1981200" y="4929344"/>
            <a:ext cx="7162801" cy="214156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 smtClean="0"/>
              <a:t>JCTVC-L0251 TE2-3.2.3 Infer zero MV when referencing co-loc. BL picture </a:t>
            </a:r>
            <a:r>
              <a:rPr lang="en-US" sz="700" kern="0" dirty="0" smtClean="0"/>
              <a:t>|   12th JCT-VC</a:t>
            </a:r>
            <a:r>
              <a:rPr lang="en-US" sz="700" kern="0" baseline="0" dirty="0" smtClean="0"/>
              <a:t> </a:t>
            </a:r>
            <a:r>
              <a:rPr lang="en-US" sz="700" kern="0" dirty="0" smtClean="0"/>
              <a:t>Meeting, 14–23 Jan. 2013   |   </a:t>
            </a:r>
            <a:fld id="{95F343B4-3827-46CB-BBEB-8360B6C13ADE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68" r:id="rId2"/>
    <p:sldLayoutId id="2147483696" r:id="rId3"/>
    <p:sldLayoutId id="2147483669" r:id="rId4"/>
    <p:sldLayoutId id="2147483699" r:id="rId5"/>
    <p:sldLayoutId id="2147483701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+mj-ea"/>
          <a:cs typeface="Calibri" pitchFamily="34" charset="0"/>
        </a:defRPr>
      </a:lvl1pPr>
      <a:lvl2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2pPr>
      <a:lvl3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3pPr>
      <a:lvl4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4pPr>
      <a:lvl5pPr algn="l" defTabSz="871538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chemeClr val="bg1">
            <a:lumMod val="50000"/>
          </a:schemeClr>
        </a:buClr>
        <a:buSzPct val="50000"/>
        <a:buFont typeface="Wingdings" pitchFamily="2" charset="2"/>
        <a:buChar char="n"/>
        <a:defRPr sz="18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TE2-3.2.3 Infer zero motion vector when referencing co-located base layer picture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429000"/>
            <a:ext cx="5337199" cy="1075292"/>
          </a:xfrm>
        </p:spPr>
        <p:txBody>
          <a:bodyPr/>
          <a:lstStyle/>
          <a:p>
            <a:r>
              <a:rPr lang="en-US" dirty="0" smtClean="0"/>
              <a:t>Kiran Misra, Jie Zhao, Andrew Segall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0" y="2419350"/>
            <a:ext cx="8283844" cy="926702"/>
          </a:xfrm>
        </p:spPr>
        <p:txBody>
          <a:bodyPr/>
          <a:lstStyle/>
          <a:p>
            <a:r>
              <a:rPr lang="en-US" dirty="0" smtClean="0"/>
              <a:t>(JCTVC-L0251)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66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144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57251" y="1084846"/>
            <a:ext cx="7808285" cy="3487683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Introduction</a:t>
            </a:r>
            <a:endParaRPr lang="en-US" dirty="0"/>
          </a:p>
          <a:p>
            <a:pPr>
              <a:defRPr/>
            </a:pPr>
            <a:r>
              <a:rPr lang="en-US" dirty="0" smtClean="0"/>
              <a:t>Proposed changes</a:t>
            </a:r>
          </a:p>
          <a:p>
            <a:pPr>
              <a:defRPr/>
            </a:pPr>
            <a:r>
              <a:rPr lang="en-US" dirty="0" smtClean="0"/>
              <a:t>Results</a:t>
            </a:r>
          </a:p>
          <a:p>
            <a:pPr>
              <a:defRPr/>
            </a:pPr>
            <a:r>
              <a:rPr lang="en-US" dirty="0" smtClean="0"/>
              <a:t>Conclusion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79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Goals: </a:t>
            </a:r>
          </a:p>
          <a:p>
            <a:pPr lvl="1"/>
            <a:r>
              <a:rPr lang="en-US" dirty="0" smtClean="0"/>
              <a:t>Minimize number of changes from base layer</a:t>
            </a:r>
          </a:p>
          <a:p>
            <a:endParaRPr lang="en-US" dirty="0"/>
          </a:p>
          <a:p>
            <a:r>
              <a:rPr lang="en-US" dirty="0" err="1" smtClean="0"/>
              <a:t>SMuC</a:t>
            </a:r>
            <a:r>
              <a:rPr lang="en-US" dirty="0" smtClean="0"/>
              <a:t> 0.1.1 framework used: reference </a:t>
            </a:r>
            <a:r>
              <a:rPr lang="en-US" dirty="0" smtClean="0"/>
              <a:t>index*</a:t>
            </a:r>
            <a:endParaRPr lang="en-US" dirty="0" smtClean="0"/>
          </a:p>
          <a:p>
            <a:pPr lvl="1"/>
            <a:r>
              <a:rPr lang="en-US" dirty="0" smtClean="0"/>
              <a:t>A up-sampled base layer (BL) picture is inserted at the end of the reference picture list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85765" y="4476750"/>
            <a:ext cx="7620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* Does not include encoder bug-fix JCTVC-L0167 for reference index framework</a:t>
            </a:r>
            <a:endParaRPr lang="en-US" sz="1800" dirty="0" smtClean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630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DESCRIPTION</a:t>
            </a:r>
          </a:p>
          <a:p>
            <a:r>
              <a:rPr lang="en-US" dirty="0" smtClean="0"/>
              <a:t>Infer zero motion vector when referencing co-located BL picture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451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666750"/>
            <a:ext cx="8152608" cy="3650794"/>
          </a:xfrm>
        </p:spPr>
        <p:txBody>
          <a:bodyPr/>
          <a:lstStyle/>
          <a:p>
            <a:r>
              <a:rPr lang="en-US" dirty="0" smtClean="0"/>
              <a:t>TE2 test conditions</a:t>
            </a:r>
          </a:p>
          <a:p>
            <a:r>
              <a:rPr lang="en-US" dirty="0" err="1" smtClean="0"/>
              <a:t>Luma</a:t>
            </a:r>
            <a:r>
              <a:rPr lang="en-US" dirty="0" smtClean="0"/>
              <a:t> BD rate with HM8.1 simulcast anchors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527524"/>
              </p:ext>
            </p:extLst>
          </p:nvPr>
        </p:nvGraphicFramePr>
        <p:xfrm>
          <a:off x="152400" y="1733550"/>
          <a:ext cx="8610601" cy="121920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716316"/>
                <a:gridCol w="1170215"/>
                <a:gridCol w="1001654"/>
                <a:gridCol w="1180604"/>
                <a:gridCol w="1180604"/>
                <a:gridCol w="1180604"/>
                <a:gridCol w="1180604"/>
              </a:tblGrid>
              <a:tr h="17081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EL+BL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EL only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</a:tr>
              <a:tr h="17081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2x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1.5x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SNR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2x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1.5x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SNR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All-intra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-23.0%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-32.9%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-35.1%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-58.8%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Random</a:t>
                      </a:r>
                      <a:r>
                        <a:rPr lang="en-US" sz="1600" baseline="0" dirty="0" smtClean="0">
                          <a:effectLst/>
                          <a:latin typeface="Times New Roman"/>
                          <a:ea typeface="Times New Roman"/>
                        </a:rPr>
                        <a:t> access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-15.3%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-25.6%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-18.6%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-23.7%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-46.6%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-29.5%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081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Low delay</a:t>
                      </a:r>
                      <a:r>
                        <a:rPr lang="en-US" sz="1600" baseline="0" dirty="0" smtClean="0">
                          <a:effectLst/>
                          <a:latin typeface="Times New Roman"/>
                          <a:ea typeface="Times New Roman"/>
                        </a:rPr>
                        <a:t> P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-12.5%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-22.4%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-13.3%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-19.9%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-41.7%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-21.4%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2992219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This represents the following increase in BD rate for reference index framework with HM8.1 simulcast anchors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543651"/>
              </p:ext>
            </p:extLst>
          </p:nvPr>
        </p:nvGraphicFramePr>
        <p:xfrm>
          <a:off x="133350" y="3638550"/>
          <a:ext cx="8610601" cy="1219200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716316"/>
                <a:gridCol w="1170215"/>
                <a:gridCol w="1001654"/>
                <a:gridCol w="1180604"/>
                <a:gridCol w="1180604"/>
                <a:gridCol w="1180604"/>
                <a:gridCol w="1180604"/>
              </a:tblGrid>
              <a:tr h="17081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EL+BL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EL only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</a:tr>
              <a:tr h="17081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2x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1.5x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SNR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2x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1.5x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Times New Roman"/>
                        </a:rPr>
                        <a:t>SNR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solidFill>
                      <a:srgbClr val="00206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All-intra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-0.2%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-0.2%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-0.3%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Random</a:t>
                      </a:r>
                      <a:r>
                        <a:rPr lang="en-US" sz="1600" baseline="0" dirty="0" smtClean="0">
                          <a:effectLst/>
                          <a:latin typeface="Times New Roman"/>
                          <a:ea typeface="Times New Roman"/>
                        </a:rPr>
                        <a:t> access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-0.2%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-0.2%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-0.3%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-0.2%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-0.3%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0815"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Low delay</a:t>
                      </a:r>
                      <a:r>
                        <a:rPr lang="en-US" sz="1600" baseline="0" dirty="0" smtClean="0">
                          <a:effectLst/>
                          <a:latin typeface="Times New Roman"/>
                          <a:ea typeface="Times New Roman"/>
                        </a:rPr>
                        <a:t> P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-0.4%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-0.3%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-0.3%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-0.5%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-0.4%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-0.5%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21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666750"/>
            <a:ext cx="8152608" cy="3650794"/>
          </a:xfrm>
        </p:spPr>
        <p:txBody>
          <a:bodyPr/>
          <a:lstStyle/>
          <a:p>
            <a:pPr marL="325438" lvl="1" indent="-325438">
              <a:buSzPct val="60000"/>
            </a:pPr>
            <a:r>
              <a:rPr lang="en-US" sz="1800" b="1" i="1" dirty="0"/>
              <a:t>BD rate for </a:t>
            </a:r>
            <a:r>
              <a:rPr lang="x-none" sz="1800" b="1" i="1"/>
              <a:t>proposed </a:t>
            </a:r>
            <a:r>
              <a:rPr lang="en-US" sz="1800" b="1" i="1" dirty="0" err="1"/>
              <a:t>i</a:t>
            </a:r>
            <a:r>
              <a:rPr lang="x-none" sz="1800" b="1" i="1"/>
              <a:t>nfer</a:t>
            </a:r>
            <a:r>
              <a:rPr lang="en-US" sz="1800" b="1" i="1" dirty="0"/>
              <a:t> z</a:t>
            </a:r>
            <a:r>
              <a:rPr lang="x-none" sz="1800" b="1" i="1"/>
              <a:t>ero MV </a:t>
            </a:r>
            <a:r>
              <a:rPr lang="en-US" sz="1800" b="1" i="1" dirty="0"/>
              <a:t>m</a:t>
            </a:r>
            <a:r>
              <a:rPr lang="x-none" sz="1800" b="1" i="1"/>
              <a:t>ethod </a:t>
            </a:r>
            <a:r>
              <a:rPr lang="en-US" sz="1800" b="1" i="1" dirty="0"/>
              <a:t>with </a:t>
            </a:r>
            <a:r>
              <a:rPr lang="x-none" sz="1800" b="1" i="1"/>
              <a:t>HM 8.1 </a:t>
            </a:r>
            <a:r>
              <a:rPr lang="en-US" sz="1800" b="1" i="1" dirty="0"/>
              <a:t>s</a:t>
            </a:r>
            <a:r>
              <a:rPr lang="x-none" sz="1800" b="1" i="1"/>
              <a:t>imu</a:t>
            </a:r>
            <a:r>
              <a:rPr lang="en-US" sz="1800" b="1" i="1" dirty="0"/>
              <a:t>l</a:t>
            </a:r>
            <a:r>
              <a:rPr lang="x-none" sz="1800" b="1" i="1"/>
              <a:t>cast</a:t>
            </a:r>
            <a:r>
              <a:rPr lang="en-US" sz="1800" b="1" i="1" dirty="0"/>
              <a:t> anchors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 (with changes)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718756"/>
              </p:ext>
            </p:extLst>
          </p:nvPr>
        </p:nvGraphicFramePr>
        <p:xfrm>
          <a:off x="1447800" y="1123950"/>
          <a:ext cx="6307455" cy="3764280"/>
        </p:xfrm>
        <a:graphic>
          <a:graphicData uri="http://schemas.openxmlformats.org/drawingml/2006/table">
            <a:tbl>
              <a:tblPr firstRow="1" firstCol="1" bandRow="1"/>
              <a:tblGrid>
                <a:gridCol w="689610"/>
                <a:gridCol w="628015"/>
                <a:gridCol w="616585"/>
                <a:gridCol w="628015"/>
                <a:gridCol w="628015"/>
                <a:gridCol w="616585"/>
                <a:gridCol w="628015"/>
                <a:gridCol w="624205"/>
                <a:gridCol w="624205"/>
                <a:gridCol w="624205"/>
              </a:tblGrid>
              <a:tr h="150495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 HEVC 2x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 HEVC 1.5x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495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-27.1%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-26.5%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-27.3%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-21.3%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-20.4%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-32.9%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-33.0%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-33.2%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-23.0%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-22.1%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-22.2%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-32.9%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-33.0%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-33.2%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-35.1%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-34.0%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-34.3%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-58.8%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-58.5%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-58.9%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495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2x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1.5x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SNR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0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-17.6%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-5.4%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-6.8%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-20.5%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-9.2%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-8.1%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0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-14.4%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-5.8%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-25.6%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-18.9%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-17.0%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-17.9%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-6.2%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-15.3%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-5.7%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-4.8%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-25.6%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-18.9%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-17.0%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-18.6%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-7.0%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0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-23.7%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-9.0%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-7.8%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-46.6%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-36.0%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-32.8%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-29.5%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-12.5%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-7.4%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495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2x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1.5x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SNR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0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-13.7%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-14.0%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-6.7%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-5.7%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0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-12.0%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-5.7%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-22.4%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-16.9%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-15.1%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-13.0%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-5.6%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-12.5%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-4.5%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-22.4%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-16.9%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-15.1%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-13.3%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-5.9%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049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-19.9%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-7.1%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-5.8%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-41.7%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-32.3%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-29.0%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-21.4%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-11.2%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-6.8%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486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666750"/>
            <a:ext cx="8152608" cy="3650794"/>
          </a:xfrm>
        </p:spPr>
        <p:txBody>
          <a:bodyPr/>
          <a:lstStyle/>
          <a:p>
            <a:pPr marL="325438" lvl="1" indent="-325438">
              <a:buSzPct val="60000"/>
            </a:pPr>
            <a:r>
              <a:rPr lang="en-US" sz="1800" b="1" i="1" dirty="0"/>
              <a:t>BD rate for reference index framework with HM 8.1 simulcast anchors</a:t>
            </a:r>
            <a:endParaRPr lang="en-US" b="1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 (without changes)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33026"/>
              </p:ext>
            </p:extLst>
          </p:nvPr>
        </p:nvGraphicFramePr>
        <p:xfrm>
          <a:off x="1577339" y="1052830"/>
          <a:ext cx="6141721" cy="3728720"/>
        </p:xfrm>
        <a:graphic>
          <a:graphicData uri="http://schemas.openxmlformats.org/drawingml/2006/table">
            <a:tbl>
              <a:tblPr firstRow="1" firstCol="1" bandRow="1"/>
              <a:tblGrid>
                <a:gridCol w="646631"/>
                <a:gridCol w="614236"/>
                <a:gridCol w="603437"/>
                <a:gridCol w="614236"/>
                <a:gridCol w="614236"/>
                <a:gridCol w="603437"/>
                <a:gridCol w="614236"/>
                <a:gridCol w="610424"/>
                <a:gridCol w="610424"/>
                <a:gridCol w="610424"/>
              </a:tblGrid>
              <a:tr h="14605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 HEVC 2x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 HEVC 1.5x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-26.9%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-26.2%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-27.1%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-21.2%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-20.0%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-32.8%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-32.9%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-33.1%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-22.8%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-21.9%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-22.0%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-32.8%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-32.9%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-33.1%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-34.8%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-33.7%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-33.9%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-58.5%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-58.2%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-58.7%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2x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1.5x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SNR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-17.3%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-4.6%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-6.1%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-8.3%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-7.3%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-14.2%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-5.2%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-25.4%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-18.8%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-16.9%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-17.7%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-5.8%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-15.1%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-5.1%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-4.1%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-25.4%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-18.8%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-16.9%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-18.5%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-6.5%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-23.4%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-8.0%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-6.9%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-46.4%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-35.9%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-32.7%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-29.2%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-11.7%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-6.5%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2x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1.5x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LD-P HEVC SNR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-13.3%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-13.7%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-6.4%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-5.4%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-11.6%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-5.6%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-22.1%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-16.9%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-15.2%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-12.7%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-5.7%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-12.1%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-4.3%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-3.5%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-22.1%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-16.9%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-15.2%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-13.0%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effectLst/>
                          <a:latin typeface="Arial"/>
                          <a:ea typeface="Times New Roman"/>
                        </a:rPr>
                        <a:t>-5.9%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-19.4%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-6.8%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-5.7%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-41.2%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-32.1%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-29.1%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-20.9%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-11.2%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-6.9%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549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666750"/>
            <a:ext cx="8152608" cy="3650794"/>
          </a:xfrm>
        </p:spPr>
        <p:txBody>
          <a:bodyPr/>
          <a:lstStyle/>
          <a:p>
            <a:pPr marL="325438" lvl="1" indent="-325438">
              <a:buSzPct val="60000"/>
            </a:pPr>
            <a:r>
              <a:rPr lang="en-US" sz="1800" b="1" i="1" dirty="0"/>
              <a:t>BD rate improvement </a:t>
            </a:r>
            <a:r>
              <a:rPr lang="en-US" sz="1800" b="1" i="1" dirty="0" smtClean="0"/>
              <a:t>for </a:t>
            </a:r>
            <a:r>
              <a:rPr lang="en-US" sz="1800" b="1" i="1" dirty="0"/>
              <a:t>reference index framework with HM 8.1 simulcast anchors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 (difference)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695093"/>
              </p:ext>
            </p:extLst>
          </p:nvPr>
        </p:nvGraphicFramePr>
        <p:xfrm>
          <a:off x="685800" y="1352550"/>
          <a:ext cx="5715000" cy="1036320"/>
        </p:xfrm>
        <a:graphic>
          <a:graphicData uri="http://schemas.openxmlformats.org/drawingml/2006/table">
            <a:tbl>
              <a:tblPr firstRow="1" firstCol="1" bandRow="1"/>
              <a:tblGrid>
                <a:gridCol w="838200"/>
                <a:gridCol w="1015314"/>
                <a:gridCol w="695068"/>
                <a:gridCol w="772297"/>
                <a:gridCol w="772297"/>
                <a:gridCol w="849527"/>
                <a:gridCol w="772297"/>
              </a:tblGrid>
              <a:tr h="152400">
                <a:tc>
                  <a:txBody>
                    <a:bodyPr/>
                    <a:lstStyle/>
                    <a:p>
                      <a:endParaRPr lang="en-US" sz="1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 HEVC 2x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AI HEVC 1.5x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516029"/>
              </p:ext>
            </p:extLst>
          </p:nvPr>
        </p:nvGraphicFramePr>
        <p:xfrm>
          <a:off x="685800" y="2539785"/>
          <a:ext cx="8153399" cy="1022565"/>
        </p:xfrm>
        <a:graphic>
          <a:graphicData uri="http://schemas.openxmlformats.org/drawingml/2006/table">
            <a:tbl>
              <a:tblPr firstRow="1" firstCol="1" bandRow="1"/>
              <a:tblGrid>
                <a:gridCol w="857990"/>
                <a:gridCol w="816213"/>
                <a:gridCol w="799377"/>
                <a:gridCol w="816213"/>
                <a:gridCol w="816213"/>
                <a:gridCol w="799377"/>
                <a:gridCol w="816213"/>
                <a:gridCol w="816213"/>
                <a:gridCol w="799377"/>
                <a:gridCol w="816213"/>
              </a:tblGrid>
              <a:tr h="14964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2x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1.5x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 HEVC SNR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64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64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64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36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64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7342" marR="67342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994726"/>
              </p:ext>
            </p:extLst>
          </p:nvPr>
        </p:nvGraphicFramePr>
        <p:xfrm>
          <a:off x="685800" y="3714750"/>
          <a:ext cx="8153399" cy="1036320"/>
        </p:xfrm>
        <a:graphic>
          <a:graphicData uri="http://schemas.openxmlformats.org/drawingml/2006/table">
            <a:tbl>
              <a:tblPr firstRow="1" firstCol="1" bandRow="1"/>
              <a:tblGrid>
                <a:gridCol w="854223"/>
                <a:gridCol w="815512"/>
                <a:gridCol w="800028"/>
                <a:gridCol w="816372"/>
                <a:gridCol w="816372"/>
                <a:gridCol w="800888"/>
                <a:gridCol w="816372"/>
                <a:gridCol w="816372"/>
                <a:gridCol w="800888"/>
                <a:gridCol w="816372"/>
              </a:tblGrid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LD-P HEVC 2x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LD-P HEVC 1.5x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LD-P HEVC SNR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0.3%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(EL+BL)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7F7F7F"/>
                          </a:solidFill>
                          <a:effectLst/>
                          <a:latin typeface="Arial"/>
                          <a:ea typeface="Times New Roman"/>
                        </a:rPr>
                        <a:t>Overall (EL)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-0.4%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-0.5%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7F7F7F"/>
                          </a:solidFill>
                          <a:effectLst/>
                          <a:latin typeface="Arial"/>
                          <a:ea typeface="MS Mincho"/>
                        </a:rPr>
                        <a:t>0.1%</a:t>
                      </a:r>
                      <a:endParaRPr lang="en-US" sz="11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638300" y="2109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49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Zero motion vector is inferred when referencing co-located base layer picture.</a:t>
            </a:r>
          </a:p>
          <a:p>
            <a:endParaRPr lang="en-CA" sz="2000" dirty="0" smtClean="0"/>
          </a:p>
          <a:p>
            <a:r>
              <a:rPr lang="en-CA" sz="2000" dirty="0" smtClean="0"/>
              <a:t>The </a:t>
            </a:r>
            <a:r>
              <a:rPr lang="en-CA" sz="2000" dirty="0"/>
              <a:t>proposed approach achieves the following average </a:t>
            </a:r>
            <a:r>
              <a:rPr lang="en-CA" sz="2000" dirty="0" err="1"/>
              <a:t>luma</a:t>
            </a:r>
            <a:r>
              <a:rPr lang="en-CA" sz="2000" dirty="0"/>
              <a:t> BD rate improvements with HM-8.1 simulcast anchors: 23.0% /32.9% (AI 2x/AI 1.5x), 15.3%/25.6%/18.6% (RA 2x/RA 1.5x/RA SNR), 12.5%/22.4%/13.3% (LD-P 2x/ LD-P 1.5x/LD-P SNR</a:t>
            </a:r>
            <a:r>
              <a:rPr lang="en-CA" sz="2000" dirty="0" smtClean="0"/>
              <a:t>).</a:t>
            </a:r>
          </a:p>
          <a:p>
            <a:endParaRPr lang="en-CA" sz="2000" dirty="0" smtClean="0"/>
          </a:p>
          <a:p>
            <a:r>
              <a:rPr lang="en-CA" sz="2000" dirty="0" smtClean="0"/>
              <a:t>The </a:t>
            </a:r>
            <a:r>
              <a:rPr lang="en-CA" sz="2000" dirty="0"/>
              <a:t>proposed approach achieves an additional BD rate improvement of 0.1% to 0.4% for the </a:t>
            </a:r>
            <a:r>
              <a:rPr lang="en-CA" sz="2000" dirty="0" err="1"/>
              <a:t>SMuC</a:t>
            </a:r>
            <a:r>
              <a:rPr lang="en-CA" sz="2000" dirty="0"/>
              <a:t> 0.1.1 reference index framework with HM 8.1 simulcast anchors</a:t>
            </a:r>
            <a:r>
              <a:rPr lang="en-CA" sz="2000" dirty="0" smtClean="0"/>
              <a:t>.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31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18533</TotalTime>
  <Words>1421</Words>
  <Application>Microsoft Office PowerPoint</Application>
  <PresentationFormat>On-screen Show (16:9)</PresentationFormat>
  <Paragraphs>524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CST July Monthly Dept Meeting 073008</vt:lpstr>
      <vt:lpstr>TE2-3.2.3 Infer zero motion vector when referencing co-located base layer picture</vt:lpstr>
      <vt:lpstr>Organization</vt:lpstr>
      <vt:lpstr>Introduction</vt:lpstr>
      <vt:lpstr>Proposed changes</vt:lpstr>
      <vt:lpstr>Experimental Results</vt:lpstr>
      <vt:lpstr>Experimental Results (with changes)</vt:lpstr>
      <vt:lpstr>Experimental Results (without changes)</vt:lpstr>
      <vt:lpstr>Experimental Results (difference)</vt:lpstr>
      <vt:lpstr>Conclusion</vt:lpstr>
      <vt:lpstr>PowerPoint Presentation</vt:lpstr>
    </vt:vector>
  </TitlesOfParts>
  <Company>Sharp Labs of America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Kiran Misra</cp:lastModifiedBy>
  <cp:revision>349</cp:revision>
  <cp:lastPrinted>2012-05-17T23:57:45Z</cp:lastPrinted>
  <dcterms:created xsi:type="dcterms:W3CDTF">2008-07-29T15:54:01Z</dcterms:created>
  <dcterms:modified xsi:type="dcterms:W3CDTF">2013-01-14T09:49:10Z</dcterms:modified>
</cp:coreProperties>
</file>