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57" r:id="rId2"/>
    <p:sldId id="342" r:id="rId3"/>
    <p:sldId id="343" r:id="rId4"/>
    <p:sldId id="344" r:id="rId5"/>
    <p:sldId id="323" r:id="rId6"/>
    <p:sldId id="345" r:id="rId7"/>
    <p:sldId id="324" r:id="rId8"/>
  </p:sldIdLst>
  <p:sldSz cx="9144000" cy="6858000" type="screen4x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D316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52" autoAdjust="0"/>
    <p:restoredTop sz="94660"/>
  </p:normalViewPr>
  <p:slideViewPr>
    <p:cSldViewPr>
      <p:cViewPr>
        <p:scale>
          <a:sx n="100" d="100"/>
          <a:sy n="100" d="100"/>
        </p:scale>
        <p:origin x="-1944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D22D0-8FA6-4B2E-920D-EE1BCA260633}" type="datetimeFigureOut">
              <a:rPr lang="ko-KR" altLang="en-US" smtClean="0"/>
              <a:pPr/>
              <a:t>2013-01-11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32F6C2-ABBB-4E4A-AD15-FB90F789C74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3CCC3-AF5C-4E0C-9846-305EFF35559F}" type="datetimeFigureOut">
              <a:rPr lang="ko-KR" altLang="en-US" smtClean="0"/>
              <a:pPr/>
              <a:t>2013-01-11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57158" y="1643050"/>
            <a:ext cx="8501122" cy="1470025"/>
          </a:xfrm>
        </p:spPr>
        <p:txBody>
          <a:bodyPr>
            <a:noAutofit/>
          </a:bodyPr>
          <a:lstStyle/>
          <a:p>
            <a:r>
              <a:rPr lang="en-US" altLang="ko-KR" sz="32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Assigning Intra Prediction Mode to</a:t>
            </a:r>
            <a:br>
              <a:rPr lang="en-US" altLang="ko-KR" sz="32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</a:br>
            <a:r>
              <a:rPr lang="en-US" altLang="ko-KR" sz="32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ILTP block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28728" y="4729134"/>
            <a:ext cx="6400800" cy="500066"/>
          </a:xfrm>
        </p:spPr>
        <p:txBody>
          <a:bodyPr>
            <a:noAutofit/>
          </a:bodyPr>
          <a:lstStyle/>
          <a:p>
            <a:r>
              <a:rPr lang="en-US" altLang="ko-K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rPr>
              <a:t>J. Kim, J. Park, </a:t>
            </a:r>
            <a:r>
              <a:rPr lang="en-US" altLang="ko-KR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rPr>
              <a:t>B.Jeon</a:t>
            </a:r>
            <a:r>
              <a:rPr lang="en-US" altLang="ko-K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rPr>
              <a:t> (LG)</a:t>
            </a:r>
          </a:p>
          <a:p>
            <a:r>
              <a:rPr lang="en-US" altLang="ko-K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rPr>
              <a:t>M. </a:t>
            </a:r>
            <a:r>
              <a:rPr lang="en-US" altLang="ko-KR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rPr>
              <a:t>Gui</a:t>
            </a:r>
            <a:r>
              <a:rPr lang="en-US" altLang="ko-K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rPr>
              <a:t>, S. Liu, S. Lei (</a:t>
            </a:r>
            <a:r>
              <a:rPr lang="en-US" altLang="ko-KR" sz="2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rPr>
              <a:t>MediaTek</a:t>
            </a:r>
            <a:r>
              <a:rPr lang="en-US" altLang="ko-K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rPr>
              <a:t>)</a:t>
            </a:r>
            <a:endParaRPr lang="en-US" altLang="ko-KR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00364" y="3943316"/>
            <a:ext cx="3000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 smtClean="0">
                <a:latin typeface="Tahoma" pitchFamily="34" charset="0"/>
                <a:cs typeface="Tahoma" pitchFamily="34" charset="0"/>
              </a:rPr>
              <a:t>JCTVC-K0253</a:t>
            </a:r>
            <a:endParaRPr lang="ko-KR" altLang="en-US" sz="3200" b="1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6" name="Picture 7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6278661"/>
            <a:ext cx="2145983" cy="230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FD3162"/>
                </a:solidFill>
                <a:ea typeface="新細明體" pitchFamily="18" charset="-120"/>
              </a:rPr>
              <a:t>JCTVC-L0253</a:t>
            </a:r>
            <a:endParaRPr lang="zh-TW" altLang="en-US" sz="1400" b="1" dirty="0">
              <a:solidFill>
                <a:srgbClr val="FD3162"/>
              </a:solidFill>
              <a:ea typeface="新細明體" pitchFamily="18" charset="-120"/>
            </a:endParaRPr>
          </a:p>
        </p:txBody>
      </p:sp>
      <p:pic>
        <p:nvPicPr>
          <p:cNvPr id="9" name="Picture 16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77042" y="6143644"/>
            <a:ext cx="2281238" cy="5000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Introduction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980728"/>
            <a:ext cx="8219256" cy="5400600"/>
          </a:xfrm>
        </p:spPr>
        <p:txBody>
          <a:bodyPr>
            <a:normAutofit/>
          </a:bodyPr>
          <a:lstStyle/>
          <a:p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Inter Layer Texture Prediction</a:t>
            </a:r>
          </a:p>
          <a:p>
            <a:pPr lvl="1"/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Prediction :</a:t>
            </a:r>
          </a:p>
          <a:p>
            <a:pPr lvl="2"/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A block in enhance layer is predicted as </a:t>
            </a:r>
            <a:r>
              <a:rPr lang="en-US" altLang="ko-KR" sz="2000" dirty="0" err="1" smtClean="0">
                <a:latin typeface="Arial" pitchFamily="34" charset="0"/>
                <a:cs typeface="Arial" pitchFamily="34" charset="0"/>
              </a:rPr>
              <a:t>upsampled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 [in case of spatial scalability] block of reconstructed frame in base layer.</a:t>
            </a:r>
          </a:p>
          <a:p>
            <a:pPr lvl="1"/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Residual coding</a:t>
            </a:r>
          </a:p>
          <a:p>
            <a:pPr lvl="2"/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Transform : always DCT for every size of TU</a:t>
            </a:r>
          </a:p>
          <a:p>
            <a:pPr lvl="2"/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Scanning order : always up-right</a:t>
            </a:r>
          </a:p>
          <a:p>
            <a:pPr lvl="1"/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Prediction direction</a:t>
            </a:r>
          </a:p>
          <a:p>
            <a:pPr lvl="2"/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Prediction direction as a </a:t>
            </a:r>
            <a:r>
              <a:rPr lang="en-US" altLang="ko-KR" sz="2000" dirty="0" err="1" smtClean="0">
                <a:latin typeface="Arial" pitchFamily="34" charset="0"/>
                <a:cs typeface="Arial" pitchFamily="34" charset="0"/>
              </a:rPr>
              <a:t>neighbour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 in MPM derivation : always DC</a:t>
            </a:r>
            <a:endParaRPr lang="en-US" altLang="ko-KR" sz="2000" dirty="0" smtClean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733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8" name="Picture 7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6278661"/>
            <a:ext cx="2145983" cy="230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6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77042" y="6143644"/>
            <a:ext cx="2281238" cy="500063"/>
          </a:xfrm>
          <a:prstGeom prst="rect">
            <a:avLst/>
          </a:prstGeom>
        </p:spPr>
      </p:pic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FD3162"/>
                </a:solidFill>
                <a:ea typeface="新細明體" pitchFamily="18" charset="-120"/>
              </a:rPr>
              <a:t>JCTVC-L0253</a:t>
            </a:r>
            <a:endParaRPr lang="zh-TW" altLang="en-US" sz="1400" b="1" dirty="0">
              <a:solidFill>
                <a:srgbClr val="FD3162"/>
              </a:solidFill>
              <a:ea typeface="新細明體" pitchFamily="18" charset="-120"/>
            </a:endParaRPr>
          </a:p>
        </p:txBody>
      </p:sp>
      <p:grpSp>
        <p:nvGrpSpPr>
          <p:cNvPr id="11" name="그룹 10"/>
          <p:cNvGrpSpPr/>
          <p:nvPr/>
        </p:nvGrpSpPr>
        <p:grpSpPr>
          <a:xfrm>
            <a:off x="4714876" y="4917958"/>
            <a:ext cx="1440000" cy="1440000"/>
            <a:chOff x="3214678" y="4786322"/>
            <a:chExt cx="1440000" cy="1440000"/>
          </a:xfrm>
        </p:grpSpPr>
        <p:sp>
          <p:nvSpPr>
            <p:cNvPr id="12" name="직사각형 11"/>
            <p:cNvSpPr/>
            <p:nvPr/>
          </p:nvSpPr>
          <p:spPr>
            <a:xfrm>
              <a:off x="3934678" y="4786322"/>
              <a:ext cx="720000" cy="7200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175"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smtClean="0"/>
                <a:t>ILTP </a:t>
              </a:r>
              <a:r>
                <a:rPr lang="en-US" altLang="ko-KR" sz="1000" dirty="0" smtClean="0"/>
                <a:t>block</a:t>
              </a:r>
              <a:endParaRPr lang="ko-KR" altLang="en-US" sz="1000" dirty="0" smtClean="0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3214678" y="5506322"/>
              <a:ext cx="720000" cy="7200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175"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smtClean="0"/>
                <a:t>Intra block</a:t>
              </a:r>
              <a:endParaRPr lang="ko-KR" altLang="en-US" sz="1000" dirty="0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3934678" y="5506322"/>
              <a:ext cx="720000" cy="7200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175"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smtClean="0">
                  <a:latin typeface="Arial" pitchFamily="34" charset="0"/>
                  <a:cs typeface="Arial" pitchFamily="34" charset="0"/>
                </a:rPr>
                <a:t>Current block</a:t>
              </a:r>
              <a:endParaRPr lang="ko-KR" altLang="en-US" sz="10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6686425" y="5715016"/>
            <a:ext cx="12431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Top mode : DC</a:t>
            </a:r>
          </a:p>
        </p:txBody>
      </p:sp>
      <p:cxnSp>
        <p:nvCxnSpPr>
          <p:cNvPr id="17" name="Shape 16"/>
          <p:cNvCxnSpPr>
            <a:stCxn id="12" idx="3"/>
            <a:endCxn id="15" idx="1"/>
          </p:cNvCxnSpPr>
          <p:nvPr/>
        </p:nvCxnSpPr>
        <p:spPr>
          <a:xfrm>
            <a:off x="6154876" y="5277958"/>
            <a:ext cx="531549" cy="575558"/>
          </a:xfrm>
          <a:prstGeom prst="curvedConnector3">
            <a:avLst>
              <a:gd name="adj1" fmla="val 50000"/>
            </a:avLst>
          </a:prstGeom>
          <a:ln>
            <a:solidFill>
              <a:srgbClr val="FF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Proposed Method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980728"/>
            <a:ext cx="8219256" cy="5400600"/>
          </a:xfrm>
        </p:spPr>
        <p:txBody>
          <a:bodyPr>
            <a:normAutofit/>
          </a:bodyPr>
          <a:lstStyle/>
          <a:p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We propose to code ILTP block as Intra block by assigning intra prediction direction to the block.</a:t>
            </a:r>
          </a:p>
          <a:p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Assigned prediction direction</a:t>
            </a:r>
          </a:p>
          <a:p>
            <a:pPr lvl="1"/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Intra prediction direction of  the corresponding block in base layer</a:t>
            </a:r>
          </a:p>
          <a:p>
            <a:pPr lvl="1"/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DC, If the corresponding block is not intra predicted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1"/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Corresponding block in base layer</a:t>
            </a:r>
          </a:p>
          <a:p>
            <a:pPr lvl="2"/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Block corresponds center 4x4 unit in the current block in enhance layer</a:t>
            </a:r>
            <a:endParaRPr lang="en-US" altLang="ko-KR" sz="1600" dirty="0" smtClean="0">
              <a:latin typeface="Arial" pitchFamily="34" charset="0"/>
              <a:cs typeface="Arial" pitchFamily="34" charset="0"/>
            </a:endParaRPr>
          </a:p>
          <a:p>
            <a:endParaRPr lang="en-US" altLang="ko-KR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733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8" name="Picture 7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6278661"/>
            <a:ext cx="2145983" cy="230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6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77042" y="6143644"/>
            <a:ext cx="2281238" cy="500063"/>
          </a:xfrm>
          <a:prstGeom prst="rect">
            <a:avLst/>
          </a:prstGeom>
        </p:spPr>
      </p:pic>
      <p:grpSp>
        <p:nvGrpSpPr>
          <p:cNvPr id="11" name="그룹 28"/>
          <p:cNvGrpSpPr/>
          <p:nvPr/>
        </p:nvGrpSpPr>
        <p:grpSpPr>
          <a:xfrm>
            <a:off x="1846116" y="4071942"/>
            <a:ext cx="1440000" cy="1440000"/>
            <a:chOff x="0" y="0"/>
            <a:chExt cx="2880000" cy="2880000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13" name="직사각형 12"/>
            <p:cNvSpPr/>
            <p:nvPr/>
          </p:nvSpPr>
          <p:spPr>
            <a:xfrm>
              <a:off x="0" y="0"/>
              <a:ext cx="720000" cy="720000"/>
            </a:xfrm>
            <a:prstGeom prst="rect">
              <a:avLst/>
            </a:prstGeom>
            <a:grpFill/>
            <a:ln w="3175"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720000" y="0"/>
              <a:ext cx="720000" cy="720000"/>
            </a:xfrm>
            <a:prstGeom prst="rect">
              <a:avLst/>
            </a:prstGeom>
            <a:grpFill/>
            <a:ln w="3175"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1440000" y="0"/>
              <a:ext cx="720000" cy="720000"/>
            </a:xfrm>
            <a:prstGeom prst="rect">
              <a:avLst/>
            </a:prstGeom>
            <a:grpFill/>
            <a:ln w="3175"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2160000" y="0"/>
              <a:ext cx="720000" cy="720000"/>
            </a:xfrm>
            <a:prstGeom prst="rect">
              <a:avLst/>
            </a:prstGeom>
            <a:grpFill/>
            <a:ln w="3175"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0" y="720000"/>
              <a:ext cx="720000" cy="720000"/>
            </a:xfrm>
            <a:prstGeom prst="rect">
              <a:avLst/>
            </a:prstGeom>
            <a:grpFill/>
            <a:ln w="3175"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720000" y="720000"/>
              <a:ext cx="720000" cy="720000"/>
            </a:xfrm>
            <a:prstGeom prst="rect">
              <a:avLst/>
            </a:prstGeom>
            <a:grpFill/>
            <a:ln w="3175"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1440000" y="720000"/>
              <a:ext cx="720000" cy="720000"/>
            </a:xfrm>
            <a:prstGeom prst="rect">
              <a:avLst/>
            </a:prstGeom>
            <a:grpFill/>
            <a:ln w="3175"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2160000" y="720000"/>
              <a:ext cx="720000" cy="720000"/>
            </a:xfrm>
            <a:prstGeom prst="rect">
              <a:avLst/>
            </a:prstGeom>
            <a:grpFill/>
            <a:ln w="3175"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0" y="1440000"/>
              <a:ext cx="720000" cy="720000"/>
            </a:xfrm>
            <a:prstGeom prst="rect">
              <a:avLst/>
            </a:prstGeom>
            <a:grpFill/>
            <a:ln w="3175"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720000" y="1440000"/>
              <a:ext cx="720000" cy="720000"/>
            </a:xfrm>
            <a:prstGeom prst="rect">
              <a:avLst/>
            </a:prstGeom>
            <a:grpFill/>
            <a:ln w="3175"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1440000" y="1440000"/>
              <a:ext cx="720000" cy="720000"/>
            </a:xfrm>
            <a:prstGeom prst="rect">
              <a:avLst/>
            </a:prstGeom>
            <a:solidFill>
              <a:srgbClr val="FD3162"/>
            </a:solidFill>
            <a:ln w="3175"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2160000" y="1440000"/>
              <a:ext cx="720000" cy="720000"/>
            </a:xfrm>
            <a:prstGeom prst="rect">
              <a:avLst/>
            </a:prstGeom>
            <a:grpFill/>
            <a:ln w="3175"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0" y="2160000"/>
              <a:ext cx="720000" cy="720000"/>
            </a:xfrm>
            <a:prstGeom prst="rect">
              <a:avLst/>
            </a:prstGeom>
            <a:grpFill/>
            <a:ln w="3175"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720000" y="2160000"/>
              <a:ext cx="720000" cy="720000"/>
            </a:xfrm>
            <a:prstGeom prst="rect">
              <a:avLst/>
            </a:prstGeom>
            <a:grpFill/>
            <a:ln w="3175"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1440000" y="2160000"/>
              <a:ext cx="720000" cy="720000"/>
            </a:xfrm>
            <a:prstGeom prst="rect">
              <a:avLst/>
            </a:prstGeom>
            <a:grpFill/>
            <a:ln w="3175"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2160000" y="2160000"/>
              <a:ext cx="720000" cy="720000"/>
            </a:xfrm>
            <a:prstGeom prst="rect">
              <a:avLst/>
            </a:prstGeom>
            <a:grpFill/>
            <a:ln w="3175"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2" name="직사각형 11"/>
          <p:cNvSpPr/>
          <p:nvPr/>
        </p:nvSpPr>
        <p:spPr>
          <a:xfrm>
            <a:off x="1846116" y="4071942"/>
            <a:ext cx="1440000" cy="1440000"/>
          </a:xfrm>
          <a:prstGeom prst="rect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7" name="TextBox 106"/>
          <p:cNvSpPr txBox="1"/>
          <p:nvPr/>
        </p:nvSpPr>
        <p:spPr>
          <a:xfrm>
            <a:off x="1988992" y="5572140"/>
            <a:ext cx="12638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Center 4x4 unit</a:t>
            </a:r>
            <a:endParaRPr lang="ko-KR" altLang="en-US" sz="1200" dirty="0"/>
          </a:p>
        </p:txBody>
      </p:sp>
      <p:sp>
        <p:nvSpPr>
          <p:cNvPr id="108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FD3162"/>
                </a:solidFill>
                <a:ea typeface="新細明體" pitchFamily="18" charset="-120"/>
              </a:rPr>
              <a:t>JCTVC-L0253</a:t>
            </a:r>
            <a:endParaRPr lang="zh-TW" altLang="en-US" sz="1400" b="1" dirty="0">
              <a:solidFill>
                <a:srgbClr val="FD3162"/>
              </a:solidFill>
              <a:ea typeface="新細明體" pitchFamily="18" charset="-12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Proposed Method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980728"/>
            <a:ext cx="8219256" cy="5400600"/>
          </a:xfrm>
        </p:spPr>
        <p:txBody>
          <a:bodyPr>
            <a:normAutofit/>
          </a:bodyPr>
          <a:lstStyle/>
          <a:p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Transform </a:t>
            </a: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for ILTP block</a:t>
            </a:r>
          </a:p>
          <a:p>
            <a:pPr lvl="1"/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Apply DST for 4x4 TU</a:t>
            </a:r>
          </a:p>
          <a:p>
            <a:pPr lvl="1"/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Apply DCT for other cases</a:t>
            </a:r>
          </a:p>
          <a:p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Scanning Order</a:t>
            </a:r>
          </a:p>
          <a:p>
            <a:pPr lvl="1"/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Apply directional scanning (</a:t>
            </a:r>
            <a:r>
              <a:rPr lang="en-US" altLang="ko-KR" sz="2000" dirty="0" err="1" smtClean="0">
                <a:latin typeface="Arial" pitchFamily="34" charset="0"/>
                <a:cs typeface="Arial" pitchFamily="34" charset="0"/>
              </a:rPr>
              <a:t>ver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en-US" altLang="ko-KR" sz="2000" dirty="0" err="1" smtClean="0">
                <a:latin typeface="Arial" pitchFamily="34" charset="0"/>
                <a:cs typeface="Arial" pitchFamily="34" charset="0"/>
              </a:rPr>
              <a:t>hor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/up-right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) for 4x4 and 8x8 TU depending on assigned prediction direction</a:t>
            </a:r>
          </a:p>
          <a:p>
            <a:pPr lvl="1"/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Apply 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up-right 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scanning order for other cases</a:t>
            </a:r>
          </a:p>
          <a:p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Prediction </a:t>
            </a: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direction</a:t>
            </a:r>
          </a:p>
          <a:p>
            <a:pPr lvl="1"/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Prediction direction as a </a:t>
            </a:r>
            <a:r>
              <a:rPr lang="en-US" altLang="ko-KR" sz="2000" dirty="0" err="1" smtClean="0">
                <a:latin typeface="Arial" pitchFamily="34" charset="0"/>
                <a:cs typeface="Arial" pitchFamily="34" charset="0"/>
              </a:rPr>
              <a:t>neighbour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 in MPM derivation is assigned prediction direction</a:t>
            </a: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733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8" name="Picture 7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6278661"/>
            <a:ext cx="2145983" cy="230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6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77042" y="6143644"/>
            <a:ext cx="2281238" cy="500063"/>
          </a:xfrm>
          <a:prstGeom prst="rect">
            <a:avLst/>
          </a:prstGeom>
        </p:spPr>
      </p:pic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FD3162"/>
                </a:solidFill>
                <a:ea typeface="新細明體" pitchFamily="18" charset="-120"/>
              </a:rPr>
              <a:t>JCTVC-L0253</a:t>
            </a:r>
            <a:endParaRPr lang="zh-TW" altLang="en-US" sz="1400" b="1" dirty="0">
              <a:solidFill>
                <a:srgbClr val="FD3162"/>
              </a:solidFill>
              <a:ea typeface="新細明體" pitchFamily="18" charset="-120"/>
            </a:endParaRPr>
          </a:p>
        </p:txBody>
      </p:sp>
      <p:grpSp>
        <p:nvGrpSpPr>
          <p:cNvPr id="30" name="그룹 29"/>
          <p:cNvGrpSpPr/>
          <p:nvPr/>
        </p:nvGrpSpPr>
        <p:grpSpPr>
          <a:xfrm>
            <a:off x="4857752" y="4632206"/>
            <a:ext cx="1440000" cy="1440000"/>
            <a:chOff x="3214678" y="4786322"/>
            <a:chExt cx="1440000" cy="1440000"/>
          </a:xfrm>
        </p:grpSpPr>
        <p:sp>
          <p:nvSpPr>
            <p:cNvPr id="31" name="직사각형 30"/>
            <p:cNvSpPr/>
            <p:nvPr/>
          </p:nvSpPr>
          <p:spPr>
            <a:xfrm>
              <a:off x="3934678" y="4786322"/>
              <a:ext cx="720000" cy="7200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175"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smtClean="0"/>
                <a:t>ILTP </a:t>
              </a:r>
              <a:r>
                <a:rPr lang="en-US" altLang="ko-KR" sz="1000" dirty="0" smtClean="0"/>
                <a:t>block</a:t>
              </a:r>
              <a:endParaRPr lang="ko-KR" altLang="en-US" sz="1000" dirty="0" smtClean="0"/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3214678" y="5506322"/>
              <a:ext cx="720000" cy="7200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175"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smtClean="0"/>
                <a:t>Intra block</a:t>
              </a:r>
              <a:endParaRPr lang="ko-KR" altLang="en-US" sz="1000" dirty="0"/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3934678" y="5506322"/>
              <a:ext cx="720000" cy="7200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175"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smtClean="0">
                  <a:latin typeface="Arial" pitchFamily="34" charset="0"/>
                  <a:cs typeface="Arial" pitchFamily="34" charset="0"/>
                </a:rPr>
                <a:t>Current block</a:t>
              </a:r>
              <a:endParaRPr lang="ko-KR" altLang="en-US" sz="10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6929454" y="5396227"/>
            <a:ext cx="22417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Top mode :</a:t>
            </a:r>
          </a:p>
          <a:p>
            <a:r>
              <a:rPr lang="en-US" altLang="ko-KR" sz="1200" dirty="0" smtClean="0"/>
              <a:t>Assigned prediction direction</a:t>
            </a:r>
          </a:p>
        </p:txBody>
      </p:sp>
      <p:cxnSp>
        <p:nvCxnSpPr>
          <p:cNvPr id="36" name="Shape 16"/>
          <p:cNvCxnSpPr>
            <a:stCxn id="31" idx="3"/>
            <a:endCxn id="35" idx="1"/>
          </p:cNvCxnSpPr>
          <p:nvPr/>
        </p:nvCxnSpPr>
        <p:spPr>
          <a:xfrm>
            <a:off x="6297752" y="4992206"/>
            <a:ext cx="631702" cy="634854"/>
          </a:xfrm>
          <a:prstGeom prst="curvedConnector3">
            <a:avLst>
              <a:gd name="adj1" fmla="val 50000"/>
            </a:avLst>
          </a:prstGeom>
          <a:ln>
            <a:solidFill>
              <a:srgbClr val="FF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1"/>
          <p:cNvSpPr txBox="1">
            <a:spLocks/>
          </p:cNvSpPr>
          <p:nvPr/>
        </p:nvSpPr>
        <p:spPr>
          <a:xfrm>
            <a:off x="457200" y="274638"/>
            <a:ext cx="8229600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Experimental Results (I)</a:t>
            </a:r>
            <a:endParaRPr kumimoji="0" lang="ko-KR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FF0066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내용 개체 틀 7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Anchor : </a:t>
            </a:r>
            <a:r>
              <a:rPr lang="en-US" altLang="ko-KR" sz="2400" dirty="0" err="1" smtClean="0">
                <a:latin typeface="Arial" pitchFamily="34" charset="0"/>
                <a:cs typeface="Arial" pitchFamily="34" charset="0"/>
              </a:rPr>
              <a:t>SMuC</a:t>
            </a: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 0.1.1</a:t>
            </a:r>
          </a:p>
          <a:p>
            <a:endParaRPr lang="en-US" altLang="ko-KR" sz="2400" dirty="0" smtClean="0">
              <a:latin typeface="Arial" pitchFamily="34" charset="0"/>
              <a:cs typeface="Arial" pitchFamily="34" charset="0"/>
            </a:endParaRPr>
          </a:p>
          <a:p>
            <a:endParaRPr lang="en-US" altLang="ko-KR" sz="2400" dirty="0" smtClean="0">
              <a:latin typeface="Arial" pitchFamily="34" charset="0"/>
              <a:cs typeface="Arial" pitchFamily="34" charset="0"/>
            </a:endParaRPr>
          </a:p>
          <a:p>
            <a:endParaRPr lang="en-US" altLang="ko-KR" sz="2400" dirty="0" smtClean="0">
              <a:latin typeface="Arial" pitchFamily="34" charset="0"/>
              <a:cs typeface="Arial" pitchFamily="34" charset="0"/>
            </a:endParaRPr>
          </a:p>
          <a:p>
            <a:endParaRPr lang="en-US" altLang="ko-KR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Anchor : </a:t>
            </a:r>
            <a:r>
              <a:rPr lang="en-US" altLang="ko-KR" sz="2400" dirty="0" err="1" smtClean="0">
                <a:latin typeface="Arial" pitchFamily="34" charset="0"/>
                <a:cs typeface="Arial" pitchFamily="34" charset="0"/>
              </a:rPr>
              <a:t>SMuC</a:t>
            </a: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 0.1.1bf</a:t>
            </a:r>
          </a:p>
          <a:p>
            <a:pPr lvl="1"/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In </a:t>
            </a:r>
            <a:r>
              <a:rPr lang="en-US" altLang="ko-KR" sz="2000" dirty="0" err="1" smtClean="0">
                <a:latin typeface="Arial" pitchFamily="34" charset="0"/>
                <a:cs typeface="Arial" pitchFamily="34" charset="0"/>
              </a:rPr>
              <a:t>SMuC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 0.1.1, forward transform is DCT and inverse transform is DST in 4x4 ILTP block</a:t>
            </a:r>
          </a:p>
          <a:p>
            <a:pPr lvl="1"/>
            <a:r>
              <a:rPr lang="en-US" altLang="ko-KR" sz="2000" dirty="0" err="1" smtClean="0">
                <a:latin typeface="Arial" pitchFamily="34" charset="0"/>
                <a:cs typeface="Arial" pitchFamily="34" charset="0"/>
              </a:rPr>
              <a:t>SMuC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 0.1.1bf set inverse transform as DCT</a:t>
            </a:r>
          </a:p>
          <a:p>
            <a:endParaRPr lang="en-US" altLang="ko-KR" sz="2400" dirty="0" smtClean="0">
              <a:latin typeface="Arial" pitchFamily="34" charset="0"/>
              <a:cs typeface="Arial" pitchFamily="34" charset="0"/>
            </a:endParaRPr>
          </a:p>
          <a:p>
            <a:endParaRPr lang="en-US" altLang="ko-KR" sz="2400" dirty="0" smtClean="0">
              <a:latin typeface="Arial" pitchFamily="34" charset="0"/>
              <a:cs typeface="Arial" pitchFamily="34" charset="0"/>
            </a:endParaRPr>
          </a:p>
          <a:p>
            <a:endParaRPr lang="en-US" altLang="ko-KR" sz="2400" dirty="0" smtClean="0">
              <a:latin typeface="Arial" pitchFamily="34" charset="0"/>
              <a:cs typeface="Arial" pitchFamily="34" charset="0"/>
            </a:endParaRPr>
          </a:p>
          <a:p>
            <a:endParaRPr lang="en-US" altLang="ko-KR" sz="2400" dirty="0" smtClean="0">
              <a:latin typeface="Arial" pitchFamily="34" charset="0"/>
              <a:cs typeface="Arial" pitchFamily="34" charset="0"/>
            </a:endParaRPr>
          </a:p>
          <a:p>
            <a:endParaRPr lang="en-US" altLang="ko-KR" sz="2400" dirty="0" smtClean="0">
              <a:latin typeface="Arial" pitchFamily="34" charset="0"/>
              <a:cs typeface="Arial" pitchFamily="34" charset="0"/>
            </a:endParaRPr>
          </a:p>
          <a:p>
            <a:endParaRPr lang="en-US" altLang="ko-KR" sz="2400" dirty="0" smtClean="0">
              <a:latin typeface="Arial" pitchFamily="34" charset="0"/>
              <a:cs typeface="Arial" pitchFamily="34" charset="0"/>
            </a:endParaRPr>
          </a:p>
          <a:p>
            <a:endParaRPr lang="en-US" altLang="ko-KR" sz="2400" dirty="0" smtClean="0">
              <a:latin typeface="Arial" pitchFamily="34" charset="0"/>
              <a:cs typeface="Arial" pitchFamily="34" charset="0"/>
            </a:endParaRPr>
          </a:p>
          <a:p>
            <a:endParaRPr lang="en-US" altLang="ko-KR" sz="2400" dirty="0" smtClean="0">
              <a:latin typeface="Arial" pitchFamily="34" charset="0"/>
              <a:cs typeface="Arial" pitchFamily="34" charset="0"/>
            </a:endParaRPr>
          </a:p>
          <a:p>
            <a:endParaRPr lang="en-US" altLang="ko-KR" sz="2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7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6278661"/>
            <a:ext cx="2145983" cy="230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6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77042" y="6143644"/>
            <a:ext cx="2281238" cy="500063"/>
          </a:xfrm>
          <a:prstGeom prst="rect">
            <a:avLst/>
          </a:prstGeom>
        </p:spPr>
      </p:pic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FD3162"/>
                </a:solidFill>
                <a:ea typeface="新細明體" pitchFamily="18" charset="-120"/>
              </a:rPr>
              <a:t>JCTVC-L0253</a:t>
            </a:r>
            <a:endParaRPr lang="zh-TW" altLang="en-US" sz="1400" b="1" dirty="0">
              <a:solidFill>
                <a:srgbClr val="FD3162"/>
              </a:solidFill>
              <a:ea typeface="新細明體" pitchFamily="18" charset="-120"/>
            </a:endParaRPr>
          </a:p>
        </p:txBody>
      </p:sp>
      <p:graphicFrame>
        <p:nvGraphicFramePr>
          <p:cNvPr id="11" name="표 10"/>
          <p:cNvGraphicFramePr>
            <a:graphicFrameLocks noGrp="1"/>
          </p:cNvGraphicFramePr>
          <p:nvPr/>
        </p:nvGraphicFramePr>
        <p:xfrm>
          <a:off x="1000100" y="1852610"/>
          <a:ext cx="6146492" cy="914400"/>
        </p:xfrm>
        <a:graphic>
          <a:graphicData uri="http://schemas.openxmlformats.org/drawingml/2006/table">
            <a:tbl>
              <a:tblPr/>
              <a:tblGrid>
                <a:gridCol w="989012"/>
                <a:gridCol w="859580"/>
                <a:gridCol w="859580"/>
                <a:gridCol w="859580"/>
                <a:gridCol w="859580"/>
                <a:gridCol w="859580"/>
                <a:gridCol w="859580"/>
              </a:tblGrid>
              <a:tr h="139603">
                <a:tc>
                  <a:txBody>
                    <a:bodyPr/>
                    <a:lstStyle/>
                    <a:p>
                      <a:pPr algn="l" fontAlgn="b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AI HEVC 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AI HEVC 1.5x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39603">
                <a:tc>
                  <a:txBody>
                    <a:bodyPr/>
                    <a:lstStyle/>
                    <a:p>
                      <a:pPr algn="l" fontAlgn="b"/>
                      <a:endParaRPr lang="ko-KR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6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96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6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 (EL+BL)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96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Overall (EL)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7F7F7F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표 11"/>
          <p:cNvGraphicFramePr>
            <a:graphicFrameLocks noGrp="1"/>
          </p:cNvGraphicFramePr>
          <p:nvPr/>
        </p:nvGraphicFramePr>
        <p:xfrm>
          <a:off x="1000100" y="5014930"/>
          <a:ext cx="6146492" cy="914400"/>
        </p:xfrm>
        <a:graphic>
          <a:graphicData uri="http://schemas.openxmlformats.org/drawingml/2006/table">
            <a:tbl>
              <a:tblPr/>
              <a:tblGrid>
                <a:gridCol w="989012"/>
                <a:gridCol w="859580"/>
                <a:gridCol w="859580"/>
                <a:gridCol w="859580"/>
                <a:gridCol w="859580"/>
                <a:gridCol w="859580"/>
                <a:gridCol w="859580"/>
              </a:tblGrid>
              <a:tr h="139603">
                <a:tc>
                  <a:txBody>
                    <a:bodyPr/>
                    <a:lstStyle/>
                    <a:p>
                      <a:pPr algn="l" fontAlgn="b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AI HEVC 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AI HEVC 1.5x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39603">
                <a:tc>
                  <a:txBody>
                    <a:bodyPr/>
                    <a:lstStyle/>
                    <a:p>
                      <a:pPr algn="l" fontAlgn="b"/>
                      <a:endParaRPr lang="ko-KR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6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96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6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 (EL+BL)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96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Overall (EL)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7F7F7F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1"/>
          <p:cNvSpPr txBox="1">
            <a:spLocks/>
          </p:cNvSpPr>
          <p:nvPr/>
        </p:nvSpPr>
        <p:spPr>
          <a:xfrm>
            <a:off x="457200" y="274638"/>
            <a:ext cx="8229600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Experimental Results (</a:t>
            </a:r>
            <a:r>
              <a:rPr kumimoji="0" lang="en-US" altLang="ko-KR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II)</a:t>
            </a:r>
            <a:endParaRPr kumimoji="0" lang="ko-KR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FF0066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내용 개체 틀 7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Anchor : </a:t>
            </a:r>
            <a:r>
              <a:rPr lang="en-US" altLang="ko-KR" sz="2400" dirty="0" err="1" smtClean="0">
                <a:latin typeface="Arial" pitchFamily="34" charset="0"/>
                <a:cs typeface="Arial" pitchFamily="34" charset="0"/>
              </a:rPr>
              <a:t>SMuC</a:t>
            </a: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 0.1.1</a:t>
            </a:r>
          </a:p>
          <a:p>
            <a:pPr lvl="1"/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Keeping scanning order up-right for every case in Enhance layer to prevent parsing error caused by incorrect derivation of intra prediction mode</a:t>
            </a:r>
          </a:p>
          <a:p>
            <a:pPr lvl="1"/>
            <a:endParaRPr lang="en-US" altLang="ko-KR" sz="2000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n-US" altLang="ko-KR" sz="2000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n-US" altLang="ko-KR" sz="2000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n-US" altLang="ko-KR" sz="2000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n-US" altLang="ko-KR" sz="2000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n-US" altLang="ko-KR" sz="2000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n-US" altLang="ko-KR" sz="2000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n-US" altLang="ko-KR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We appreciate Samsung for their sincere crosschecking.</a:t>
            </a:r>
            <a:endParaRPr lang="ko-KR" altLang="en-US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7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6278661"/>
            <a:ext cx="2145983" cy="230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6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77042" y="6143644"/>
            <a:ext cx="2281238" cy="500063"/>
          </a:xfrm>
          <a:prstGeom prst="rect">
            <a:avLst/>
          </a:prstGeom>
        </p:spPr>
      </p:pic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FD3162"/>
                </a:solidFill>
                <a:ea typeface="新細明體" pitchFamily="18" charset="-120"/>
              </a:rPr>
              <a:t>JCTVC-L0253</a:t>
            </a:r>
            <a:endParaRPr lang="zh-TW" altLang="en-US" sz="1400" b="1" dirty="0">
              <a:solidFill>
                <a:srgbClr val="FD3162"/>
              </a:solidFill>
              <a:ea typeface="新細明體" pitchFamily="18" charset="-120"/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1357290" y="2714620"/>
          <a:ext cx="6146492" cy="914400"/>
        </p:xfrm>
        <a:graphic>
          <a:graphicData uri="http://schemas.openxmlformats.org/drawingml/2006/table">
            <a:tbl>
              <a:tblPr/>
              <a:tblGrid>
                <a:gridCol w="989012"/>
                <a:gridCol w="859580"/>
                <a:gridCol w="859580"/>
                <a:gridCol w="859580"/>
                <a:gridCol w="859580"/>
                <a:gridCol w="859580"/>
                <a:gridCol w="859580"/>
              </a:tblGrid>
              <a:tr h="139603">
                <a:tc>
                  <a:txBody>
                    <a:bodyPr/>
                    <a:lstStyle/>
                    <a:p>
                      <a:pPr algn="l" fontAlgn="b"/>
                      <a:endParaRPr lang="ko-KR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AI HEVC 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AI HEVC 1.5x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39603">
                <a:tc>
                  <a:txBody>
                    <a:bodyPr/>
                    <a:lstStyle/>
                    <a:p>
                      <a:pPr algn="l" fontAlgn="b"/>
                      <a:endParaRPr lang="ko-KR" alt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6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96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6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 (EL+BL)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96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Overall (EL)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7F7F7F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7F7F7F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Conclusion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r>
              <a:rPr lang="en-US" altLang="ko-KR" sz="2800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We proposed aligning three features of inter layer texture predicted block to those of intra predicted block</a:t>
            </a:r>
          </a:p>
          <a:p>
            <a:pPr lvl="1"/>
            <a:r>
              <a:rPr lang="en-US" altLang="ko-KR" sz="2000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Transform : DST for 4x4 TU as intra block</a:t>
            </a:r>
          </a:p>
          <a:p>
            <a:pPr lvl="1"/>
            <a:r>
              <a:rPr lang="en-US" altLang="ko-KR" sz="2000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Scanning order : directional scanning order for 4x4 and 8x8 TU as intra block</a:t>
            </a:r>
          </a:p>
          <a:p>
            <a:pPr lvl="1"/>
            <a:r>
              <a:rPr lang="en-US" altLang="ko-KR" sz="2000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Prediction direction as a </a:t>
            </a:r>
            <a:r>
              <a:rPr lang="en-US" altLang="ko-KR" sz="2000" dirty="0" err="1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neighbour</a:t>
            </a:r>
            <a:r>
              <a:rPr lang="en-US" altLang="ko-KR" sz="2000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 block : assigned prediction direction as intra block</a:t>
            </a:r>
          </a:p>
          <a:p>
            <a:r>
              <a:rPr lang="en-US" altLang="ko-KR" sz="2800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We proposed assigning prediction direction to inter layer texture predicted block as that of corresponding block in base layer</a:t>
            </a: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FD3162"/>
                </a:solidFill>
                <a:ea typeface="新細明體" pitchFamily="18" charset="-120"/>
              </a:rPr>
              <a:t>JCTVC-L0253</a:t>
            </a:r>
            <a:endParaRPr lang="zh-TW" altLang="en-US" sz="1400" b="1" dirty="0">
              <a:solidFill>
                <a:srgbClr val="FD3162"/>
              </a:solidFill>
              <a:ea typeface="新細明體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846</TotalTime>
  <Words>634</Words>
  <Application>Microsoft Office PowerPoint</Application>
  <PresentationFormat>화면 슬라이드 쇼(4:3)</PresentationFormat>
  <Paragraphs>188</Paragraphs>
  <Slides>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Office 테마</vt:lpstr>
      <vt:lpstr>Assigning Intra Prediction Mode to ILTP block</vt:lpstr>
      <vt:lpstr>Introduction</vt:lpstr>
      <vt:lpstr>Proposed Method</vt:lpstr>
      <vt:lpstr>Proposed Method</vt:lpstr>
      <vt:lpstr>슬라이드 5</vt:lpstr>
      <vt:lpstr>슬라이드 6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eblis</dc:creator>
  <cp:lastModifiedBy>김정선/선임연구원/Convergence(연)ATS팀(jungsun.kim@lge.com)</cp:lastModifiedBy>
  <cp:revision>369</cp:revision>
  <dcterms:created xsi:type="dcterms:W3CDTF">2012-01-31T08:50:48Z</dcterms:created>
  <dcterms:modified xsi:type="dcterms:W3CDTF">2013-01-11T01:28:41Z</dcterms:modified>
</cp:coreProperties>
</file>