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5">
  <p:sldMasterIdLst>
    <p:sldMasterId id="2147483648" r:id="rId1"/>
  </p:sldMasterIdLst>
  <p:notesMasterIdLst>
    <p:notesMasterId r:id="rId14"/>
  </p:notesMasterIdLst>
  <p:handoutMasterIdLst>
    <p:handoutMasterId r:id="rId15"/>
  </p:handoutMasterIdLst>
  <p:sldIdLst>
    <p:sldId id="350" r:id="rId2"/>
    <p:sldId id="384" r:id="rId3"/>
    <p:sldId id="399" r:id="rId4"/>
    <p:sldId id="424" r:id="rId5"/>
    <p:sldId id="405" r:id="rId6"/>
    <p:sldId id="393" r:id="rId7"/>
    <p:sldId id="425" r:id="rId8"/>
    <p:sldId id="426" r:id="rId9"/>
    <p:sldId id="427" r:id="rId10"/>
    <p:sldId id="428" r:id="rId11"/>
    <p:sldId id="419" r:id="rId12"/>
    <p:sldId id="377" r:id="rId13"/>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 id="1" name="Karczewicz, Marta" initials="K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1" autoAdjust="0"/>
    <p:restoredTop sz="91367" autoAdjust="0"/>
  </p:normalViewPr>
  <p:slideViewPr>
    <p:cSldViewPr snapToGrid="0">
      <p:cViewPr>
        <p:scale>
          <a:sx n="125" d="100"/>
          <a:sy n="125" d="100"/>
        </p:scale>
        <p:origin x="-252" y="72"/>
      </p:cViewPr>
      <p:guideLst>
        <p:guide orient="horz" pos="4031"/>
        <p:guide pos="171"/>
      </p:guideLst>
    </p:cSldViewPr>
  </p:slideViewPr>
  <p:outlineViewPr>
    <p:cViewPr>
      <p:scale>
        <a:sx n="33" d="100"/>
        <a:sy n="33" d="100"/>
      </p:scale>
      <p:origin x="0" y="894"/>
    </p:cViewPr>
    <p:sldLst>
      <p:sld r:id="rId1" collapse="1"/>
      <p:sld r:id="rId2" collapse="1"/>
      <p:sld r:id="rId3" collapse="1"/>
      <p:sld r:id="rId4" collapse="1"/>
    </p:sldLst>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slide" Target="slides/slide1.xml"/><Relationship Id="rId4"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2</a:t>
            </a:fld>
            <a:endParaRPr lang="en-US" dirty="0"/>
          </a:p>
        </p:txBody>
      </p:sp>
    </p:spTree>
    <p:extLst>
      <p:ext uri="{BB962C8B-B14F-4D97-AF65-F5344CB8AC3E}">
        <p14:creationId xmlns:p14="http://schemas.microsoft.com/office/powerpoint/2010/main" val="363208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6</a:t>
            </a:fld>
            <a:endParaRPr lang="en-US"/>
          </a:p>
        </p:txBody>
      </p:sp>
    </p:spTree>
    <p:extLst>
      <p:ext uri="{BB962C8B-B14F-4D97-AF65-F5344CB8AC3E}">
        <p14:creationId xmlns:p14="http://schemas.microsoft.com/office/powerpoint/2010/main" val="113848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7</a:t>
            </a:fld>
            <a:endParaRPr lang="en-US"/>
          </a:p>
        </p:txBody>
      </p:sp>
    </p:spTree>
    <p:extLst>
      <p:ext uri="{BB962C8B-B14F-4D97-AF65-F5344CB8AC3E}">
        <p14:creationId xmlns:p14="http://schemas.microsoft.com/office/powerpoint/2010/main" val="113848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8</a:t>
            </a:fld>
            <a:endParaRPr lang="en-US"/>
          </a:p>
        </p:txBody>
      </p:sp>
    </p:spTree>
    <p:extLst>
      <p:ext uri="{BB962C8B-B14F-4D97-AF65-F5344CB8AC3E}">
        <p14:creationId xmlns:p14="http://schemas.microsoft.com/office/powerpoint/2010/main" val="113848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9</a:t>
            </a:fld>
            <a:endParaRPr lang="en-US"/>
          </a:p>
        </p:txBody>
      </p:sp>
    </p:spTree>
    <p:extLst>
      <p:ext uri="{BB962C8B-B14F-4D97-AF65-F5344CB8AC3E}">
        <p14:creationId xmlns:p14="http://schemas.microsoft.com/office/powerpoint/2010/main" val="1138486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10</a:t>
            </a:fld>
            <a:endParaRPr lang="en-US"/>
          </a:p>
        </p:txBody>
      </p:sp>
    </p:spTree>
    <p:extLst>
      <p:ext uri="{BB962C8B-B14F-4D97-AF65-F5344CB8AC3E}">
        <p14:creationId xmlns:p14="http://schemas.microsoft.com/office/powerpoint/2010/main" val="113848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11</a:t>
            </a:fld>
            <a:endParaRPr lang="en-US"/>
          </a:p>
        </p:txBody>
      </p:sp>
    </p:spTree>
    <p:extLst>
      <p:ext uri="{BB962C8B-B14F-4D97-AF65-F5344CB8AC3E}">
        <p14:creationId xmlns:p14="http://schemas.microsoft.com/office/powerpoint/2010/main" val="42664220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904096" y="3985957"/>
            <a:ext cx="7170240" cy="1540334"/>
          </a:xfrm>
        </p:spPr>
        <p:txBody>
          <a:bodyPr/>
          <a:lstStyle/>
          <a:p>
            <a:r>
              <a:rPr lang="en-US" sz="2000" b="1" dirty="0" smtClean="0"/>
              <a:t>JCTVC-L0234 High Frequency Pass Inter Layer Sample Adaptive Offset Filter </a:t>
            </a:r>
            <a:r>
              <a:rPr lang="en-US" b="1" dirty="0" smtClean="0"/>
              <a:t/>
            </a:r>
            <a:br>
              <a:rPr lang="en-US" b="1" dirty="0" smtClean="0"/>
            </a:br>
            <a:r>
              <a:rPr lang="en-US" b="1" dirty="0" smtClean="0"/>
              <a:t>	</a:t>
            </a:r>
            <a:r>
              <a:rPr lang="en-US" b="1" dirty="0"/>
              <a:t/>
            </a:r>
            <a:br>
              <a:rPr lang="en-US" b="1" dirty="0"/>
            </a:br>
            <a:r>
              <a:rPr lang="en-US" sz="1600" dirty="0"/>
              <a:t>Wei </a:t>
            </a:r>
            <a:r>
              <a:rPr lang="en-US" sz="1600" dirty="0" err="1"/>
              <a:t>Pu</a:t>
            </a:r>
            <a:r>
              <a:rPr lang="en-US" sz="1600" dirty="0"/>
              <a:t>, </a:t>
            </a:r>
            <a:r>
              <a:rPr lang="en-US" sz="1600" b="1" u="sng" dirty="0" smtClean="0"/>
              <a:t>Jianle Chen</a:t>
            </a:r>
            <a:r>
              <a:rPr lang="en-US" sz="1600" dirty="0" smtClean="0"/>
              <a:t>, Krishna Rapaka, Marta Karczewicz</a:t>
            </a:r>
            <a:endParaRPr lang="en-US" sz="16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3-Tap [3 10 3]/16, two rounds</a:t>
            </a:r>
            <a:endParaRPr lang="en-US" dirty="0"/>
          </a:p>
        </p:txBody>
      </p:sp>
      <p:sp>
        <p:nvSpPr>
          <p:cNvPr id="2" name="Title 1"/>
          <p:cNvSpPr>
            <a:spLocks noGrp="1"/>
          </p:cNvSpPr>
          <p:nvPr>
            <p:ph type="title"/>
          </p:nvPr>
        </p:nvSpPr>
        <p:spPr/>
        <p:txBody>
          <a:bodyPr/>
          <a:lstStyle/>
          <a:p>
            <a:r>
              <a:rPr lang="en-US" dirty="0" smtClean="0"/>
              <a:t>Compression Performance</a:t>
            </a:r>
            <a:endParaRPr lang="en-US" dirty="0"/>
          </a:p>
        </p:txBody>
      </p:sp>
      <p:pic>
        <p:nvPicPr>
          <p:cNvPr id="1638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3" y="1278573"/>
            <a:ext cx="8372475" cy="488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34712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163513" y="904108"/>
            <a:ext cx="8721407" cy="5283332"/>
          </a:xfrm>
        </p:spPr>
        <p:txBody>
          <a:bodyPr/>
          <a:lstStyle/>
          <a:p>
            <a:r>
              <a:rPr lang="en-US" dirty="0" smtClean="0"/>
              <a:t>JCTVC-L0234</a:t>
            </a:r>
          </a:p>
          <a:p>
            <a:pPr lvl="1"/>
            <a:r>
              <a:rPr lang="en-US" dirty="0" smtClean="0"/>
              <a:t>One fixed 3-tap filter for all configurations can get 0.84% </a:t>
            </a:r>
            <a:r>
              <a:rPr lang="en-US" dirty="0" err="1" smtClean="0"/>
              <a:t>Luma</a:t>
            </a:r>
            <a:r>
              <a:rPr lang="en-US" dirty="0" smtClean="0"/>
              <a:t> gain on average</a:t>
            </a:r>
          </a:p>
          <a:p>
            <a:r>
              <a:rPr lang="en-US" dirty="0" smtClean="0"/>
              <a:t>Further investigation</a:t>
            </a:r>
          </a:p>
          <a:p>
            <a:pPr lvl="1"/>
            <a:r>
              <a:rPr lang="en-US" dirty="0" smtClean="0"/>
              <a:t>Switchable smooth filter for HF-IL-SAO</a:t>
            </a:r>
          </a:p>
          <a:p>
            <a:pPr lvl="1"/>
            <a:r>
              <a:rPr lang="en-US" dirty="0" smtClean="0"/>
              <a:t>Combine up sampling and smooth filtering together</a:t>
            </a:r>
          </a:p>
          <a:p>
            <a:pPr lvl="1"/>
            <a:r>
              <a:rPr lang="en-US" dirty="0" smtClean="0"/>
              <a:t>HF-IL-SAO in HEVC</a:t>
            </a:r>
          </a:p>
        </p:txBody>
      </p:sp>
    </p:spTree>
    <p:extLst>
      <p:ext uri="{BB962C8B-B14F-4D97-AF65-F5344CB8AC3E}">
        <p14:creationId xmlns:p14="http://schemas.microsoft.com/office/powerpoint/2010/main" val="36078290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5050" y="1981200"/>
            <a:ext cx="4800600" cy="1219200"/>
          </a:xfrm>
        </p:spPr>
        <p:txBody>
          <a:bodyPr/>
          <a:lstStyle/>
          <a:p>
            <a:r>
              <a:rPr lang="en-US" dirty="0" smtClean="0">
                <a:solidFill>
                  <a:schemeClr val="bg1"/>
                </a:solidFill>
              </a:rPr>
              <a:t>Thanks</a:t>
            </a:r>
            <a:endParaRPr lang="en-US" dirty="0">
              <a:solidFill>
                <a:schemeClr val="bg1"/>
              </a:solidFill>
            </a:endParaRPr>
          </a:p>
        </p:txBody>
      </p:sp>
    </p:spTree>
    <p:extLst>
      <p:ext uri="{BB962C8B-B14F-4D97-AF65-F5344CB8AC3E}">
        <p14:creationId xmlns:p14="http://schemas.microsoft.com/office/powerpoint/2010/main" val="447665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altLang="ko-KR" dirty="0" smtClean="0">
                <a:solidFill>
                  <a:srgbClr val="404040"/>
                </a:solidFill>
              </a:rPr>
              <a:t>Introduction</a:t>
            </a:r>
            <a:endParaRPr lang="en-US" altLang="ko-KR" dirty="0">
              <a:solidFill>
                <a:srgbClr val="404040"/>
              </a:solidFill>
            </a:endParaRPr>
          </a:p>
          <a:p>
            <a:r>
              <a:rPr lang="en-US" altLang="ko-KR" dirty="0" smtClean="0">
                <a:solidFill>
                  <a:srgbClr val="404040"/>
                </a:solidFill>
              </a:rPr>
              <a:t>Technical Description</a:t>
            </a:r>
            <a:endParaRPr lang="en-US" altLang="ko-KR" dirty="0">
              <a:solidFill>
                <a:srgbClr val="404040"/>
              </a:solidFill>
            </a:endParaRPr>
          </a:p>
          <a:p>
            <a:pPr lvl="1"/>
            <a:r>
              <a:rPr lang="en-US" altLang="ko-KR" dirty="0" smtClean="0">
                <a:solidFill>
                  <a:srgbClr val="404040"/>
                </a:solidFill>
              </a:rPr>
              <a:t>Overview</a:t>
            </a:r>
            <a:endParaRPr lang="en-US" altLang="ko-KR" dirty="0">
              <a:solidFill>
                <a:srgbClr val="404040"/>
              </a:solidFill>
            </a:endParaRPr>
          </a:p>
          <a:p>
            <a:pPr lvl="1"/>
            <a:r>
              <a:rPr lang="en-US" altLang="ko-KR" dirty="0" smtClean="0">
                <a:solidFill>
                  <a:srgbClr val="404040"/>
                </a:solidFill>
              </a:rPr>
              <a:t>HF-IL-SAO</a:t>
            </a:r>
            <a:endParaRPr lang="en-US" altLang="ko-KR" dirty="0">
              <a:solidFill>
                <a:srgbClr val="404040"/>
              </a:solidFill>
            </a:endParaRPr>
          </a:p>
          <a:p>
            <a:r>
              <a:rPr lang="en-US" altLang="ko-KR" dirty="0" smtClean="0">
                <a:solidFill>
                  <a:srgbClr val="404040"/>
                </a:solidFill>
              </a:rPr>
              <a:t>Compression Performance</a:t>
            </a:r>
            <a:endParaRPr lang="en-US" altLang="ko-KR" dirty="0">
              <a:solidFill>
                <a:srgbClr val="404040"/>
              </a:solidFill>
            </a:endParaRPr>
          </a:p>
          <a:p>
            <a:r>
              <a:rPr lang="en-US" altLang="ko-KR" dirty="0" smtClean="0">
                <a:solidFill>
                  <a:srgbClr val="404040"/>
                </a:solidFill>
              </a:rPr>
              <a:t>Summary</a:t>
            </a:r>
            <a:endParaRPr lang="en-US" altLang="ko-KR" dirty="0">
              <a:solidFill>
                <a:srgbClr val="404040"/>
              </a:solidFill>
            </a:endParaRPr>
          </a:p>
        </p:txBody>
      </p:sp>
    </p:spTree>
    <p:extLst>
      <p:ext uri="{BB962C8B-B14F-4D97-AF65-F5344CB8AC3E}">
        <p14:creationId xmlns:p14="http://schemas.microsoft.com/office/powerpoint/2010/main" val="3272675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63513" y="904108"/>
            <a:ext cx="8780462" cy="5314950"/>
          </a:xfrm>
        </p:spPr>
        <p:txBody>
          <a:bodyPr/>
          <a:lstStyle/>
          <a:p>
            <a:r>
              <a:rPr lang="en-US" dirty="0" smtClean="0">
                <a:solidFill>
                  <a:schemeClr val="tx1"/>
                </a:solidFill>
              </a:rPr>
              <a:t>Base Layer Reference Spectrum Analysis (I)</a:t>
            </a:r>
            <a:endParaRPr lang="en-US" dirty="0">
              <a:solidFill>
                <a:schemeClr val="tx1"/>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601660894"/>
              </p:ext>
            </p:extLst>
          </p:nvPr>
        </p:nvGraphicFramePr>
        <p:xfrm>
          <a:off x="-118484" y="1192213"/>
          <a:ext cx="9026264" cy="6031547"/>
        </p:xfrm>
        <a:graphic>
          <a:graphicData uri="http://schemas.openxmlformats.org/presentationml/2006/ole">
            <mc:AlternateContent xmlns:mc="http://schemas.openxmlformats.org/markup-compatibility/2006">
              <mc:Choice xmlns:v="urn:schemas-microsoft-com:vml" Requires="v">
                <p:oleObj spid="_x0000_s8219" name="Visio" r:id="rId3" imgW="6124372" imgH="4092695" progId="Visio.Drawing.11">
                  <p:embed/>
                </p:oleObj>
              </mc:Choice>
              <mc:Fallback>
                <p:oleObj name="Visio" r:id="rId3" imgW="6124372" imgH="4092695" progId="Visio.Drawing.11">
                  <p:embed/>
                  <p:pic>
                    <p:nvPicPr>
                      <p:cNvPr id="0" name=""/>
                      <p:cNvPicPr/>
                      <p:nvPr/>
                    </p:nvPicPr>
                    <p:blipFill>
                      <a:blip r:embed="rId4"/>
                      <a:stretch>
                        <a:fillRect/>
                      </a:stretch>
                    </p:blipFill>
                    <p:spPr>
                      <a:xfrm>
                        <a:off x="-118484" y="1192213"/>
                        <a:ext cx="9026264" cy="6031547"/>
                      </a:xfrm>
                      <a:prstGeom prst="rect">
                        <a:avLst/>
                      </a:prstGeom>
                    </p:spPr>
                  </p:pic>
                </p:oleObj>
              </mc:Fallback>
            </mc:AlternateContent>
          </a:graphicData>
        </a:graphic>
      </p:graphicFrame>
    </p:spTree>
    <p:extLst>
      <p:ext uri="{BB962C8B-B14F-4D97-AF65-F5344CB8AC3E}">
        <p14:creationId xmlns:p14="http://schemas.microsoft.com/office/powerpoint/2010/main" val="446435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63513" y="904108"/>
            <a:ext cx="8780462" cy="5314950"/>
          </a:xfrm>
        </p:spPr>
        <p:txBody>
          <a:bodyPr/>
          <a:lstStyle/>
          <a:p>
            <a:r>
              <a:rPr lang="en-US" dirty="0" smtClean="0">
                <a:solidFill>
                  <a:schemeClr val="tx1"/>
                </a:solidFill>
              </a:rPr>
              <a:t>Base Layer Reference Spectrum Analysis (I)</a:t>
            </a:r>
            <a:endParaRPr lang="en-US" dirty="0">
              <a:solidFill>
                <a:schemeClr val="tx1"/>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002764463"/>
              </p:ext>
            </p:extLst>
          </p:nvPr>
        </p:nvGraphicFramePr>
        <p:xfrm>
          <a:off x="-118484" y="1192213"/>
          <a:ext cx="9026264" cy="6031547"/>
        </p:xfrm>
        <a:graphic>
          <a:graphicData uri="http://schemas.openxmlformats.org/presentationml/2006/ole">
            <mc:AlternateContent xmlns:mc="http://schemas.openxmlformats.org/markup-compatibility/2006">
              <mc:Choice xmlns:v="urn:schemas-microsoft-com:vml" Requires="v">
                <p:oleObj spid="_x0000_s9242" name="Visio" r:id="rId3" imgW="6124372" imgH="4092695" progId="Visio.Drawing.11">
                  <p:embed/>
                </p:oleObj>
              </mc:Choice>
              <mc:Fallback>
                <p:oleObj name="Visio" r:id="rId3" imgW="6124372" imgH="4092695" progId="Visio.Drawing.11">
                  <p:embed/>
                  <p:pic>
                    <p:nvPicPr>
                      <p:cNvPr id="0" name=""/>
                      <p:cNvPicPr/>
                      <p:nvPr/>
                    </p:nvPicPr>
                    <p:blipFill>
                      <a:blip r:embed="rId4"/>
                      <a:stretch>
                        <a:fillRect/>
                      </a:stretch>
                    </p:blipFill>
                    <p:spPr>
                      <a:xfrm>
                        <a:off x="-118484" y="1192213"/>
                        <a:ext cx="9026264" cy="6031547"/>
                      </a:xfrm>
                      <a:prstGeom prst="rect">
                        <a:avLst/>
                      </a:prstGeom>
                    </p:spPr>
                  </p:pic>
                </p:oleObj>
              </mc:Fallback>
            </mc:AlternateContent>
          </a:graphicData>
        </a:graphic>
      </p:graphicFrame>
    </p:spTree>
    <p:extLst>
      <p:ext uri="{BB962C8B-B14F-4D97-AF65-F5344CB8AC3E}">
        <p14:creationId xmlns:p14="http://schemas.microsoft.com/office/powerpoint/2010/main" val="27689926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IL SAO works in whole frequency band, e.g. in (d),</a:t>
            </a:r>
          </a:p>
          <a:p>
            <a:pPr lvl="1"/>
            <a:r>
              <a:rPr lang="en-US" dirty="0" smtClean="0">
                <a:solidFill>
                  <a:srgbClr val="0070C0"/>
                </a:solidFill>
              </a:rPr>
              <a:t>Changed region + Unchanged region</a:t>
            </a:r>
          </a:p>
          <a:p>
            <a:r>
              <a:rPr lang="en-US" dirty="0" smtClean="0">
                <a:solidFill>
                  <a:schemeClr val="tx1"/>
                </a:solidFill>
              </a:rPr>
              <a:t>HF-IL-SAO focuses one high frequency band, e.g. in (d),</a:t>
            </a:r>
          </a:p>
          <a:p>
            <a:pPr lvl="1"/>
            <a:r>
              <a:rPr lang="en-US" dirty="0">
                <a:solidFill>
                  <a:srgbClr val="0070C0"/>
                </a:solidFill>
              </a:rPr>
              <a:t>Changed </a:t>
            </a:r>
            <a:r>
              <a:rPr lang="en-US" dirty="0" smtClean="0">
                <a:solidFill>
                  <a:srgbClr val="0070C0"/>
                </a:solidFill>
              </a:rPr>
              <a:t>region</a:t>
            </a:r>
          </a:p>
          <a:p>
            <a:r>
              <a:rPr lang="en-US" dirty="0" smtClean="0">
                <a:solidFill>
                  <a:schemeClr val="tx1"/>
                </a:solidFill>
              </a:rPr>
              <a:t>Algorithm Illustration</a:t>
            </a:r>
            <a:endParaRPr lang="en-US" dirty="0">
              <a:solidFill>
                <a:schemeClr val="tx1"/>
              </a:solidFill>
            </a:endParaRPr>
          </a:p>
        </p:txBody>
      </p:sp>
      <p:sp>
        <p:nvSpPr>
          <p:cNvPr id="2" name="Title 1"/>
          <p:cNvSpPr>
            <a:spLocks noGrp="1"/>
          </p:cNvSpPr>
          <p:nvPr>
            <p:ph type="title"/>
          </p:nvPr>
        </p:nvSpPr>
        <p:spPr/>
        <p:txBody>
          <a:bodyPr/>
          <a:lstStyle/>
          <a:p>
            <a:r>
              <a:rPr lang="en-US" dirty="0" smtClean="0"/>
              <a:t>Technical Description</a:t>
            </a:r>
            <a:endParaRPr lang="en-US" dirty="0"/>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10379673"/>
              </p:ext>
            </p:extLst>
          </p:nvPr>
        </p:nvGraphicFramePr>
        <p:xfrm>
          <a:off x="541337" y="868363"/>
          <a:ext cx="8730480" cy="5113337"/>
        </p:xfrm>
        <a:graphic>
          <a:graphicData uri="http://schemas.openxmlformats.org/presentationml/2006/ole">
            <mc:AlternateContent xmlns:mc="http://schemas.openxmlformats.org/markup-compatibility/2006">
              <mc:Choice xmlns:v="urn:schemas-microsoft-com:vml" Requires="v">
                <p:oleObj spid="_x0000_s10262" name="Visio" r:id="rId3" imgW="5742021" imgH="3521195" progId="Visio.Drawing.11">
                  <p:embed/>
                </p:oleObj>
              </mc:Choice>
              <mc:Fallback>
                <p:oleObj name="Visio" r:id="rId3" imgW="5742021" imgH="3521195" progId="Visio.Drawing.11">
                  <p:embed/>
                  <p:pic>
                    <p:nvPicPr>
                      <p:cNvPr id="0" name="Object 1"/>
                      <p:cNvPicPr>
                        <a:picLocks noChangeAspect="1" noChangeArrowheads="1"/>
                      </p:cNvPicPr>
                      <p:nvPr/>
                    </p:nvPicPr>
                    <p:blipFill>
                      <a:blip r:embed="rId4"/>
                      <a:srcRect/>
                      <a:stretch>
                        <a:fillRect/>
                      </a:stretch>
                    </p:blipFill>
                    <p:spPr bwMode="auto">
                      <a:xfrm>
                        <a:off x="541337" y="868363"/>
                        <a:ext cx="8730480" cy="5113337"/>
                      </a:xfrm>
                      <a:prstGeom prst="rect">
                        <a:avLst/>
                      </a:prstGeom>
                      <a:noFill/>
                    </p:spPr>
                  </p:pic>
                </p:oleObj>
              </mc:Fallback>
            </mc:AlternateContent>
          </a:graphicData>
        </a:graphic>
      </p:graphicFrame>
    </p:spTree>
    <p:extLst>
      <p:ext uri="{BB962C8B-B14F-4D97-AF65-F5344CB8AC3E}">
        <p14:creationId xmlns:p14="http://schemas.microsoft.com/office/powerpoint/2010/main" val="35275356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3-Tap [5 6 5]/16, two rounds</a:t>
            </a:r>
            <a:endParaRPr lang="en-US" dirty="0"/>
          </a:p>
        </p:txBody>
      </p:sp>
      <p:sp>
        <p:nvSpPr>
          <p:cNvPr id="2" name="Title 1"/>
          <p:cNvSpPr>
            <a:spLocks noGrp="1"/>
          </p:cNvSpPr>
          <p:nvPr>
            <p:ph type="title"/>
          </p:nvPr>
        </p:nvSpPr>
        <p:spPr/>
        <p:txBody>
          <a:bodyPr/>
          <a:lstStyle/>
          <a:p>
            <a:r>
              <a:rPr lang="en-US" dirty="0" smtClean="0"/>
              <a:t>Compression Performance</a:t>
            </a:r>
            <a:endParaRPr lang="en-US" dirty="0"/>
          </a:p>
        </p:txBody>
      </p:sp>
      <p:pic>
        <p:nvPicPr>
          <p:cNvPr id="1126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3" y="1279525"/>
            <a:ext cx="8372475" cy="488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858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3-Tap [5 6 5]/16, one round</a:t>
            </a:r>
            <a:endParaRPr lang="en-US" dirty="0"/>
          </a:p>
        </p:txBody>
      </p:sp>
      <p:sp>
        <p:nvSpPr>
          <p:cNvPr id="2" name="Title 1"/>
          <p:cNvSpPr>
            <a:spLocks noGrp="1"/>
          </p:cNvSpPr>
          <p:nvPr>
            <p:ph type="title"/>
          </p:nvPr>
        </p:nvSpPr>
        <p:spPr/>
        <p:txBody>
          <a:bodyPr/>
          <a:lstStyle/>
          <a:p>
            <a:r>
              <a:rPr lang="en-US" dirty="0" smtClean="0"/>
              <a:t>Compression Performance</a:t>
            </a: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3" y="1279525"/>
            <a:ext cx="8372475" cy="488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02486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3-Tap [4 </a:t>
            </a:r>
            <a:r>
              <a:rPr lang="en-US" dirty="0"/>
              <a:t>8</a:t>
            </a:r>
            <a:r>
              <a:rPr lang="en-US" dirty="0" smtClean="0"/>
              <a:t> 4]/16, two rounds</a:t>
            </a:r>
            <a:endParaRPr lang="en-US" dirty="0"/>
          </a:p>
        </p:txBody>
      </p:sp>
      <p:sp>
        <p:nvSpPr>
          <p:cNvPr id="2" name="Title 1"/>
          <p:cNvSpPr>
            <a:spLocks noGrp="1"/>
          </p:cNvSpPr>
          <p:nvPr>
            <p:ph type="title"/>
          </p:nvPr>
        </p:nvSpPr>
        <p:spPr/>
        <p:txBody>
          <a:bodyPr/>
          <a:lstStyle/>
          <a:p>
            <a:r>
              <a:rPr lang="en-US" dirty="0" smtClean="0"/>
              <a:t>Compression Performance</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3" y="1279525"/>
            <a:ext cx="8372475" cy="488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34712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3-Tap [4 </a:t>
            </a:r>
            <a:r>
              <a:rPr lang="en-US" dirty="0"/>
              <a:t>8</a:t>
            </a:r>
            <a:r>
              <a:rPr lang="en-US" dirty="0" smtClean="0"/>
              <a:t> 4]/16, one round</a:t>
            </a:r>
            <a:endParaRPr lang="en-US" dirty="0"/>
          </a:p>
        </p:txBody>
      </p:sp>
      <p:sp>
        <p:nvSpPr>
          <p:cNvPr id="2" name="Title 1"/>
          <p:cNvSpPr>
            <a:spLocks noGrp="1"/>
          </p:cNvSpPr>
          <p:nvPr>
            <p:ph type="title"/>
          </p:nvPr>
        </p:nvSpPr>
        <p:spPr/>
        <p:txBody>
          <a:bodyPr/>
          <a:lstStyle/>
          <a:p>
            <a:r>
              <a:rPr lang="en-US" dirty="0" smtClean="0"/>
              <a:t>Compression Performance</a:t>
            </a: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3" y="1278573"/>
            <a:ext cx="8372475" cy="488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892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30099</TotalTime>
  <Words>178</Words>
  <Application>Microsoft Office PowerPoint</Application>
  <PresentationFormat>On-screen Show (4:3)</PresentationFormat>
  <Paragraphs>44</Paragraphs>
  <Slides>12</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JCTVC-D257</vt:lpstr>
      <vt:lpstr>Visio</vt:lpstr>
      <vt:lpstr>JCTVC-L0234 High Frequency Pass Inter Layer Sample Adaptive Offset Filter    Wei Pu, Jianle Chen, Krishna Rapaka, Marta Karczewicz</vt:lpstr>
      <vt:lpstr>Overview</vt:lpstr>
      <vt:lpstr>Introduction</vt:lpstr>
      <vt:lpstr>Introduction</vt:lpstr>
      <vt:lpstr>Technical Description</vt:lpstr>
      <vt:lpstr>Compression Performance</vt:lpstr>
      <vt:lpstr>Compression Performance</vt:lpstr>
      <vt:lpstr>Compression Performance</vt:lpstr>
      <vt:lpstr>Compression Performance</vt:lpstr>
      <vt:lpstr>Compression Performance</vt:lpstr>
      <vt:lpstr>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584</cp:revision>
  <cp:lastPrinted>2005-08-27T17:58:21Z</cp:lastPrinted>
  <dcterms:created xsi:type="dcterms:W3CDTF">2011-01-18T01:05:45Z</dcterms:created>
  <dcterms:modified xsi:type="dcterms:W3CDTF">2013-01-13T06:33:28Z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1429812769</vt:i4>
  </property>
  <property fmtid="{D5CDD505-2E9C-101B-9397-08002B2CF9AE}" pid="3" name="_NewReviewCycle">
    <vt:lpwstr/>
  </property>
  <property fmtid="{D5CDD505-2E9C-101B-9397-08002B2CF9AE}" pid="4" name="_EmailSubject">
    <vt:lpwstr>cfp ppt</vt:lpwstr>
  </property>
  <property fmtid="{D5CDD505-2E9C-101B-9397-08002B2CF9AE}" pid="5" name="_AuthorEmail">
    <vt:lpwstr>cjianle@qti.qualcomm.com</vt:lpwstr>
  </property>
  <property fmtid="{D5CDD505-2E9C-101B-9397-08002B2CF9AE}" pid="6" name="_AuthorEmailDisplayName">
    <vt:lpwstr>Chen, Jianle</vt:lpwstr>
  </property>
  <property fmtid="{D5CDD505-2E9C-101B-9397-08002B2CF9AE}" pid="7" name="_PreviousAdHocReviewCycleID">
    <vt:i4>597930975</vt:i4>
  </property>
</Properties>
</file>