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12"/>
  </p:notesMasterIdLst>
  <p:handoutMasterIdLst>
    <p:handoutMasterId r:id="rId13"/>
  </p:handoutMasterIdLst>
  <p:sldIdLst>
    <p:sldId id="350" r:id="rId2"/>
    <p:sldId id="384" r:id="rId3"/>
    <p:sldId id="399" r:id="rId4"/>
    <p:sldId id="385" r:id="rId5"/>
    <p:sldId id="400" r:id="rId6"/>
    <p:sldId id="386" r:id="rId7"/>
    <p:sldId id="424" r:id="rId8"/>
    <p:sldId id="423" r:id="rId9"/>
    <p:sldId id="425" r:id="rId10"/>
    <p:sldId id="377" r:id="rId1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 id="1" name="Karczewicz, Marta" initials="K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91367" autoAdjust="0"/>
  </p:normalViewPr>
  <p:slideViewPr>
    <p:cSldViewPr snapToGrid="0">
      <p:cViewPr>
        <p:scale>
          <a:sx n="80" d="100"/>
          <a:sy n="80" d="100"/>
        </p:scale>
        <p:origin x="-1542" y="-168"/>
      </p:cViewPr>
      <p:guideLst>
        <p:guide orient="horz" pos="4031"/>
        <p:guide pos="171"/>
      </p:guideLst>
    </p:cSldViewPr>
  </p:slideViewPr>
  <p:outlineViewPr>
    <p:cViewPr>
      <p:scale>
        <a:sx n="33" d="100"/>
        <a:sy n="33" d="100"/>
      </p:scale>
      <p:origin x="0" y="894"/>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5" Type="http://schemas.openxmlformats.org/officeDocument/2006/relationships/slide" Target="slides/slide5.xml"/><Relationship Id="rId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2</a:t>
            </a:fld>
            <a:endParaRPr lang="en-US" dirty="0"/>
          </a:p>
        </p:txBody>
      </p:sp>
    </p:spTree>
    <p:extLst>
      <p:ext uri="{BB962C8B-B14F-4D97-AF65-F5344CB8AC3E}">
        <p14:creationId xmlns:p14="http://schemas.microsoft.com/office/powerpoint/2010/main" val="363208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4</a:t>
            </a:fld>
            <a:endParaRPr lang="en-US" dirty="0"/>
          </a:p>
        </p:txBody>
      </p:sp>
    </p:spTree>
    <p:extLst>
      <p:ext uri="{BB962C8B-B14F-4D97-AF65-F5344CB8AC3E}">
        <p14:creationId xmlns:p14="http://schemas.microsoft.com/office/powerpoint/2010/main" val="26259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6</a:t>
            </a:fld>
            <a:endParaRPr lang="en-US" dirty="0"/>
          </a:p>
        </p:txBody>
      </p:sp>
    </p:spTree>
    <p:extLst>
      <p:ext uri="{BB962C8B-B14F-4D97-AF65-F5344CB8AC3E}">
        <p14:creationId xmlns:p14="http://schemas.microsoft.com/office/powerpoint/2010/main" val="4048207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4096" y="3985957"/>
            <a:ext cx="7170240" cy="1540334"/>
          </a:xfrm>
        </p:spPr>
        <p:txBody>
          <a:bodyPr/>
          <a:lstStyle/>
          <a:p>
            <a:r>
              <a:rPr lang="en-US" sz="2000" b="1" dirty="0" smtClean="0"/>
              <a:t>JCTVC-L0233 Multi-Type Inter Layer Sample Adaptive Offset Filter </a:t>
            </a:r>
            <a:r>
              <a:rPr lang="en-US" b="1" dirty="0" smtClean="0"/>
              <a:t/>
            </a:r>
            <a:br>
              <a:rPr lang="en-US" b="1" dirty="0" smtClean="0"/>
            </a:br>
            <a:r>
              <a:rPr lang="en-US" b="1" dirty="0" smtClean="0"/>
              <a:t>	</a:t>
            </a:r>
            <a:r>
              <a:rPr lang="en-US" b="1" dirty="0"/>
              <a:t/>
            </a:r>
            <a:br>
              <a:rPr lang="en-US" b="1" dirty="0"/>
            </a:br>
            <a:r>
              <a:rPr lang="en-US" sz="1600" dirty="0" smtClean="0"/>
              <a:t>Wei </a:t>
            </a:r>
            <a:r>
              <a:rPr lang="en-US" sz="1600" dirty="0" err="1" smtClean="0"/>
              <a:t>Pu</a:t>
            </a:r>
            <a:r>
              <a:rPr lang="en-US" sz="1600" dirty="0" smtClean="0"/>
              <a:t>, </a:t>
            </a:r>
            <a:r>
              <a:rPr lang="en-US" sz="1600" b="1" u="sng" dirty="0"/>
              <a:t>Jianle </a:t>
            </a:r>
            <a:r>
              <a:rPr lang="en-US" sz="1600" b="1" u="sng" dirty="0" smtClean="0"/>
              <a:t>Chen</a:t>
            </a:r>
            <a:r>
              <a:rPr lang="en-US" sz="1600" dirty="0" smtClean="0"/>
              <a:t>, Krishna Rapaka, Marta Karczewicz</a:t>
            </a:r>
            <a:endParaRPr lang="en-US" sz="16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altLang="ko-KR" dirty="0" smtClean="0">
                <a:solidFill>
                  <a:srgbClr val="404040"/>
                </a:solidFill>
              </a:rPr>
              <a:t>Introduction</a:t>
            </a:r>
            <a:endParaRPr lang="en-US" altLang="ko-KR" dirty="0">
              <a:solidFill>
                <a:srgbClr val="404040"/>
              </a:solidFill>
            </a:endParaRPr>
          </a:p>
          <a:p>
            <a:r>
              <a:rPr lang="en-US" altLang="ko-KR" dirty="0" smtClean="0">
                <a:solidFill>
                  <a:srgbClr val="404040"/>
                </a:solidFill>
              </a:rPr>
              <a:t>Technical Description</a:t>
            </a:r>
            <a:endParaRPr lang="en-US" altLang="ko-KR" dirty="0">
              <a:solidFill>
                <a:srgbClr val="404040"/>
              </a:solidFill>
            </a:endParaRPr>
          </a:p>
          <a:p>
            <a:pPr lvl="1"/>
            <a:r>
              <a:rPr lang="en-US" altLang="ko-KR" dirty="0" smtClean="0">
                <a:solidFill>
                  <a:srgbClr val="404040"/>
                </a:solidFill>
              </a:rPr>
              <a:t>Overview</a:t>
            </a:r>
            <a:endParaRPr lang="en-US" altLang="ko-KR" dirty="0">
              <a:solidFill>
                <a:srgbClr val="404040"/>
              </a:solidFill>
            </a:endParaRPr>
          </a:p>
          <a:p>
            <a:pPr lvl="1"/>
            <a:r>
              <a:rPr lang="en-US" altLang="ko-KR" dirty="0" smtClean="0">
                <a:solidFill>
                  <a:srgbClr val="404040"/>
                </a:solidFill>
              </a:rPr>
              <a:t>MT-IL-SAO</a:t>
            </a:r>
            <a:endParaRPr lang="en-US" altLang="ko-KR" dirty="0">
              <a:solidFill>
                <a:srgbClr val="404040"/>
              </a:solidFill>
            </a:endParaRPr>
          </a:p>
          <a:p>
            <a:r>
              <a:rPr lang="en-US" altLang="ko-KR" smtClean="0">
                <a:solidFill>
                  <a:srgbClr val="404040"/>
                </a:solidFill>
              </a:rPr>
              <a:t>Compression </a:t>
            </a:r>
            <a:r>
              <a:rPr lang="en-US" altLang="ko-KR" smtClean="0">
                <a:solidFill>
                  <a:srgbClr val="404040"/>
                </a:solidFill>
              </a:rPr>
              <a:t>Performance</a:t>
            </a:r>
            <a:endParaRPr lang="en-US" altLang="ko-KR" dirty="0">
              <a:solidFill>
                <a:srgbClr val="404040"/>
              </a:solidFill>
            </a:endParaRPr>
          </a:p>
        </p:txBody>
      </p:sp>
    </p:spTree>
    <p:extLst>
      <p:ext uri="{BB962C8B-B14F-4D97-AF65-F5344CB8AC3E}">
        <p14:creationId xmlns:p14="http://schemas.microsoft.com/office/powerpoint/2010/main" val="3272675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163513" y="904108"/>
            <a:ext cx="8780462" cy="5314950"/>
          </a:xfrm>
        </p:spPr>
        <p:txBody>
          <a:bodyPr/>
          <a:lstStyle/>
          <a:p>
            <a:r>
              <a:rPr lang="en-US" dirty="0">
                <a:solidFill>
                  <a:schemeClr val="tx1"/>
                </a:solidFill>
              </a:rPr>
              <a:t>For one picture, or one CTB in a </a:t>
            </a:r>
            <a:r>
              <a:rPr lang="en-US" dirty="0" smtClean="0">
                <a:solidFill>
                  <a:schemeClr val="tx1"/>
                </a:solidFill>
              </a:rPr>
              <a:t>picture, the </a:t>
            </a:r>
            <a:r>
              <a:rPr lang="en-US" dirty="0">
                <a:solidFill>
                  <a:schemeClr val="tx1"/>
                </a:solidFill>
              </a:rPr>
              <a:t>texture </a:t>
            </a:r>
            <a:r>
              <a:rPr lang="en-US" dirty="0" smtClean="0">
                <a:solidFill>
                  <a:schemeClr val="tx1"/>
                </a:solidFill>
              </a:rPr>
              <a:t>may</a:t>
            </a:r>
          </a:p>
          <a:p>
            <a:pPr lvl="1"/>
            <a:r>
              <a:rPr lang="en-US" dirty="0" smtClean="0">
                <a:solidFill>
                  <a:schemeClr val="tx1"/>
                </a:solidFill>
              </a:rPr>
              <a:t>have </a:t>
            </a:r>
            <a:r>
              <a:rPr lang="en-US" dirty="0">
                <a:solidFill>
                  <a:schemeClr val="tx1"/>
                </a:solidFill>
              </a:rPr>
              <a:t>more than one edge </a:t>
            </a:r>
            <a:r>
              <a:rPr lang="en-US" dirty="0" smtClean="0">
                <a:solidFill>
                  <a:schemeClr val="tx1"/>
                </a:solidFill>
              </a:rPr>
              <a:t>direction</a:t>
            </a:r>
          </a:p>
          <a:p>
            <a:pPr lvl="1"/>
            <a:r>
              <a:rPr lang="en-US" dirty="0" smtClean="0">
                <a:solidFill>
                  <a:schemeClr val="tx1"/>
                </a:solidFill>
              </a:rPr>
              <a:t>have </a:t>
            </a:r>
            <a:r>
              <a:rPr lang="en-US" dirty="0">
                <a:solidFill>
                  <a:schemeClr val="tx1"/>
                </a:solidFill>
              </a:rPr>
              <a:t>bands other than the consecutive four bands signaled by the sample adaptive offset parameters </a:t>
            </a:r>
            <a:endParaRPr lang="en-US" dirty="0" smtClean="0">
              <a:solidFill>
                <a:schemeClr val="tx1"/>
              </a:solidFill>
            </a:endParaRPr>
          </a:p>
          <a:p>
            <a:pPr lvl="1"/>
            <a:r>
              <a:rPr lang="en-US" dirty="0" smtClean="0">
                <a:solidFill>
                  <a:schemeClr val="tx1"/>
                </a:solidFill>
              </a:rPr>
              <a:t>both </a:t>
            </a:r>
            <a:r>
              <a:rPr lang="en-US" dirty="0">
                <a:solidFill>
                  <a:schemeClr val="tx1"/>
                </a:solidFill>
              </a:rPr>
              <a:t>texture edge direction(s) and bands, which should be </a:t>
            </a:r>
            <a:r>
              <a:rPr lang="en-US" dirty="0" smtClean="0">
                <a:solidFill>
                  <a:schemeClr val="tx1"/>
                </a:solidFill>
              </a:rPr>
              <a:t>corrected</a:t>
            </a:r>
          </a:p>
          <a:p>
            <a:r>
              <a:rPr lang="en-US" dirty="0">
                <a:solidFill>
                  <a:schemeClr val="tx1"/>
                </a:solidFill>
              </a:rPr>
              <a:t>It is beneficial to use multiple passes of sample adaptive offset. </a:t>
            </a:r>
            <a:endParaRPr lang="en-US" dirty="0" smtClean="0">
              <a:solidFill>
                <a:schemeClr val="tx1"/>
              </a:solidFill>
            </a:endParaRPr>
          </a:p>
        </p:txBody>
      </p:sp>
    </p:spTree>
    <p:extLst>
      <p:ext uri="{BB962C8B-B14F-4D97-AF65-F5344CB8AC3E}">
        <p14:creationId xmlns:p14="http://schemas.microsoft.com/office/powerpoint/2010/main" val="446435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Description: Overview</a:t>
            </a:r>
            <a:endParaRPr lang="en-US" dirty="0"/>
          </a:p>
        </p:txBody>
      </p:sp>
      <p:sp>
        <p:nvSpPr>
          <p:cNvPr id="3" name="Content Placeholder 2"/>
          <p:cNvSpPr>
            <a:spLocks noGrp="1"/>
          </p:cNvSpPr>
          <p:nvPr>
            <p:ph idx="1"/>
          </p:nvPr>
        </p:nvSpPr>
        <p:spPr>
          <a:xfrm>
            <a:off x="163513" y="805788"/>
            <a:ext cx="8712200" cy="5314950"/>
          </a:xfrm>
        </p:spPr>
        <p:txBody>
          <a:bodyPr/>
          <a:lstStyle/>
          <a:p>
            <a:pPr lvl="1"/>
            <a:r>
              <a:rPr lang="en-US" dirty="0" smtClean="0"/>
              <a:t>Standard 2 type SAO: encoder &amp; decoder</a:t>
            </a:r>
          </a:p>
          <a:p>
            <a:pPr lvl="1"/>
            <a:endParaRPr lang="en-US" dirty="0" smtClean="0"/>
          </a:p>
          <a:p>
            <a:pPr lvl="1"/>
            <a:endParaRPr lang="en-US" dirty="0" smtClean="0"/>
          </a:p>
        </p:txBody>
      </p:sp>
      <p:sp>
        <p:nvSpPr>
          <p:cNvPr id="4" name="Rectangle 3"/>
          <p:cNvSpPr/>
          <p:nvPr/>
        </p:nvSpPr>
        <p:spPr>
          <a:xfrm>
            <a:off x="1504950" y="4294822"/>
            <a:ext cx="5086350" cy="338554"/>
          </a:xfrm>
          <a:prstGeom prst="rect">
            <a:avLst/>
          </a:prstGeom>
        </p:spPr>
        <p:txBody>
          <a:bodyPr wrap="square">
            <a:spAutoFit/>
          </a:bodyPr>
          <a:lstStyle/>
          <a:p>
            <a:r>
              <a:rPr lang="en-US" sz="1600" dirty="0"/>
              <a:t> </a:t>
            </a:r>
            <a:r>
              <a:rPr lang="en-US" sz="1600" dirty="0" smtClean="0"/>
              <a:t>	</a:t>
            </a:r>
            <a:endParaRPr lang="en-US" sz="16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787" y="801645"/>
            <a:ext cx="7677637" cy="48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8663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Description: </a:t>
            </a:r>
            <a:r>
              <a:rPr lang="en-US" dirty="0" smtClean="0"/>
              <a:t>MT-IL-SAO</a:t>
            </a:r>
            <a:endParaRPr lang="en-US" dirty="0"/>
          </a:p>
        </p:txBody>
      </p:sp>
      <p:sp>
        <p:nvSpPr>
          <p:cNvPr id="3" name="Content Placeholder 2"/>
          <p:cNvSpPr>
            <a:spLocks noGrp="1"/>
          </p:cNvSpPr>
          <p:nvPr>
            <p:ph idx="1"/>
          </p:nvPr>
        </p:nvSpPr>
        <p:spPr>
          <a:xfrm>
            <a:off x="163514" y="825452"/>
            <a:ext cx="8592780" cy="5314950"/>
          </a:xfrm>
        </p:spPr>
        <p:txBody>
          <a:bodyPr/>
          <a:lstStyle/>
          <a:p>
            <a:r>
              <a:rPr lang="en-US" dirty="0" smtClean="0">
                <a:solidFill>
                  <a:schemeClr val="tx1"/>
                </a:solidFill>
              </a:rPr>
              <a:t>MT-IL-SAO: encoder</a:t>
            </a:r>
            <a:endParaRPr lang="en-US" dirty="0">
              <a:solidFill>
                <a:schemeClr val="tx1"/>
              </a:solidFill>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2301" name="Picture 2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853" y="1364838"/>
            <a:ext cx="8648397" cy="4700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8812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163512" y="898660"/>
            <a:ext cx="9075585" cy="52534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dirty="0" smtClean="0"/>
              <a:t>MT-IL-SAO: decoder</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r>
              <a:rPr lang="en-US" dirty="0" err="1" smtClean="0"/>
              <a:t>saoPicture</a:t>
            </a:r>
            <a:r>
              <a:rPr lang="en-US" dirty="0" smtClean="0"/>
              <a:t>[</a:t>
            </a:r>
            <a:r>
              <a:rPr lang="en-US" dirty="0" err="1" smtClean="0"/>
              <a:t>i</a:t>
            </a:r>
            <a:r>
              <a:rPr lang="en-US" dirty="0" smtClean="0"/>
              <a:t>][j] </a:t>
            </a:r>
            <a:r>
              <a:rPr lang="en-US" dirty="0"/>
              <a:t>= </a:t>
            </a:r>
            <a:r>
              <a:rPr lang="en-US" dirty="0" smtClean="0"/>
              <a:t>Clip3(0</a:t>
            </a:r>
            <a:r>
              <a:rPr lang="en-US" dirty="0"/>
              <a:t>, (</a:t>
            </a:r>
            <a:r>
              <a:rPr lang="en-US" dirty="0" smtClean="0"/>
              <a:t>1&lt;&lt;</a:t>
            </a:r>
            <a:r>
              <a:rPr lang="en-US" dirty="0" err="1" smtClean="0"/>
              <a:t>bitDepth</a:t>
            </a:r>
            <a:r>
              <a:rPr lang="en-US" dirty="0"/>
              <a:t>) − </a:t>
            </a:r>
            <a:r>
              <a:rPr lang="en-US" dirty="0" smtClean="0"/>
              <a:t>1, </a:t>
            </a:r>
            <a:r>
              <a:rPr lang="en-US" dirty="0" err="1" smtClean="0"/>
              <a:t>recPicture</a:t>
            </a:r>
            <a:r>
              <a:rPr lang="en-US" dirty="0" smtClean="0"/>
              <a:t>[</a:t>
            </a:r>
            <a:r>
              <a:rPr lang="en-US" dirty="0" err="1" smtClean="0"/>
              <a:t>i</a:t>
            </a:r>
            <a:r>
              <a:rPr lang="en-US" dirty="0" smtClean="0"/>
              <a:t>][j]</a:t>
            </a:r>
            <a:r>
              <a:rPr lang="en-US" dirty="0"/>
              <a:t> + </a:t>
            </a:r>
            <a:r>
              <a:rPr lang="en-US" dirty="0" err="1" smtClean="0"/>
              <a:t>SaoOffsetVal</a:t>
            </a:r>
            <a:r>
              <a:rPr lang="en-US" dirty="0" smtClean="0"/>
              <a:t>[</a:t>
            </a:r>
            <a:r>
              <a:rPr lang="en-US" dirty="0" err="1" smtClean="0"/>
              <a:t>cIdx</a:t>
            </a:r>
            <a:r>
              <a:rPr lang="en-US" dirty="0" smtClean="0"/>
              <a:t>][</a:t>
            </a:r>
            <a:r>
              <a:rPr lang="en-US" dirty="0" err="1" smtClean="0"/>
              <a:t>rx</a:t>
            </a:r>
            <a:r>
              <a:rPr lang="en-US" dirty="0" smtClean="0"/>
              <a:t>][</a:t>
            </a:r>
            <a:r>
              <a:rPr lang="en-US" dirty="0" err="1" smtClean="0"/>
              <a:t>ry</a:t>
            </a:r>
            <a:r>
              <a:rPr lang="en-US" dirty="0" smtClean="0"/>
              <a:t>][saoIdx</a:t>
            </a:r>
            <a:r>
              <a:rPr lang="en-US" baseline="-25000" dirty="0" smtClean="0"/>
              <a:t>1</a:t>
            </a:r>
            <a:r>
              <a:rPr lang="en-US" dirty="0" smtClean="0"/>
              <a:t>]</a:t>
            </a:r>
            <a:r>
              <a:rPr lang="en-US" dirty="0"/>
              <a:t> </a:t>
            </a:r>
            <a:r>
              <a:rPr lang="en-US" dirty="0" smtClean="0"/>
              <a:t>+ </a:t>
            </a:r>
            <a:r>
              <a:rPr lang="en-US" dirty="0" err="1" smtClean="0"/>
              <a:t>SaoOffsetVal</a:t>
            </a:r>
            <a:r>
              <a:rPr lang="en-US" dirty="0" smtClean="0"/>
              <a:t>[</a:t>
            </a:r>
            <a:r>
              <a:rPr lang="en-US" dirty="0" err="1" smtClean="0"/>
              <a:t>cIdx</a:t>
            </a:r>
            <a:r>
              <a:rPr lang="en-US" dirty="0" smtClean="0"/>
              <a:t>][</a:t>
            </a:r>
            <a:r>
              <a:rPr lang="en-US" dirty="0" err="1" smtClean="0"/>
              <a:t>rx</a:t>
            </a:r>
            <a:r>
              <a:rPr lang="en-US" dirty="0" smtClean="0"/>
              <a:t>][</a:t>
            </a:r>
            <a:r>
              <a:rPr lang="en-US" dirty="0" err="1" smtClean="0"/>
              <a:t>ry</a:t>
            </a:r>
            <a:r>
              <a:rPr lang="en-US" dirty="0" smtClean="0"/>
              <a:t>][saoIdx</a:t>
            </a:r>
            <a:r>
              <a:rPr lang="en-US" baseline="-25000" dirty="0" smtClean="0"/>
              <a:t>2</a:t>
            </a:r>
            <a:r>
              <a:rPr lang="en-US" dirty="0" smtClean="0"/>
              <a:t>]) </a:t>
            </a:r>
            <a:endParaRPr lang="en-US" dirty="0"/>
          </a:p>
          <a:p>
            <a:endParaRPr lang="en-US" dirty="0"/>
          </a:p>
        </p:txBody>
      </p:sp>
      <p:sp>
        <p:nvSpPr>
          <p:cNvPr id="2" name="Title 1"/>
          <p:cNvSpPr>
            <a:spLocks noGrp="1"/>
          </p:cNvSpPr>
          <p:nvPr>
            <p:ph type="title"/>
          </p:nvPr>
        </p:nvSpPr>
        <p:spPr/>
        <p:txBody>
          <a:bodyPr/>
          <a:lstStyle/>
          <a:p>
            <a:r>
              <a:rPr lang="en-US" dirty="0"/>
              <a:t>Technical Description: MT-IL-SAO</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3319" name="Picture 24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06374" y="1448834"/>
            <a:ext cx="7931251" cy="3027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679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Description: MT-IL-SAO</a:t>
            </a: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3405" y="1299915"/>
            <a:ext cx="6559529" cy="519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163513" y="904108"/>
            <a:ext cx="8712200" cy="5314950"/>
          </a:xfrm>
        </p:spPr>
        <p:txBody>
          <a:bodyPr/>
          <a:lstStyle/>
          <a:p>
            <a:r>
              <a:rPr lang="en-US" dirty="0" smtClean="0"/>
              <a:t>Syntax</a:t>
            </a:r>
            <a:endParaRPr lang="en-US" dirty="0"/>
          </a:p>
        </p:txBody>
      </p:sp>
    </p:spTree>
    <p:extLst>
      <p:ext uri="{BB962C8B-B14F-4D97-AF65-F5344CB8AC3E}">
        <p14:creationId xmlns:p14="http://schemas.microsoft.com/office/powerpoint/2010/main" val="366747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Compression Performance</a:t>
            </a:r>
            <a:endParaRPr lang="en-US" dirty="0"/>
          </a:p>
        </p:txBody>
      </p:sp>
      <p:sp>
        <p:nvSpPr>
          <p:cNvPr id="3" name="Content Placeholder 2"/>
          <p:cNvSpPr>
            <a:spLocks noGrp="1"/>
          </p:cNvSpPr>
          <p:nvPr>
            <p:ph idx="1"/>
          </p:nvPr>
        </p:nvSpPr>
        <p:spPr/>
        <p:txBody>
          <a:bodyPr/>
          <a:lstStyle/>
          <a:p>
            <a:r>
              <a:rPr lang="en-US" dirty="0" smtClean="0"/>
              <a:t>Two Clips</a:t>
            </a:r>
            <a:endParaRPr lang="en-US" dirty="0"/>
          </a:p>
        </p:txBody>
      </p:sp>
      <p:pic>
        <p:nvPicPr>
          <p:cNvPr id="1024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1" y="1333395"/>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250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Compression Performance</a:t>
            </a:r>
            <a:endParaRPr lang="en-US" dirty="0"/>
          </a:p>
        </p:txBody>
      </p:sp>
      <p:sp>
        <p:nvSpPr>
          <p:cNvPr id="3" name="Content Placeholder 2"/>
          <p:cNvSpPr>
            <a:spLocks noGrp="1"/>
          </p:cNvSpPr>
          <p:nvPr>
            <p:ph idx="1"/>
          </p:nvPr>
        </p:nvSpPr>
        <p:spPr/>
        <p:txBody>
          <a:bodyPr/>
          <a:lstStyle/>
          <a:p>
            <a:r>
              <a:rPr lang="en-US" dirty="0" smtClean="0"/>
              <a:t>One Clip can achieve the same result</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763" y="1321513"/>
            <a:ext cx="8372475"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68240"/>
      </p:ext>
    </p:extLst>
  </p:cSld>
  <p:clrMapOvr>
    <a:masterClrMapping/>
  </p:clrMapOvr>
</p:sld>
</file>

<file path=ppt/theme/theme1.xml><?xml version="1.0" encoding="utf-8"?>
<a:theme xmlns:a="http://schemas.openxmlformats.org/drawingml/2006/main" name="JCTVC-D257">
  <a:themeElements>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30108</TotalTime>
  <Words>133</Words>
  <Application>Microsoft Office PowerPoint</Application>
  <PresentationFormat>On-screen Show (4:3)</PresentationFormat>
  <Paragraphs>41</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JCTVC-L0233 Multi-Type Inter Layer Sample Adaptive Offset Filter    Wei Pu, Jianle Chen, Krishna Rapaka, Marta Karczewicz</vt:lpstr>
      <vt:lpstr>Overview</vt:lpstr>
      <vt:lpstr>Introduction</vt:lpstr>
      <vt:lpstr>Technical Description: Overview</vt:lpstr>
      <vt:lpstr>Technical Description: MT-IL-SAO</vt:lpstr>
      <vt:lpstr>Technical Description: MT-IL-SAO</vt:lpstr>
      <vt:lpstr>Technical Description: MT-IL-SAO</vt:lpstr>
      <vt:lpstr>Compression Performance</vt:lpstr>
      <vt:lpstr>Compression Performance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588</cp:revision>
  <cp:lastPrinted>2005-08-27T17:58:21Z</cp:lastPrinted>
  <dcterms:created xsi:type="dcterms:W3CDTF">2011-01-18T01:05:45Z</dcterms:created>
  <dcterms:modified xsi:type="dcterms:W3CDTF">2013-01-13T06:32:15Z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1429812769</vt:i4>
  </property>
  <property fmtid="{D5CDD505-2E9C-101B-9397-08002B2CF9AE}" pid="3" name="_NewReviewCycle">
    <vt:lpwstr/>
  </property>
  <property fmtid="{D5CDD505-2E9C-101B-9397-08002B2CF9AE}" pid="4" name="_EmailSubject">
    <vt:lpwstr>cfp ppt</vt:lpwstr>
  </property>
  <property fmtid="{D5CDD505-2E9C-101B-9397-08002B2CF9AE}" pid="5" name="_AuthorEmail">
    <vt:lpwstr>cjianle@qti.qualcomm.com</vt:lpwstr>
  </property>
  <property fmtid="{D5CDD505-2E9C-101B-9397-08002B2CF9AE}" pid="6" name="_AuthorEmailDisplayName">
    <vt:lpwstr>Chen, Jianle</vt:lpwstr>
  </property>
  <property fmtid="{D5CDD505-2E9C-101B-9397-08002B2CF9AE}" pid="7" name="_PreviousAdHocReviewCycleID">
    <vt:i4>597930975</vt:i4>
  </property>
</Properties>
</file>