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bookmarkIdSeed="17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924" r:id="rId2"/>
    <p:sldId id="923" r:id="rId3"/>
    <p:sldId id="999" r:id="rId4"/>
    <p:sldId id="1001" r:id="rId5"/>
    <p:sldId id="1005" r:id="rId6"/>
    <p:sldId id="1006" r:id="rId7"/>
  </p:sldIdLst>
  <p:sldSz cx="9144000" cy="6858000" type="screen4x3"/>
  <p:notesSz cx="6858000" cy="9296400"/>
  <p:embeddedFontLst>
    <p:embeddedFont>
      <p:font typeface="Century Gothic" pitchFamily="34" charset="0"/>
      <p:regular r:id="rId10"/>
      <p:bold r:id="rId11"/>
      <p:italic r:id="rId12"/>
      <p:boldItalic r:id="rId13"/>
    </p:embeddedFont>
    <p:embeddedFont>
      <p:font typeface="HGP創英角ｺﾞｼｯｸUB" charset="-128"/>
      <p:regular r:id="rId14"/>
    </p:embeddedFont>
    <p:embeddedFont>
      <p:font typeface="Brush Script MT" pitchFamily="66" charset="0"/>
      <p:italic r:id="rId15"/>
    </p:embeddedFont>
    <p:embeddedFont>
      <p:font typeface="SimSun" pitchFamily="2" charset="-122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  <p:embeddedFont>
      <p:font typeface="Tahoma" pitchFamily="34" charset="0"/>
      <p:regular r:id="rId21"/>
      <p:bold r:id="rId22"/>
    </p:embeddedFont>
    <p:embeddedFont>
      <p:font typeface="Consolas" pitchFamily="49" charset="0"/>
      <p:regular r:id="rId23"/>
      <p:bold r:id="rId24"/>
      <p:italic r:id="rId25"/>
      <p:boldItalic r:id="rId26"/>
    </p:embeddedFont>
    <p:embeddedFont>
      <p:font typeface="Malgun Gothic" pitchFamily="34" charset="-127"/>
      <p:regular r:id="rId27"/>
      <p:bold r:id="rId28"/>
    </p:embeddedFont>
  </p:embeddedFont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itchFamily="34" charset="0"/>
        <a:ea typeface="HGP創英角ｺﾞｼｯｸUB"/>
        <a:cs typeface="HGP創英角ｺﾞｼｯｸUB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D2A000"/>
    <a:srgbClr val="9A9648"/>
    <a:srgbClr val="000099"/>
    <a:srgbClr val="A99F17"/>
    <a:srgbClr val="BA246F"/>
    <a:srgbClr val="A5963D"/>
    <a:srgbClr val="CCCC00"/>
    <a:srgbClr val="A8A539"/>
    <a:srgbClr val="AE129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2957" autoAdjust="0"/>
    <p:restoredTop sz="95878" autoAdjust="0"/>
  </p:normalViewPr>
  <p:slideViewPr>
    <p:cSldViewPr>
      <p:cViewPr>
        <p:scale>
          <a:sx n="154" d="100"/>
          <a:sy n="154" d="100"/>
        </p:scale>
        <p:origin x="-216" y="510"/>
      </p:cViewPr>
      <p:guideLst>
        <p:guide orient="horz" pos="2496"/>
        <p:guide pos="81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52" y="-96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font" Target="fonts/font4.fntdata"/><Relationship Id="rId18" Type="http://schemas.openxmlformats.org/officeDocument/2006/relationships/font" Target="fonts/font9.fntdata"/><Relationship Id="rId26" Type="http://schemas.openxmlformats.org/officeDocument/2006/relationships/font" Target="fonts/font17.fntdata"/><Relationship Id="rId3" Type="http://schemas.openxmlformats.org/officeDocument/2006/relationships/slide" Target="slides/slide2.xml"/><Relationship Id="rId21" Type="http://schemas.openxmlformats.org/officeDocument/2006/relationships/font" Target="fonts/font12.fntdata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5" Type="http://schemas.openxmlformats.org/officeDocument/2006/relationships/font" Target="fonts/font16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font" Target="fonts/font11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24" Type="http://schemas.openxmlformats.org/officeDocument/2006/relationships/font" Target="fonts/font15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23" Type="http://schemas.openxmlformats.org/officeDocument/2006/relationships/font" Target="fonts/font14.fntdata"/><Relationship Id="rId28" Type="http://schemas.openxmlformats.org/officeDocument/2006/relationships/font" Target="fonts/font19.fntdata"/><Relationship Id="rId10" Type="http://schemas.openxmlformats.org/officeDocument/2006/relationships/font" Target="fonts/font1.fntdata"/><Relationship Id="rId19" Type="http://schemas.openxmlformats.org/officeDocument/2006/relationships/font" Target="fonts/font10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font" Target="fonts/font5.fntdata"/><Relationship Id="rId22" Type="http://schemas.openxmlformats.org/officeDocument/2006/relationships/font" Target="fonts/font13.fntdata"/><Relationship Id="rId27" Type="http://schemas.openxmlformats.org/officeDocument/2006/relationships/font" Target="fonts/font18.fntdata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FB2E958-B22A-4FFE-9C2F-0B33981F852A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5580" y="0"/>
            <a:ext cx="2972421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049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12" y="4416427"/>
            <a:ext cx="5028579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noProof="0" smtClean="0"/>
              <a:t>Click to edit Master text styles</a:t>
            </a:r>
          </a:p>
          <a:p>
            <a:pPr lvl="1"/>
            <a:r>
              <a:rPr lang="en-US" altLang="zh-CN" noProof="0" smtClean="0"/>
              <a:t>Second level</a:t>
            </a:r>
          </a:p>
          <a:p>
            <a:pPr lvl="2"/>
            <a:r>
              <a:rPr lang="en-US" altLang="zh-CN" noProof="0" smtClean="0"/>
              <a:t>Third level</a:t>
            </a:r>
          </a:p>
          <a:p>
            <a:pPr lvl="3"/>
            <a:r>
              <a:rPr lang="en-US" altLang="zh-CN" noProof="0" smtClean="0"/>
              <a:t>Fourth level</a:t>
            </a:r>
          </a:p>
          <a:p>
            <a:pPr lvl="4"/>
            <a:r>
              <a:rPr lang="en-US" altLang="zh-CN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5580" y="8831265"/>
            <a:ext cx="2972421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Times New Roman" pitchFamily="18" charset="0"/>
                <a:ea typeface="+mn-ea"/>
                <a:cs typeface="Times New Roman" pitchFamily="18" charset="0"/>
              </a:defRPr>
            </a:lvl1pPr>
          </a:lstStyle>
          <a:p>
            <a:pPr>
              <a:defRPr/>
            </a:pPr>
            <a:fld id="{4E4EB9C6-CAA3-4C6F-ACEE-21175F9156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162"/>
            <a:ext cx="7772400" cy="144655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400800" y="6553200"/>
            <a:ext cx="15240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D87A77-87FD-4C0A-BBAD-8340E33A160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2D61B-1EC3-480B-A323-2ED816F1C7F3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67927-EE31-4772-A5B2-614AF34C17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034DA-F07E-431B-B012-00BE802C1757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F67CD-EDB0-4F6E-B25C-802A36B1AD1D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-7938"/>
            <a:ext cx="1943100" cy="6561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-7938"/>
            <a:ext cx="5676900" cy="6561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C06DCD-260C-4407-8B9A-85E59EE8938D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88EB62-B8E6-4651-8C58-B4B23CFDDBD0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E5E03-B9CD-4473-B2CD-FFB3FE1908D9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A6F512-E44F-4B8B-AE78-ECC8873CA479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FCC9C7-163F-493F-8516-3263F49EFB87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47E51-3F89-42A4-837F-42F9B13F88BB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2A835-9928-41A2-BDD4-3D5156ECCF30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697BC-F3E7-49D2-B9C3-576222EED270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A75EC-D73B-41F3-BAB8-7BB76060A28A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38100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B3616-B7C2-4F70-817A-760B27A1EC51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51FED-FD7A-43E6-877B-B7435F7224C4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11A60-ED6A-43CD-B35C-036B8434A263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C26052-D9C0-4713-B743-94286532811F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CF221-E419-42CD-B0B0-166501054280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3399DD-D3C5-4E4E-B763-1056F74392AB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EBCED-98E8-4442-846C-FC76F46F16C3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23583-B0AF-4A43-8A13-7E5D38907A87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ED762A-6166-4C37-A941-27EB5144F8D0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7010400" y="6553200"/>
            <a:ext cx="16764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A50A37-81EF-4D3B-9702-4FA57AD69CD8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C0B68-2B81-4191-B2C7-E5B440433DC8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19668E-8512-467B-B2D2-F66B8350CF16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9C1F8-2E1E-4095-ABE5-F02A723B6945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5FDDB-1FCF-4613-BFCF-582BE83B0E34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A7308-AE29-4AD1-B346-75E3B76A0A52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28AFF-7D78-435F-AD95-0532BE1A9A57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A5AD43-C397-4104-AC88-48CCB486FB70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E86B2-64D8-409F-9113-718511DE37B9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d_3_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5588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 ____ __ ____  _____ _____ _____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81000"/>
            <a:ext cx="8534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altLang="zh-CN" dirty="0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0668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Brush Script MT" pitchFamily="66" charset="0"/>
                <a:ea typeface="宋体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0FF53AA4-3B65-41B4-87EC-2358243013B4}" type="slidenum">
              <a:rPr lang="zh-CN" altLang="en-US"/>
              <a:pPr>
                <a:defRPr/>
              </a:pPr>
              <a:t>‹#›</a:t>
            </a:fld>
            <a:endParaRPr lang="en-US" altLang="zh-CN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781E00A9-A92B-407B-87FB-9FF4660851CC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532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Brush Script MT" pitchFamily="66" charset="0"/>
                <a:ea typeface="SimSun" pitchFamily="2" charset="-122"/>
                <a:cs typeface="Times New Roman" pitchFamily="18" charset="0"/>
              </a:defRPr>
            </a:lvl1pPr>
          </a:lstStyle>
          <a:p>
            <a:pPr>
              <a:defRPr/>
            </a:pPr>
            <a:fld id="{D82C6D3D-3535-41AA-AAF4-0864B230E71B}" type="datetime1">
              <a:rPr lang="en-US"/>
              <a:pPr>
                <a:defRPr/>
              </a:pPr>
              <a:t>1/10/2013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+mj-ea"/>
          <a:cs typeface="HGP創英角ｺﾞｼｯｸUB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Century Gothic" pitchFamily="34" charset="0"/>
          <a:ea typeface="HGP創英角ｺﾞｼｯｸUB"/>
          <a:cs typeface="HGP創英角ｺﾞｼｯｸUB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CC0066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accent2"/>
          </a:solidFill>
          <a:latin typeface="Calibri" pitchFamily="34" charset="0"/>
          <a:ea typeface="+mn-ea"/>
          <a:cs typeface="Calibri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Calibri" pitchFamily="34" charset="0"/>
          <a:ea typeface="HGP創英角ｺﾞｼｯｸUB"/>
          <a:cs typeface="Calibri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996633"/>
          </a:solidFill>
          <a:latin typeface="Calibri" pitchFamily="34" charset="0"/>
          <a:ea typeface="HGP創英角ｺﾞｼｯｸUB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rgbClr val="CC0066"/>
          </a:solidFill>
          <a:latin typeface="Calibri" pitchFamily="34" charset="0"/>
          <a:ea typeface="HGP創英角ｺﾞｼｯｸUB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rgbClr val="008000"/>
          </a:solidFill>
          <a:latin typeface="Calibri" pitchFamily="34" charset="0"/>
          <a:ea typeface="HGP創英角ｺﾞｼｯｸUB"/>
          <a:cs typeface="Calibri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8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304800" y="1812665"/>
            <a:ext cx="8153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defRPr/>
            </a:pP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JCTVC-L0227: </a:t>
            </a:r>
            <a:r>
              <a:rPr lang="en-US" sz="28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VPS extension with updates of </a:t>
            </a:r>
            <a:r>
              <a:rPr lang="en-US" sz="2800" kern="0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  <a:ea typeface="+mj-ea"/>
              </a:rPr>
              <a:t>profile_tier_level</a:t>
            </a:r>
            <a:r>
              <a:rPr kumimoji="0" lang="en-US" sz="280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entury Gothic" pitchFamily="34" charset="0"/>
                <a:ea typeface="+mj-ea"/>
              </a:rPr>
              <a:t>  syntax structure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1/10/2013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467600" y="6553200"/>
            <a:ext cx="1676400" cy="304800"/>
          </a:xfrm>
        </p:spPr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1</a:t>
            </a:fld>
            <a:endParaRPr lang="en-US" altLang="zh-CN" dirty="0"/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990600" y="3886200"/>
            <a:ext cx="6705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Munsi Haque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January 14,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06977"/>
            <a:ext cx="8686800" cy="523220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On </a:t>
            </a:r>
            <a:r>
              <a:rPr lang="en-US" sz="2800" dirty="0" err="1" smtClean="0">
                <a:solidFill>
                  <a:srgbClr val="C00000"/>
                </a:solidFill>
              </a:rPr>
              <a:t>profile_tier_level</a:t>
            </a:r>
            <a:r>
              <a:rPr lang="en-US" sz="2800" dirty="0" smtClean="0">
                <a:solidFill>
                  <a:srgbClr val="C00000"/>
                </a:solidFill>
              </a:rPr>
              <a:t> syntax structure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534400" cy="3733800"/>
          </a:xfrm>
        </p:spPr>
        <p:txBody>
          <a:bodyPr/>
          <a:lstStyle/>
          <a:p>
            <a:r>
              <a:rPr lang="en-US" sz="2000" dirty="0" smtClean="0">
                <a:solidFill>
                  <a:srgbClr val="000099"/>
                </a:solidFill>
              </a:rPr>
              <a:t>“</a:t>
            </a:r>
            <a:r>
              <a:rPr lang="en-US" sz="1800" dirty="0" err="1" smtClean="0">
                <a:solidFill>
                  <a:srgbClr val="000099"/>
                </a:solidFill>
              </a:rPr>
              <a:t>profile_tier_level</a:t>
            </a:r>
            <a:r>
              <a:rPr lang="en-US" sz="1800" dirty="0" smtClean="0">
                <a:solidFill>
                  <a:srgbClr val="000099"/>
                </a:solidFill>
              </a:rPr>
              <a:t>” syntax structure contains a </a:t>
            </a:r>
            <a:r>
              <a:rPr lang="en-US" sz="1800" dirty="0" smtClean="0">
                <a:solidFill>
                  <a:srgbClr val="000099"/>
                </a:solidFill>
              </a:rPr>
              <a:t>control (passing) </a:t>
            </a:r>
            <a:r>
              <a:rPr lang="en-US" sz="1800" dirty="0" smtClean="0">
                <a:solidFill>
                  <a:srgbClr val="000099"/>
                </a:solidFill>
              </a:rPr>
              <a:t>parameter of “</a:t>
            </a:r>
            <a:r>
              <a:rPr lang="en-US" sz="1800" dirty="0" err="1" smtClean="0">
                <a:solidFill>
                  <a:srgbClr val="000099"/>
                </a:solidFill>
              </a:rPr>
              <a:t>profilePresentFlag</a:t>
            </a:r>
            <a:r>
              <a:rPr lang="en-US" sz="1800" dirty="0" smtClean="0">
                <a:solidFill>
                  <a:srgbClr val="000099"/>
                </a:solidFill>
              </a:rPr>
              <a:t>” </a:t>
            </a:r>
            <a:endParaRPr lang="en-US" sz="2000" dirty="0" smtClean="0">
              <a:solidFill>
                <a:srgbClr val="000099"/>
              </a:solidFill>
            </a:endParaRPr>
          </a:p>
          <a:p>
            <a:pPr lvl="1"/>
            <a:r>
              <a:rPr lang="en-US" sz="1600" dirty="0" smtClean="0"/>
              <a:t>In existing HEVC drafts, “</a:t>
            </a:r>
            <a:r>
              <a:rPr lang="en-US" sz="1600" dirty="0" err="1" smtClean="0"/>
              <a:t>profilePresentFlag</a:t>
            </a:r>
            <a:r>
              <a:rPr lang="en-US" sz="1600" dirty="0" smtClean="0"/>
              <a:t> = 1” for SPS, VPS and </a:t>
            </a:r>
            <a:r>
              <a:rPr lang="en-US" sz="1600" dirty="0" err="1" smtClean="0"/>
              <a:t>vps_extension</a:t>
            </a:r>
            <a:r>
              <a:rPr lang="en-US" sz="1600" dirty="0" smtClean="0"/>
              <a:t>()</a:t>
            </a:r>
          </a:p>
          <a:p>
            <a:pPr lvl="1"/>
            <a:endParaRPr lang="en-US" sz="1600" dirty="0" smtClean="0"/>
          </a:p>
          <a:p>
            <a:r>
              <a:rPr lang="en-US" sz="1800" dirty="0" smtClean="0">
                <a:solidFill>
                  <a:srgbClr val="000099"/>
                </a:solidFill>
              </a:rPr>
              <a:t>This contribution has the following proposals</a:t>
            </a:r>
          </a:p>
          <a:p>
            <a:pPr lvl="1"/>
            <a:r>
              <a:rPr lang="en-US" sz="1600" dirty="0" smtClean="0"/>
              <a:t>A new control </a:t>
            </a:r>
            <a:r>
              <a:rPr lang="en-US" sz="1600" dirty="0" smtClean="0"/>
              <a:t>parameter “</a:t>
            </a:r>
            <a:r>
              <a:rPr lang="en-US" sz="1600" dirty="0" err="1" smtClean="0"/>
              <a:t>levelPresentFlag</a:t>
            </a:r>
            <a:r>
              <a:rPr lang="en-US" sz="1600" dirty="0" smtClean="0"/>
              <a:t>” </a:t>
            </a:r>
            <a:r>
              <a:rPr lang="en-US" sz="1600" dirty="0" smtClean="0"/>
              <a:t>together with “</a:t>
            </a:r>
            <a:r>
              <a:rPr lang="en-US" sz="1600" dirty="0" err="1" smtClean="0"/>
              <a:t>profilePresentFlag</a:t>
            </a:r>
            <a:r>
              <a:rPr lang="en-US" sz="1600" dirty="0" smtClean="0"/>
              <a:t>” </a:t>
            </a:r>
            <a:r>
              <a:rPr lang="en-US" sz="1600" dirty="0" smtClean="0"/>
              <a:t>to initialize all possible combinations of </a:t>
            </a:r>
            <a:r>
              <a:rPr lang="en-US" sz="1600" dirty="0" err="1" smtClean="0"/>
              <a:t>profile_tier</a:t>
            </a:r>
            <a:r>
              <a:rPr lang="en-US" sz="1600" dirty="0" smtClean="0"/>
              <a:t> and level syntax parameters</a:t>
            </a:r>
            <a:endParaRPr lang="en-US" sz="1600" dirty="0" smtClean="0"/>
          </a:p>
          <a:p>
            <a:pPr lvl="2"/>
            <a:r>
              <a:rPr lang="en-US" sz="1400" dirty="0" smtClean="0">
                <a:solidFill>
                  <a:srgbClr val="D2A000"/>
                </a:solidFill>
              </a:rPr>
              <a:t>next </a:t>
            </a:r>
            <a:r>
              <a:rPr lang="en-US" sz="1400" dirty="0" smtClean="0">
                <a:solidFill>
                  <a:srgbClr val="D2A000"/>
                </a:solidFill>
              </a:rPr>
              <a:t>slide shows the merit of this new addition</a:t>
            </a:r>
          </a:p>
          <a:p>
            <a:pPr lvl="1"/>
            <a:r>
              <a:rPr lang="en-US" sz="1600" dirty="0" smtClean="0"/>
              <a:t>With </a:t>
            </a:r>
            <a:r>
              <a:rPr lang="en-US" sz="1600" dirty="0" smtClean="0"/>
              <a:t>this change, “</a:t>
            </a:r>
            <a:r>
              <a:rPr lang="en-US" sz="1600" dirty="0" err="1" smtClean="0"/>
              <a:t>profile_tier_level</a:t>
            </a:r>
            <a:r>
              <a:rPr lang="en-US" sz="1600" dirty="0" smtClean="0"/>
              <a:t>” syntax structure </a:t>
            </a:r>
            <a:r>
              <a:rPr lang="en-US" sz="1600" dirty="0" smtClean="0"/>
              <a:t>is used in in </a:t>
            </a:r>
            <a:r>
              <a:rPr lang="en-US" sz="1600" dirty="0" err="1" smtClean="0"/>
              <a:t>vps_extension</a:t>
            </a:r>
            <a:r>
              <a:rPr lang="en-US" sz="1600" dirty="0" smtClean="0"/>
              <a:t>() </a:t>
            </a:r>
            <a:r>
              <a:rPr lang="en-US" sz="1600" dirty="0" smtClean="0"/>
              <a:t>with 2 options  </a:t>
            </a:r>
            <a:endParaRPr lang="en-US" sz="1600" dirty="0" smtClean="0"/>
          </a:p>
          <a:p>
            <a:pPr lvl="2"/>
            <a:r>
              <a:rPr lang="en-US" sz="1400" dirty="0" smtClean="0">
                <a:solidFill>
                  <a:srgbClr val="D2A000"/>
                </a:solidFill>
              </a:rPr>
              <a:t>for each </a:t>
            </a:r>
            <a:r>
              <a:rPr lang="en-US" sz="1400" dirty="0" smtClean="0">
                <a:solidFill>
                  <a:srgbClr val="D2A000"/>
                </a:solidFill>
              </a:rPr>
              <a:t>VPS Layer</a:t>
            </a:r>
          </a:p>
          <a:p>
            <a:pPr lvl="2"/>
            <a:r>
              <a:rPr lang="en-US" sz="1400" dirty="0" smtClean="0">
                <a:solidFill>
                  <a:srgbClr val="D2A000"/>
                </a:solidFill>
              </a:rPr>
              <a:t>for each </a:t>
            </a:r>
            <a:r>
              <a:rPr lang="en-US" sz="1400" dirty="0" smtClean="0">
                <a:solidFill>
                  <a:srgbClr val="D2A000"/>
                </a:solidFill>
              </a:rPr>
              <a:t>Operating Point (OP</a:t>
            </a:r>
            <a:r>
              <a:rPr lang="en-US" sz="1400" dirty="0" smtClean="0">
                <a:solidFill>
                  <a:srgbClr val="D2A000"/>
                </a:solidFill>
              </a:rPr>
              <a:t>)</a:t>
            </a:r>
            <a:endParaRPr lang="en-US" sz="1400" dirty="0" smtClean="0">
              <a:solidFill>
                <a:srgbClr val="D2A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2</a:t>
            </a:fld>
            <a:endParaRPr lang="en-US" altLang="zh-CN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1/10/2013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57200" y="76201"/>
            <a:ext cx="8458200" cy="523220"/>
          </a:xfrm>
        </p:spPr>
        <p:txBody>
          <a:bodyPr/>
          <a:lstStyle/>
          <a:p>
            <a:pPr lvl="2" indent="-342900"/>
            <a:r>
              <a:rPr lang="en-US" sz="2800" dirty="0" smtClean="0">
                <a:solidFill>
                  <a:srgbClr val="C00000"/>
                </a:solidFill>
              </a:rPr>
              <a:t>On Changes in </a:t>
            </a:r>
            <a:r>
              <a:rPr lang="en-US" sz="2800" dirty="0" err="1" smtClean="0">
                <a:solidFill>
                  <a:srgbClr val="C00000"/>
                </a:solidFill>
              </a:rPr>
              <a:t>profile_tier_level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syntax structure</a:t>
            </a:r>
          </a:p>
        </p:txBody>
      </p:sp>
      <p:sp>
        <p:nvSpPr>
          <p:cNvPr id="23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1/11/2013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24" name="Slide Number Placeholder 3"/>
          <p:cNvSpPr txBox="1">
            <a:spLocks/>
          </p:cNvSpPr>
          <p:nvPr/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6FC01-96CF-473C-9A7A-3E654BB11F6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ush Script MT" pitchFamily="66" charset="0"/>
                <a:ea typeface="宋体" pitchFamily="2" charset="-122"/>
                <a:cs typeface="Times New Roman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ush Script MT" pitchFamily="66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828800"/>
            <a:ext cx="4495800" cy="830997"/>
          </a:xfrm>
          <a:prstGeom prst="rect">
            <a:avLst/>
          </a:prstGeom>
          <a:ln w="28575">
            <a:solidFill>
              <a:srgbClr val="FF00FF"/>
            </a:solidFill>
          </a:ln>
        </p:spPr>
        <p:txBody>
          <a:bodyPr wrap="square">
            <a:spAutoFit/>
          </a:bodyPr>
          <a:lstStyle/>
          <a:p>
            <a:r>
              <a:rPr lang="en-US" sz="900" b="1" dirty="0" smtClean="0">
                <a:solidFill>
                  <a:srgbClr val="FF0000"/>
                </a:solidFill>
              </a:rPr>
              <a:t>Observation: </a:t>
            </a:r>
          </a:p>
          <a:p>
            <a:pPr marL="228600" indent="-228600">
              <a:buFont typeface="+mj-lt"/>
              <a:buAutoNum type="arabicParenR"/>
            </a:pPr>
            <a:r>
              <a:rPr lang="en-US" sz="800" dirty="0" err="1" smtClean="0">
                <a:solidFill>
                  <a:srgbClr val="00B050"/>
                </a:solidFill>
              </a:rPr>
              <a:t>profilePresentFlag</a:t>
            </a:r>
            <a:r>
              <a:rPr lang="en-US" sz="800" dirty="0" smtClean="0">
                <a:solidFill>
                  <a:srgbClr val="00B050"/>
                </a:solidFill>
              </a:rPr>
              <a:t> enables </a:t>
            </a:r>
            <a:r>
              <a:rPr lang="en-US" sz="800" dirty="0" smtClean="0">
                <a:solidFill>
                  <a:srgbClr val="00B050"/>
                </a:solidFill>
              </a:rPr>
              <a:t>restriction of </a:t>
            </a:r>
            <a:r>
              <a:rPr lang="en-US" sz="800" dirty="0" smtClean="0">
                <a:solidFill>
                  <a:srgbClr val="00B050"/>
                </a:solidFill>
              </a:rPr>
              <a:t>profile and tier syntaxes </a:t>
            </a:r>
            <a:r>
              <a:rPr lang="en-US" sz="800" dirty="0" smtClean="0">
                <a:solidFill>
                  <a:srgbClr val="00B050"/>
                </a:solidFill>
              </a:rPr>
              <a:t>for </a:t>
            </a:r>
            <a:r>
              <a:rPr lang="en-US" sz="800" dirty="0" smtClean="0">
                <a:solidFill>
                  <a:srgbClr val="00B050"/>
                </a:solidFill>
              </a:rPr>
              <a:t>both general and sub-layer cases</a:t>
            </a:r>
          </a:p>
          <a:p>
            <a:pPr marL="228600" indent="-228600">
              <a:buFont typeface="+mj-lt"/>
              <a:buAutoNum type="arabicParenR"/>
            </a:pPr>
            <a:r>
              <a:rPr lang="en-US" sz="800" dirty="0" smtClean="0">
                <a:solidFill>
                  <a:srgbClr val="FF00FF"/>
                </a:solidFill>
              </a:rPr>
              <a:t>No </a:t>
            </a:r>
            <a:r>
              <a:rPr lang="en-US" sz="800" dirty="0" err="1" smtClean="0">
                <a:solidFill>
                  <a:srgbClr val="FF00FF"/>
                </a:solidFill>
              </a:rPr>
              <a:t>levelPresentFlag</a:t>
            </a:r>
            <a:r>
              <a:rPr lang="en-US" sz="800" dirty="0" smtClean="0">
                <a:solidFill>
                  <a:srgbClr val="FF00FF"/>
                </a:solidFill>
              </a:rPr>
              <a:t> (current)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800" dirty="0" smtClean="0"/>
              <a:t>No restriction on </a:t>
            </a:r>
            <a:r>
              <a:rPr lang="en-US" sz="800" dirty="0" err="1" smtClean="0"/>
              <a:t>level_idc</a:t>
            </a:r>
            <a:r>
              <a:rPr lang="en-US" sz="800" dirty="0" smtClean="0"/>
              <a:t> syntax </a:t>
            </a:r>
            <a:r>
              <a:rPr lang="en-US" sz="800" dirty="0" smtClean="0">
                <a:solidFill>
                  <a:srgbClr val="00B050"/>
                </a:solidFill>
              </a:rPr>
              <a:t>possible in general cases, while </a:t>
            </a:r>
            <a:r>
              <a:rPr lang="en-US" sz="700" b="1" dirty="0" err="1" smtClean="0">
                <a:solidFill>
                  <a:srgbClr val="00B050"/>
                </a:solidFill>
              </a:rPr>
              <a:t>sub_layer_level_present_flag</a:t>
            </a:r>
            <a:r>
              <a:rPr lang="en-US" sz="700" b="1" dirty="0" smtClean="0">
                <a:solidFill>
                  <a:srgbClr val="00B050"/>
                </a:solidFill>
              </a:rPr>
              <a:t> </a:t>
            </a:r>
            <a:r>
              <a:rPr lang="en-US" sz="700" dirty="0" smtClean="0">
                <a:solidFill>
                  <a:srgbClr val="00B050"/>
                </a:solidFill>
              </a:rPr>
              <a:t>restricts  </a:t>
            </a:r>
            <a:r>
              <a:rPr lang="en-US" sz="700" dirty="0" err="1" smtClean="0">
                <a:solidFill>
                  <a:srgbClr val="00B050"/>
                </a:solidFill>
              </a:rPr>
              <a:t>level_idc</a:t>
            </a:r>
            <a:r>
              <a:rPr lang="en-US" sz="700" dirty="0" smtClean="0">
                <a:solidFill>
                  <a:srgbClr val="00B050"/>
                </a:solidFill>
              </a:rPr>
              <a:t> </a:t>
            </a:r>
            <a:r>
              <a:rPr lang="en-US" sz="700" dirty="0" smtClean="0"/>
              <a:t>syntax </a:t>
            </a:r>
            <a:r>
              <a:rPr lang="en-US" sz="700" dirty="0" smtClean="0">
                <a:solidFill>
                  <a:srgbClr val="00B050"/>
                </a:solidFill>
              </a:rPr>
              <a:t>in sub-layer cases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4572000" y="2971800"/>
          <a:ext cx="4495800" cy="1151358"/>
        </p:xfrm>
        <a:graphic>
          <a:graphicData uri="http://schemas.openxmlformats.org/drawingml/2006/table">
            <a:tbl>
              <a:tblPr/>
              <a:tblGrid>
                <a:gridCol w="685800"/>
                <a:gridCol w="762000"/>
                <a:gridCol w="609600"/>
                <a:gridCol w="609600"/>
                <a:gridCol w="914400"/>
                <a:gridCol w="914400"/>
              </a:tblGrid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profilePresentFlag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sub-</a:t>
                      </a:r>
                      <a:r>
                        <a:rPr lang="en-US" sz="6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layer_profile_present_flag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onsolas"/>
                        </a:rPr>
                        <a:t> 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err="1" smtClean="0">
                          <a:solidFill>
                            <a:srgbClr val="FF0000"/>
                          </a:solidFill>
                          <a:latin typeface="Times New Roman"/>
                        </a:rPr>
                        <a:t>levelPresentFlag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onsolas"/>
                        </a:rPr>
                        <a:t> 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sub_layer_level_present_flag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onsolas"/>
                        </a:rPr>
                        <a:t> </a:t>
                      </a:r>
                      <a:endParaRPr lang="en-US" sz="6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Syntax parameters- General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Syntax parameters- Sub-layer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general_level_idc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general_level_idc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sub_layer_level_idc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general_profile_tier</a:t>
                      </a:r>
                      <a:endParaRPr lang="en-US" sz="6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FF0000"/>
                          </a:solidFill>
                          <a:latin typeface="Times New Roman"/>
                        </a:rPr>
                        <a:t>general_profile_tier</a:t>
                      </a:r>
                      <a:endParaRPr lang="en-US" sz="6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sub_layer_profile_tier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general_profile_tier_level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24509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general_profile_tier_level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sub_layer_profile_tier_level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9" name="Table 28"/>
          <p:cNvGraphicFramePr>
            <a:graphicFrameLocks noGrp="1"/>
          </p:cNvGraphicFramePr>
          <p:nvPr/>
        </p:nvGraphicFramePr>
        <p:xfrm>
          <a:off x="4572000" y="838200"/>
          <a:ext cx="4495800" cy="907755"/>
        </p:xfrm>
        <a:graphic>
          <a:graphicData uri="http://schemas.openxmlformats.org/drawingml/2006/table">
            <a:tbl>
              <a:tblPr/>
              <a:tblGrid>
                <a:gridCol w="685801"/>
                <a:gridCol w="761999"/>
                <a:gridCol w="609600"/>
                <a:gridCol w="609600"/>
                <a:gridCol w="914400"/>
                <a:gridCol w="914400"/>
              </a:tblGrid>
              <a:tr h="144531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profilePresentFlag</a:t>
                      </a:r>
                      <a:r>
                        <a:rPr lang="en-US" sz="600" b="0" i="0" u="none" strike="noStrike" dirty="0" smtClean="0">
                          <a:solidFill>
                            <a:srgbClr val="000000"/>
                          </a:solidFill>
                          <a:latin typeface="Consolas"/>
                        </a:rPr>
                        <a:t> 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sub-</a:t>
                      </a:r>
                      <a:r>
                        <a:rPr lang="en-US" sz="6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layer_profile_present_flag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NO</a:t>
                      </a:r>
                      <a:r>
                        <a:rPr lang="en-US" sz="600" b="1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</a:p>
                    <a:p>
                      <a:pPr algn="ctr" rtl="0" fontAlgn="t"/>
                      <a:r>
                        <a:rPr lang="en-US" sz="600" b="1" i="0" u="none" strike="noStrike" dirty="0" err="1" smtClean="0">
                          <a:solidFill>
                            <a:srgbClr val="FF0000"/>
                          </a:solidFill>
                          <a:latin typeface="Times New Roman"/>
                        </a:rPr>
                        <a:t>levelPresentFlag</a:t>
                      </a:r>
                      <a:r>
                        <a:rPr lang="en-US" sz="600" b="0" i="0" u="none" strike="noStrike" dirty="0" smtClean="0">
                          <a:solidFill>
                            <a:srgbClr val="FF0000"/>
                          </a:solidFill>
                          <a:latin typeface="Consolas"/>
                        </a:rPr>
                        <a:t> </a:t>
                      </a:r>
                      <a:endParaRPr lang="en-US" sz="600" b="1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sub_layer_level_present_flag</a:t>
                      </a:r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onsolas"/>
                        </a:rPr>
                        <a:t> 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Syntax </a:t>
                      </a:r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parameters (</a:t>
                      </a:r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General)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Syntax </a:t>
                      </a:r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parameters</a:t>
                      </a:r>
                      <a:r>
                        <a:rPr lang="en-US" sz="600" b="1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(</a:t>
                      </a:r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Sub-layer)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66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general_level_idc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466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general_level_idc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sub_layer_level_idc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466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00B050"/>
                          </a:solidFill>
                          <a:latin typeface="Times New Roman"/>
                        </a:rPr>
                        <a:t>general_profile_tier_level</a:t>
                      </a:r>
                      <a:endParaRPr lang="en-US" sz="600" b="0" i="0" u="none" strike="noStrike" dirty="0">
                        <a:solidFill>
                          <a:srgbClr val="00B05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466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00B050"/>
                          </a:solidFill>
                          <a:latin typeface="Times New Roman"/>
                        </a:rPr>
                        <a:t>general_profile_tier_level</a:t>
                      </a:r>
                      <a:endParaRPr lang="en-US" sz="600" b="0" i="0" u="none" strike="noStrike" dirty="0">
                        <a:solidFill>
                          <a:srgbClr val="00B05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sub_layer_profile_tier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466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general_profile_tier_level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00B050"/>
                          </a:solidFill>
                          <a:latin typeface="Times New Roman"/>
                        </a:rPr>
                        <a:t>sub_layer_level_idc</a:t>
                      </a:r>
                      <a:endParaRPr lang="en-US" sz="600" b="0" i="0" u="none" strike="noStrike" dirty="0">
                        <a:solidFill>
                          <a:srgbClr val="00B05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04660"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FF0000"/>
                          </a:solidFill>
                          <a:latin typeface="Times New Roman"/>
                        </a:rPr>
                        <a:t> -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general_profile_tier_level</a:t>
                      </a: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6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sub_layer_profile_tier_level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5475" marR="5475" marT="547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152400" y="1082040"/>
          <a:ext cx="4267200" cy="3413760"/>
        </p:xfrm>
        <a:graphic>
          <a:graphicData uri="http://schemas.openxmlformats.org/drawingml/2006/table">
            <a:tbl>
              <a:tblPr/>
              <a:tblGrid>
                <a:gridCol w="3657600"/>
                <a:gridCol w="609600"/>
              </a:tblGrid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 err="1">
                          <a:latin typeface="Times New Roman"/>
                          <a:ea typeface="Malgun Gothic"/>
                          <a:cs typeface="Times New Roman"/>
                        </a:rPr>
                        <a:t>profile_tier_level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( </a:t>
                      </a:r>
                      <a:r>
                        <a:rPr lang="en-GB" sz="8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profilePresentFlag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GB" sz="800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levelPresentFlag</a:t>
                      </a:r>
                      <a:r>
                        <a:rPr lang="en-GB" sz="800" dirty="0" smtClean="0">
                          <a:latin typeface="Times New Roman"/>
                          <a:ea typeface="Malgun Gothic"/>
                          <a:cs typeface="Times New Roman"/>
                        </a:rPr>
                        <a:t>,</a:t>
                      </a:r>
                      <a:r>
                        <a:rPr lang="en-GB" sz="800" baseline="0" dirty="0" smtClean="0"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800" dirty="0" smtClean="0">
                          <a:latin typeface="Times New Roman"/>
                          <a:ea typeface="Malgun Gothic"/>
                          <a:cs typeface="Times New Roman"/>
                        </a:rPr>
                        <a:t>maxNumSubLayersMinus1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 ) {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b="1" dirty="0">
                          <a:latin typeface="Times New Roman"/>
                          <a:ea typeface="Malgun Gothic"/>
                        </a:rPr>
                        <a:t>Descriptor</a:t>
                      </a:r>
                      <a:endParaRPr lang="en-US" sz="800" dirty="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 smtClean="0"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GB" sz="800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profilePresentFlag</a:t>
                      </a:r>
                      <a:r>
                        <a:rPr lang="en-GB" sz="800" dirty="0" smtClean="0">
                          <a:latin typeface="Times New Roman"/>
                          <a:ea typeface="Malgun Gothic"/>
                          <a:cs typeface="Times New Roman"/>
                        </a:rPr>
                        <a:t> ) {    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800" b="1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8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general_profile_space</a:t>
                      </a:r>
                      <a:endParaRPr lang="en-US" sz="800" dirty="0" smtClean="0">
                        <a:solidFill>
                          <a:srgbClr val="FF000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latin typeface="Times New Roman"/>
                          <a:ea typeface="Malgun Gothic"/>
                        </a:rPr>
                        <a:t>u(2)</a:t>
                      </a:r>
                      <a:endParaRPr lang="en-US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800" b="1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general_tier_flag</a:t>
                      </a:r>
                      <a:r>
                        <a:rPr lang="en-GB" sz="800" b="1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        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800" b="1" dirty="0" err="1">
                          <a:latin typeface="Times New Roman"/>
                          <a:ea typeface="Malgun Gothic"/>
                          <a:cs typeface="Times New Roman"/>
                        </a:rPr>
                        <a:t>general_profile_idc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latin typeface="Times New Roman"/>
                          <a:ea typeface="Malgun Gothic"/>
                        </a:rPr>
                        <a:t>u(5)</a:t>
                      </a:r>
                      <a:endParaRPr lang="en-US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		for( </a:t>
                      </a:r>
                      <a:r>
                        <a:rPr lang="en-GB" sz="8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8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 &lt; 32; </a:t>
                      </a:r>
                      <a:r>
                        <a:rPr lang="en-GB" sz="8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++ )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800" b="1" dirty="0" err="1">
                          <a:latin typeface="Times New Roman"/>
                          <a:ea typeface="Malgun Gothic"/>
                          <a:cs typeface="Times New Roman"/>
                        </a:rPr>
                        <a:t>general_profile_compatibility_flag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latin typeface="Times New Roman"/>
                          <a:ea typeface="Malgun Gothic"/>
                          <a:cs typeface="Times New Roman"/>
                        </a:rPr>
                        <a:t>		general_reserved_zero_16bits</a:t>
                      </a: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 [Ed. (GJS): Adjust semantics accordingly.]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latin typeface="Times New Roman"/>
                          <a:ea typeface="Malgun Gothic"/>
                        </a:rPr>
                        <a:t>u(16)</a:t>
                      </a:r>
                      <a:endParaRPr lang="en-US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8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GB" sz="800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   if( </a:t>
                      </a:r>
                      <a:r>
                        <a:rPr lang="en-GB" sz="800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levelPresentFlag</a:t>
                      </a:r>
                      <a:r>
                        <a:rPr lang="en-GB" sz="800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)</a:t>
                      </a:r>
                      <a:endParaRPr lang="en-US" sz="800" dirty="0" smtClean="0">
                        <a:solidFill>
                          <a:srgbClr val="FF0000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US" sz="800" dirty="0">
                        <a:solidFill>
                          <a:srgbClr val="FF0000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800" b="1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     </a:t>
                      </a:r>
                      <a:r>
                        <a:rPr lang="en-GB" sz="800" b="1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general_level_idc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for( 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= 0; 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&lt; 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maxNumSubLayersMinus1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; 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++ ) 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{   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8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profilePresentFlag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sub_layer_profile_present_flag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sub_layer_level_present_flag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GB" sz="8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profilePresentFlag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 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&amp;&amp;  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sub_layer_profile_present_flag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 ) {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sub_layer_profile_space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u(2)</a:t>
                      </a:r>
                      <a:endParaRPr lang="en-US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sub_layer_tier_flag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sub_layer_profile_idc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u(5)</a:t>
                      </a:r>
                      <a:endParaRPr lang="en-US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for( j = 0; j &lt; 32; j++ 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sub_layer_profile_compatibility_flag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][ j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u(1)</a:t>
                      </a:r>
                      <a:endParaRPr lang="en-US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sub_layer_reserved_zero_16bits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u(16)</a:t>
                      </a:r>
                      <a:endParaRPr lang="en-US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}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GB" sz="800" dirty="0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if(</a:t>
                      </a:r>
                      <a:r>
                        <a:rPr lang="en-GB" sz="800" dirty="0" err="1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levelPresentFlag</a:t>
                      </a:r>
                      <a:r>
                        <a:rPr lang="en-GB" sz="800" dirty="0" smtClean="0">
                          <a:solidFill>
                            <a:srgbClr val="FF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 &amp;&amp; </a:t>
                      </a:r>
                      <a:r>
                        <a:rPr lang="en-GB" sz="800" dirty="0" err="1" smtClean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sub_layer_level_present_flag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 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b="1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GB" sz="800" b="1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sub_layer_level_idc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[ </a:t>
                      </a:r>
                      <a:r>
                        <a:rPr lang="en-GB" sz="800" dirty="0" err="1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i</a:t>
                      </a: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 ]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</a:rPr>
                        <a:t>u(8)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	}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GB" sz="800" dirty="0">
                          <a:solidFill>
                            <a:schemeClr val="tx1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}</a:t>
                      </a:r>
                      <a:endParaRPr lang="en-US" sz="800" dirty="0">
                        <a:solidFill>
                          <a:schemeClr val="tx1"/>
                        </a:solidFill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en-GB" sz="800" dirty="0">
                        <a:solidFill>
                          <a:schemeClr val="tx1"/>
                        </a:solidFill>
                        <a:latin typeface="Times New Roman"/>
                        <a:ea typeface="Malgun Gothic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905000" y="5486400"/>
          <a:ext cx="4724400" cy="800100"/>
        </p:xfrm>
        <a:graphic>
          <a:graphicData uri="http://schemas.openxmlformats.org/drawingml/2006/table">
            <a:tbl>
              <a:tblPr/>
              <a:tblGrid>
                <a:gridCol w="1219200"/>
                <a:gridCol w="1143000"/>
                <a:gridCol w="2362200"/>
              </a:tblGrid>
              <a:tr h="152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profilePresentFlag</a:t>
                      </a:r>
                      <a:endParaRPr lang="en-US" sz="1100" dirty="0">
                        <a:latin typeface="Consolas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levelPresentFlag</a:t>
                      </a:r>
                      <a:endParaRPr lang="en-US" sz="1050" dirty="0" smtClean="0">
                        <a:latin typeface="Consolas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b="1" dirty="0" smtClean="0">
                          <a:latin typeface="Times New Roman"/>
                          <a:ea typeface="Calibri"/>
                          <a:cs typeface="Times New Roman"/>
                        </a:rPr>
                        <a:t>Syntax parameters availability</a:t>
                      </a:r>
                      <a:endParaRPr lang="en-US" sz="1100" dirty="0">
                        <a:latin typeface="Consolas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(Reference –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Profile, Tier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</a:t>
                      </a:r>
                      <a:r>
                        <a:rPr lang="en-US" sz="105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LevelIdc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(Reference –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Profile, Tier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),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05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LevelIdc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Profile, Tier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(Reference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– </a:t>
                      </a:r>
                      <a:r>
                        <a:rPr lang="en-US" sz="1050" baseline="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LevelIdc</a:t>
                      </a:r>
                      <a:r>
                        <a:rPr lang="en-US" sz="105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Profile, Tier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, </a:t>
                      </a:r>
                      <a:r>
                        <a:rPr lang="en-US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050" dirty="0" err="1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LevelIdc</a:t>
                      </a:r>
                      <a:endParaRPr lang="en-US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1752600" y="5181600"/>
            <a:ext cx="5029200" cy="26161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en-US" sz="1100" dirty="0" smtClean="0">
                <a:solidFill>
                  <a:srgbClr val="00B050"/>
                </a:solidFill>
              </a:rPr>
              <a:t>Use of both flags enables more flexibility in controlling parameter initialization</a:t>
            </a:r>
            <a:endParaRPr lang="en-US" sz="1100" dirty="0"/>
          </a:p>
        </p:txBody>
      </p:sp>
      <p:sp>
        <p:nvSpPr>
          <p:cNvPr id="17" name="Rectangle 16"/>
          <p:cNvSpPr/>
          <p:nvPr/>
        </p:nvSpPr>
        <p:spPr>
          <a:xfrm>
            <a:off x="4572000" y="4191000"/>
            <a:ext cx="4495800" cy="615553"/>
          </a:xfrm>
          <a:prstGeom prst="rect">
            <a:avLst/>
          </a:prstGeom>
          <a:ln w="28575">
            <a:solidFill>
              <a:srgbClr val="FF00FF"/>
            </a:solidFill>
          </a:ln>
        </p:spPr>
        <p:txBody>
          <a:bodyPr wrap="square">
            <a:spAutoFit/>
          </a:bodyPr>
          <a:lstStyle/>
          <a:p>
            <a:r>
              <a:rPr lang="en-US" sz="1000" b="1" dirty="0" smtClean="0">
                <a:solidFill>
                  <a:srgbClr val="FF0000"/>
                </a:solidFill>
              </a:rPr>
              <a:t>Observation: </a:t>
            </a:r>
          </a:p>
          <a:p>
            <a:pPr marL="228600" indent="-228600">
              <a:buFont typeface="+mj-lt"/>
              <a:buAutoNum type="arabicParenR"/>
            </a:pPr>
            <a:r>
              <a:rPr lang="en-US" sz="800" dirty="0" err="1" smtClean="0">
                <a:solidFill>
                  <a:srgbClr val="FF00FF"/>
                </a:solidFill>
              </a:rPr>
              <a:t>levelPresentFlag</a:t>
            </a:r>
            <a:r>
              <a:rPr lang="en-US" sz="800" dirty="0" smtClean="0">
                <a:solidFill>
                  <a:srgbClr val="FF00FF"/>
                </a:solidFill>
              </a:rPr>
              <a:t> (proposal)</a:t>
            </a:r>
          </a:p>
          <a:p>
            <a:pPr marL="685800" lvl="1" indent="-228600">
              <a:buFont typeface="+mj-lt"/>
              <a:buAutoNum type="alphaLcPeriod"/>
            </a:pPr>
            <a:r>
              <a:rPr lang="en-US" sz="800" dirty="0" smtClean="0"/>
              <a:t>Allows </a:t>
            </a:r>
            <a:r>
              <a:rPr lang="en-US" sz="800" dirty="0" err="1" smtClean="0"/>
              <a:t>level_idc</a:t>
            </a:r>
            <a:r>
              <a:rPr lang="en-US" sz="800" dirty="0" smtClean="0"/>
              <a:t> syntax to </a:t>
            </a:r>
            <a:r>
              <a:rPr lang="en-US" sz="800" dirty="0" smtClean="0">
                <a:solidFill>
                  <a:srgbClr val="00B050"/>
                </a:solidFill>
              </a:rPr>
              <a:t>change </a:t>
            </a:r>
            <a:r>
              <a:rPr lang="en-US" sz="800" dirty="0" smtClean="0">
                <a:solidFill>
                  <a:srgbClr val="00B050"/>
                </a:solidFill>
              </a:rPr>
              <a:t>separately from Profile/Tier Parameter </a:t>
            </a:r>
            <a:r>
              <a:rPr lang="en-US" sz="800" dirty="0" smtClean="0">
                <a:solidFill>
                  <a:srgbClr val="00B050"/>
                </a:solidFill>
              </a:rPr>
              <a:t>changes in general cases</a:t>
            </a:r>
            <a:endParaRPr lang="en-US" sz="800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1342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381000" y="14646"/>
            <a:ext cx="8458200" cy="523220"/>
          </a:xfrm>
        </p:spPr>
        <p:txBody>
          <a:bodyPr/>
          <a:lstStyle/>
          <a:p>
            <a:pPr lvl="2" indent="-342900"/>
            <a:r>
              <a:rPr lang="en-US" sz="2800" dirty="0" err="1" smtClean="0">
                <a:solidFill>
                  <a:srgbClr val="C00000"/>
                </a:solidFill>
              </a:rPr>
              <a:t>vps_extension</a:t>
            </a:r>
            <a:r>
              <a:rPr lang="en-US" sz="2800" dirty="0" smtClean="0">
                <a:solidFill>
                  <a:srgbClr val="C00000"/>
                </a:solidFill>
              </a:rPr>
              <a:t> </a:t>
            </a:r>
            <a:r>
              <a:rPr lang="en-US" sz="2800" dirty="0" smtClean="0">
                <a:solidFill>
                  <a:srgbClr val="C00000"/>
                </a:solidFill>
              </a:rPr>
              <a:t>update per Layer (Option-1)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0" y="1399401"/>
            <a:ext cx="1175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JCTVC-K1007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181600" y="637401"/>
            <a:ext cx="281940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tabLst>
                <a:tab pos="457200" algn="l"/>
              </a:tabLst>
            </a:pPr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JCTVC-L0227: Layer-specific </a:t>
            </a:r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update</a:t>
            </a:r>
            <a:endParaRPr lang="en-C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Slide Number Placeholder 3"/>
          <p:cNvSpPr txBox="1">
            <a:spLocks/>
          </p:cNvSpPr>
          <p:nvPr/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6FC01-96CF-473C-9A7A-3E654BB11F6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ush Script MT" pitchFamily="66" charset="0"/>
                <a:ea typeface="宋体" pitchFamily="2" charset="-122"/>
                <a:cs typeface="Times New Roman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ush Script MT" pitchFamily="66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7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1/10/2013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  <p:graphicFrame>
        <p:nvGraphicFramePr>
          <p:cNvPr id="14" name="Table 13"/>
          <p:cNvGraphicFramePr>
            <a:graphicFrameLocks noGrp="1"/>
          </p:cNvGraphicFramePr>
          <p:nvPr/>
        </p:nvGraphicFramePr>
        <p:xfrm>
          <a:off x="76200" y="1699446"/>
          <a:ext cx="4038600" cy="967554"/>
        </p:xfrm>
        <a:graphic>
          <a:graphicData uri="http://schemas.openxmlformats.org/drawingml/2006/table">
            <a:tbl>
              <a:tblPr/>
              <a:tblGrid>
                <a:gridCol w="3379236"/>
                <a:gridCol w="659364"/>
              </a:tblGrid>
              <a:tr h="147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 ) {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Descriptor</a:t>
                      </a:r>
                      <a:r>
                        <a:rPr lang="en-GB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................ Edited ..................................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for(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1;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&lt;= vps_max_layers_minus1;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++ )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    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profile_tier_level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( 1, vps_max_sub_layers_minus1 )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................ Edited ..................................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}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4267200" y="932815"/>
          <a:ext cx="4800600" cy="3029585"/>
        </p:xfrm>
        <a:graphic>
          <a:graphicData uri="http://schemas.openxmlformats.org/drawingml/2006/table">
            <a:tbl>
              <a:tblPr/>
              <a:tblGrid>
                <a:gridCol w="4114800"/>
                <a:gridCol w="685800"/>
              </a:tblGrid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Times New Roman"/>
                          <a:cs typeface="Times New Roman"/>
                        </a:rPr>
                        <a:t>vps_extension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( ) {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Descriptor</a:t>
                      </a:r>
                      <a:r>
                        <a:rPr lang="en-GB" sz="1000" b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	................ Edited ..................................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      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for(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= 1;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&lt;= vps_max_layers_minus1;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++ ) {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vps_profile_present_flag[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vps_level_present_flag[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	      profile_tier_level(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vps_profile_present_flag[ i ],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vps_level_present_flag[ i ],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vps_max_sub_layers_minus1 )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if (!vps_profile_present_flag[ i ])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	vps_profile_ref_layer_num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i ]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u(8)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else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vps_profile_ref_layer_num[ i ] = i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if (!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vps_level_present_flag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])</a:t>
                      </a:r>
                      <a:r>
                        <a:rPr lang="en-US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	vps_level_ref_layer_num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i ]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u(8)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else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vps_level_ref_layer_num[ i ] = i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}</a:t>
                      </a:r>
                      <a:r>
                        <a:rPr lang="en-US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	................ Edited ..................................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}</a:t>
                      </a:r>
                      <a:r>
                        <a:rPr lang="en-US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28600" y="4267200"/>
            <a:ext cx="8763000" cy="1338828"/>
          </a:xfrm>
          <a:prstGeom prst="rect">
            <a:avLst/>
          </a:prstGeom>
          <a:ln w="19050">
            <a:solidFill>
              <a:srgbClr val="FF00FF"/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vps_profile_present_flag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1 specifies the profile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structure;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 to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0 specifies that profile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not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structure.</a:t>
            </a:r>
          </a:p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vps_profile_ref_layer_num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CA" sz="900" dirty="0" err="1" smtClean="0">
                <a:latin typeface="Times New Roman" pitchFamily="18" charset="0"/>
                <a:cs typeface="Times New Roman" pitchFamily="18" charset="0"/>
              </a:rPr>
              <a:t>vps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profile_present_flag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equals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0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profile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is inferred to be equal to the profile information of  the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indicated by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vps_profile_ref_layer_num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],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-number used as an index to a Reference Profile-Tier-Level Look-up Table storing such information of previously sent 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hangingPunct="0"/>
            <a:endParaRPr 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vps_level_present_flag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equals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1 specifies the level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structure;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equals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0 specifies that level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is not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structure.</a:t>
            </a:r>
          </a:p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vps_level_ref_layer_num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CA" sz="900" dirty="0" err="1" smtClean="0">
                <a:latin typeface="Times New Roman" pitchFamily="18" charset="0"/>
                <a:cs typeface="Times New Roman" pitchFamily="18" charset="0"/>
              </a:rPr>
              <a:t>vps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level_present_flag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equals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0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level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is inferred to be equal to the level information of  the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indicated by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vps_level_ref_layer_num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],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-number used as an index to a Reference Profile-Tier-Level Look-up Table storing such information of previously sent 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Layers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CA" sz="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01342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381000" y="14646"/>
            <a:ext cx="8458200" cy="523220"/>
          </a:xfrm>
        </p:spPr>
        <p:txBody>
          <a:bodyPr/>
          <a:lstStyle/>
          <a:p>
            <a:pPr lvl="2" indent="-342900"/>
            <a:r>
              <a:rPr lang="en-US" sz="2800" dirty="0" err="1" smtClean="0">
                <a:solidFill>
                  <a:srgbClr val="C00000"/>
                </a:solidFill>
              </a:rPr>
              <a:t>vps_extension</a:t>
            </a:r>
            <a:r>
              <a:rPr lang="en-US" sz="2800" dirty="0" smtClean="0">
                <a:solidFill>
                  <a:srgbClr val="C00000"/>
                </a:solidFill>
              </a:rPr>
              <a:t> update </a:t>
            </a:r>
            <a:r>
              <a:rPr lang="en-US" sz="2800" dirty="0" smtClean="0">
                <a:solidFill>
                  <a:srgbClr val="C00000"/>
                </a:solidFill>
              </a:rPr>
              <a:t>per </a:t>
            </a:r>
            <a:r>
              <a:rPr lang="en-US" sz="2800" dirty="0" smtClean="0">
                <a:solidFill>
                  <a:srgbClr val="C00000"/>
                </a:solidFill>
              </a:rPr>
              <a:t>OP (Option-2)</a:t>
            </a:r>
            <a:endParaRPr lang="en-US" sz="2800" dirty="0" smtClean="0">
              <a:solidFill>
                <a:srgbClr val="C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24000" y="1493372"/>
            <a:ext cx="1175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JCTVC-K1007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334000" y="533400"/>
            <a:ext cx="2590800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lvl="1">
              <a:tabLst>
                <a:tab pos="457200" algn="l"/>
              </a:tabLst>
            </a:pPr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JCTVC-L0227: OP-specific </a:t>
            </a:r>
            <a:r>
              <a:rPr lang="en-CA" b="1" dirty="0" smtClean="0">
                <a:latin typeface="Times New Roman" pitchFamily="18" charset="0"/>
                <a:cs typeface="Times New Roman" pitchFamily="18" charset="0"/>
              </a:rPr>
              <a:t>update</a:t>
            </a:r>
            <a:endParaRPr lang="en-CA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Slide Number Placeholder 3"/>
          <p:cNvSpPr txBox="1">
            <a:spLocks/>
          </p:cNvSpPr>
          <p:nvPr/>
        </p:nvSpPr>
        <p:spPr bwMode="auto">
          <a:xfrm>
            <a:off x="7467600" y="6553200"/>
            <a:ext cx="1676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B66FC01-96CF-473C-9A7A-3E654BB11F61}" type="slidenum">
              <a:rPr kumimoji="0" lang="zh-CN" alt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rush Script MT" pitchFamily="66" charset="0"/>
                <a:ea typeface="宋体" pitchFamily="2" charset="-122"/>
                <a:cs typeface="Times New Roman" pitchFamily="18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Brush Script MT" pitchFamily="66" charset="0"/>
              <a:ea typeface="宋体" pitchFamily="2" charset="-122"/>
              <a:cs typeface="Times New Roman" pitchFamily="18" charset="0"/>
            </a:endParaRPr>
          </a:p>
        </p:txBody>
      </p:sp>
      <p:sp>
        <p:nvSpPr>
          <p:cNvPr id="37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chemeClr val="bg1"/>
                </a:solidFill>
              </a:rPr>
              <a:pPr/>
              <a:t>1/10/2013</a:t>
            </a:fld>
            <a:endParaRPr lang="en-US" altLang="ja-JP" dirty="0" smtClean="0">
              <a:solidFill>
                <a:schemeClr val="bg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4419600"/>
            <a:ext cx="8763000" cy="1338828"/>
          </a:xfrm>
          <a:prstGeom prst="rect">
            <a:avLst/>
          </a:prstGeom>
          <a:ln w="19050">
            <a:solidFill>
              <a:srgbClr val="FF00FF"/>
            </a:solidFill>
          </a:ln>
        </p:spPr>
        <p:txBody>
          <a:bodyPr wrap="square">
            <a:spAutoFit/>
          </a:bodyPr>
          <a:lstStyle/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vps_profile_present_flag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equal to 1 specifies the profile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Operation Point (OP)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structure;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equal to 0 specifies that profile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not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structure.</a:t>
            </a:r>
          </a:p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vps_profile_ref_op_num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CA" sz="900" dirty="0" err="1" smtClean="0">
                <a:latin typeface="Times New Roman" pitchFamily="18" charset="0"/>
                <a:cs typeface="Times New Roman" pitchFamily="18" charset="0"/>
              </a:rPr>
              <a:t>vps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profile_present_flag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equals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0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profile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is inferred to be equal to the profile information of  the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indicated by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vps_profile_ref_op_num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],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-number used as an index to a Reference Profile-Tier-Level Look-up Table storing such information of previously sent 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hangingPunct="0"/>
            <a:endParaRPr lang="en-US" sz="900" dirty="0" smtClean="0">
              <a:latin typeface="Times New Roman" pitchFamily="18" charset="0"/>
              <a:cs typeface="Times New Roman" pitchFamily="18" charset="0"/>
            </a:endParaRPr>
          </a:p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vps_level_present_flag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equal to 1 specifies the level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structure;</a:t>
            </a:r>
            <a:r>
              <a:rPr lang="en-US" sz="9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When this flag equal to 0 specifies that level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is not present in the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profile_tier_level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( ) syntax structure.</a:t>
            </a:r>
          </a:p>
          <a:p>
            <a:pPr hangingPunct="0"/>
            <a:r>
              <a:rPr lang="en-US" sz="900" b="1" dirty="0" err="1" smtClean="0">
                <a:latin typeface="Times New Roman" pitchFamily="18" charset="0"/>
                <a:cs typeface="Times New Roman" pitchFamily="18" charset="0"/>
              </a:rPr>
              <a:t>vps_level_ref_op_num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]: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When </a:t>
            </a:r>
            <a:r>
              <a:rPr lang="en-CA" sz="900" dirty="0" err="1" smtClean="0">
                <a:latin typeface="Times New Roman" pitchFamily="18" charset="0"/>
                <a:cs typeface="Times New Roman" pitchFamily="18" charset="0"/>
              </a:rPr>
              <a:t>vps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_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level_present_flag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equals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to 0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level information for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 </a:t>
            </a:r>
            <a:r>
              <a:rPr lang="en-US" sz="900" dirty="0" err="1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is inferred to be equal to the level information of  the </a:t>
            </a:r>
            <a:r>
              <a:rPr lang="en-US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indicated by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vps_level_ref_op_num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[ </a:t>
            </a:r>
            <a:r>
              <a:rPr lang="en-US" sz="9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], 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-number used as an index to a Reference Profile-Tier-Level Look-up Table storing such information of previously sent  </a:t>
            </a:r>
            <a:r>
              <a:rPr lang="en-CA" sz="900" dirty="0" smtClean="0">
                <a:solidFill>
                  <a:srgbClr val="FF00FF"/>
                </a:solidFill>
                <a:latin typeface="Times New Roman" pitchFamily="18" charset="0"/>
                <a:cs typeface="Times New Roman" pitchFamily="18" charset="0"/>
              </a:rPr>
              <a:t>OPs</a:t>
            </a:r>
            <a:r>
              <a:rPr lang="en-CA" sz="9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CA" sz="9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267200" y="838200"/>
          <a:ext cx="4648200" cy="3029585"/>
        </p:xfrm>
        <a:graphic>
          <a:graphicData uri="http://schemas.openxmlformats.org/drawingml/2006/table">
            <a:tbl>
              <a:tblPr/>
              <a:tblGrid>
                <a:gridCol w="3886200"/>
                <a:gridCol w="762000"/>
              </a:tblGrid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 err="1">
                          <a:latin typeface="Times New Roman"/>
                          <a:ea typeface="Times New Roman"/>
                          <a:cs typeface="Times New Roman"/>
                        </a:rPr>
                        <a:t>vps_extension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( ) {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Descriptor</a:t>
                      </a:r>
                      <a:r>
                        <a:rPr lang="en-GB" sz="1000" b="1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	................ Edited ..................................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     for( i = 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; i &lt;= </a:t>
                      </a:r>
                      <a:r>
                        <a:rPr lang="en-GB" sz="10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vps_num_op_sets_minus1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; i++ )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{</a:t>
                      </a: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vps_profile_present_flag[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vps_level_present_flag[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u(1)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	       </a:t>
                      </a:r>
                      <a:r>
                        <a:rPr lang="en-GB" sz="1000" dirty="0" err="1">
                          <a:latin typeface="Times New Roman"/>
                          <a:ea typeface="Times New Roman"/>
                          <a:cs typeface="Times New Roman"/>
                        </a:rPr>
                        <a:t>profile_tier_level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(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vps_profile_present_flag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], </a:t>
                      </a:r>
                      <a:endParaRPr lang="en-GB" sz="1000" dirty="0" smtClean="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 algn="l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</a:t>
                      </a:r>
                      <a:r>
                        <a:rPr lang="en-GB" sz="1000" dirty="0" err="1" smtClean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vps_level_present_flag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],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GB" sz="1000" dirty="0" smtClean="0">
                          <a:latin typeface="Times New Roman"/>
                          <a:ea typeface="Times New Roman"/>
                          <a:cs typeface="Times New Roman"/>
                        </a:rPr>
                        <a:t>vps_max_sub_layers_minus1</a:t>
                      </a:r>
                      <a:r>
                        <a:rPr lang="en-GB" sz="1000" dirty="0">
                          <a:latin typeface="Times New Roman"/>
                          <a:ea typeface="Times New Roman"/>
                          <a:cs typeface="Times New Roman"/>
                        </a:rPr>
                        <a:t> )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if (!vps_profile_present_flag[ i ])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	vps_profile_ref_op_num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i ]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u(8)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else </a:t>
                      </a:r>
                      <a:endParaRPr lang="en-US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vps_profile_ref_op_num[ i ] = i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if (!vps_level_present_flag[ i ])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		vps_level_ref_op_num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[ i ] 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u(8)</a:t>
                      </a: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else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b="1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                          </a:t>
                      </a: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vps_level_ref_op_num[ i ] = i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/>
                          <a:ea typeface="Times New Roman"/>
                          <a:cs typeface="Times New Roman"/>
                        </a:rPr>
                        <a:t>	}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	................ Edited ..................................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0E3"/>
                    </a:solidFill>
                  </a:tcPr>
                </a:tc>
              </a:tr>
              <a:tr h="140335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>
                          <a:latin typeface="Times New Roman"/>
                          <a:ea typeface="Times New Roman"/>
                          <a:cs typeface="Times New Roman"/>
                        </a:rPr>
                        <a:t>} </a:t>
                      </a:r>
                      <a:endParaRPr lang="en-US" sz="1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/>
        </p:nvGraphicFramePr>
        <p:xfrm>
          <a:off x="228600" y="1775646"/>
          <a:ext cx="3886200" cy="967554"/>
        </p:xfrm>
        <a:graphic>
          <a:graphicData uri="http://schemas.openxmlformats.org/drawingml/2006/table">
            <a:tbl>
              <a:tblPr/>
              <a:tblGrid>
                <a:gridCol w="3200400"/>
                <a:gridCol w="685800"/>
              </a:tblGrid>
              <a:tr h="147621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vps_extension</a:t>
                      </a: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 ) {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Descriptor</a:t>
                      </a:r>
                      <a:r>
                        <a:rPr lang="en-GB" sz="10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................ Edited ..................................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for(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= 1;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&lt;= vps_max_layers_minus1; </a:t>
                      </a:r>
                      <a:r>
                        <a:rPr lang="en-GB" sz="1000" dirty="0" err="1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</a:t>
                      </a:r>
                      <a:r>
                        <a:rPr lang="en-GB" sz="1000" dirty="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++ )</a:t>
                      </a:r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     profile_tier_level( 1, vps_max_sub_layers_minus1 )</a:t>
                      </a:r>
                      <a:r>
                        <a:rPr lang="en-US" sz="1000">
                          <a:highlight>
                            <a:srgbClr val="FFFF00"/>
                          </a:highlight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en-US" sz="1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58225" marR="58225" marT="6469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	................ Edited ..................................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90000"/>
                      </a:schemeClr>
                    </a:solidFill>
                  </a:tcPr>
                </a:tc>
              </a:tr>
              <a:tr h="161737">
                <a:tc>
                  <a:txBody>
                    <a:bodyPr/>
                    <a:lstStyle/>
                    <a:p>
                      <a:pPr marL="0" marR="0" algn="just" hangingPunct="0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</a:tabLst>
                      </a:pPr>
                      <a:r>
                        <a:rPr lang="en-GB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}</a:t>
                      </a:r>
                      <a:r>
                        <a:rPr lang="en-US" sz="10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2865" marR="62865" marT="6985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0013424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1"/>
            <a:ext cx="8153400" cy="523220"/>
          </a:xfrm>
        </p:spPr>
        <p:txBody>
          <a:bodyPr/>
          <a:lstStyle/>
          <a:p>
            <a:r>
              <a:rPr lang="en-US" sz="2800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10600" cy="5257800"/>
          </a:xfrm>
        </p:spPr>
        <p:txBody>
          <a:bodyPr/>
          <a:lstStyle/>
          <a:p>
            <a:r>
              <a:rPr lang="en-GB" sz="2400" dirty="0" smtClean="0"/>
              <a:t>We propose </a:t>
            </a:r>
            <a:r>
              <a:rPr lang="en-GB" sz="2400" dirty="0" smtClean="0"/>
              <a:t>new control flag addition with </a:t>
            </a:r>
            <a:r>
              <a:rPr lang="en-GB" sz="2400" dirty="0" err="1" smtClean="0"/>
              <a:t>levelPresentFlag</a:t>
            </a:r>
            <a:r>
              <a:rPr lang="en-GB" sz="2400" dirty="0" smtClean="0"/>
              <a:t> in </a:t>
            </a:r>
            <a:r>
              <a:rPr lang="en-GB" sz="2400" dirty="0" err="1" smtClean="0"/>
              <a:t>profile_tier_level</a:t>
            </a:r>
            <a:r>
              <a:rPr lang="en-GB" sz="2400" dirty="0" smtClean="0"/>
              <a:t> syntax structure</a:t>
            </a:r>
          </a:p>
          <a:p>
            <a:r>
              <a:rPr lang="en-GB" sz="2400" dirty="0" smtClean="0"/>
              <a:t>We also propose </a:t>
            </a:r>
            <a:r>
              <a:rPr lang="en-GB" sz="2400" dirty="0" smtClean="0"/>
              <a:t>syntax </a:t>
            </a:r>
            <a:r>
              <a:rPr lang="en-GB" sz="2400" dirty="0" smtClean="0"/>
              <a:t>and semantics </a:t>
            </a:r>
            <a:r>
              <a:rPr lang="en-GB" sz="2400" dirty="0" smtClean="0"/>
              <a:t>for VPS </a:t>
            </a:r>
            <a:r>
              <a:rPr lang="en-GB" sz="2400" dirty="0" smtClean="0"/>
              <a:t>extension to support </a:t>
            </a:r>
            <a:r>
              <a:rPr lang="en-GB" sz="2400" dirty="0" err="1" smtClean="0"/>
              <a:t>profile_tier_level</a:t>
            </a:r>
            <a:r>
              <a:rPr lang="en-GB" sz="2400" dirty="0" smtClean="0"/>
              <a:t> syntax structure with 2 possible options, either for each VPS Layer, or for each Operating Point of </a:t>
            </a:r>
            <a:r>
              <a:rPr lang="en-GB" sz="2400" dirty="0" smtClean="0"/>
              <a:t>HEVC </a:t>
            </a:r>
            <a:r>
              <a:rPr lang="en-GB" sz="2400" dirty="0" smtClean="0"/>
              <a:t>extensions. </a:t>
            </a:r>
            <a:endParaRPr lang="en-US" sz="2400" dirty="0" smtClean="0"/>
          </a:p>
          <a:p>
            <a:r>
              <a:rPr lang="en-GB" sz="2400" dirty="0" smtClean="0"/>
              <a:t>We propose adoption of </a:t>
            </a:r>
            <a:r>
              <a:rPr lang="en-GB" sz="2400" dirty="0" smtClean="0"/>
              <a:t>these </a:t>
            </a:r>
            <a:r>
              <a:rPr lang="en-GB" sz="2400" dirty="0" smtClean="0"/>
              <a:t>new </a:t>
            </a:r>
            <a:r>
              <a:rPr lang="en-GB" sz="2400" dirty="0" smtClean="0"/>
              <a:t>control flag and syntaxes in </a:t>
            </a:r>
            <a:r>
              <a:rPr lang="en-GB" sz="2400" dirty="0" smtClean="0"/>
              <a:t>VPS extension </a:t>
            </a:r>
            <a:r>
              <a:rPr lang="en-GB" sz="2400" dirty="0" smtClean="0"/>
              <a:t>design with either one of these 2 options.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CA6F512-E44F-4B8B-AE78-ECC8873CA479}" type="slidenum">
              <a:rPr lang="zh-CN" altLang="en-US" smtClean="0"/>
              <a:pPr>
                <a:defRPr/>
              </a:pPr>
              <a:t>6</a:t>
            </a:fld>
            <a:endParaRPr lang="en-US" altLang="zh-CN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quarter" idx="12"/>
          </p:nvPr>
        </p:nvSpPr>
        <p:spPr>
          <a:xfrm>
            <a:off x="304800" y="6553200"/>
            <a:ext cx="1905000" cy="304800"/>
          </a:xfrm>
          <a:noFill/>
        </p:spPr>
        <p:txBody>
          <a:bodyPr/>
          <a:lstStyle/>
          <a:p>
            <a:fld id="{8F415B9F-9BD0-43A5-9D9D-4EBD3D506CA8}" type="datetime1">
              <a:rPr lang="en-US" altLang="ja-JP" smtClean="0">
                <a:solidFill>
                  <a:srgbClr val="000099"/>
                </a:solidFill>
              </a:rPr>
              <a:pPr/>
              <a:t>1/10/2013</a:t>
            </a:fld>
            <a:endParaRPr lang="en-US" altLang="ja-JP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HGP創英角ｺﾞｼｯｸUB"/>
        <a:ea typeface="HGP創英角ｺﾞｼｯｸUB"/>
        <a:cs typeface=""/>
      </a:majorFont>
      <a:minorFont>
        <a:latin typeface="HGP創英角ｺﾞｼｯｸUB"/>
        <a:ea typeface="HGP創英角ｺﾞｼｯｸU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  <a:cs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244252</TotalTime>
  <Words>681</Words>
  <Application>Microsoft Office PowerPoint</Application>
  <PresentationFormat>On-screen Show (4:3)</PresentationFormat>
  <Paragraphs>262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8" baseType="lpstr">
      <vt:lpstr>Arial</vt:lpstr>
      <vt:lpstr>Century Gothic</vt:lpstr>
      <vt:lpstr>HGP創英角ｺﾞｼｯｸUB</vt:lpstr>
      <vt:lpstr>Brush Script MT</vt:lpstr>
      <vt:lpstr>SimSun</vt:lpstr>
      <vt:lpstr>Times New Roman</vt:lpstr>
      <vt:lpstr>Calibri</vt:lpstr>
      <vt:lpstr>Tahoma</vt:lpstr>
      <vt:lpstr>Consolas</vt:lpstr>
      <vt:lpstr>Malgun Gothic</vt:lpstr>
      <vt:lpstr>Times</vt:lpstr>
      <vt:lpstr>Default Design</vt:lpstr>
      <vt:lpstr>Slide 1</vt:lpstr>
      <vt:lpstr>On profile_tier_level syntax structure</vt:lpstr>
      <vt:lpstr>On Changes in profile_tier_level syntax structure</vt:lpstr>
      <vt:lpstr>vps_extension update per Layer (Option-1)</vt:lpstr>
      <vt:lpstr>vps_extension update per OP (Option-2)</vt:lpstr>
      <vt:lpstr>Conclusion</vt:lpstr>
    </vt:vector>
  </TitlesOfParts>
  <Company>Sony Electronics,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Gharavi</dc:creator>
  <cp:lastModifiedBy>Munsi Haque</cp:lastModifiedBy>
  <cp:revision>9273</cp:revision>
  <dcterms:created xsi:type="dcterms:W3CDTF">2006-02-22T01:05:12Z</dcterms:created>
  <dcterms:modified xsi:type="dcterms:W3CDTF">2013-01-11T19:21:38Z</dcterms:modified>
</cp:coreProperties>
</file>