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xml" ContentType="application/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notesSlides/notesSlide1.xml" ContentType="application/vnd.openxmlformats-officedocument.presentationml.notesSlide+xml"/>
  <Override PartName="/ppt/commentAuthors.xml" ContentType="application/vnd.openxmlformats-officedocument.presentationml.commentAuthors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presentation.xml" ContentType="application/vnd.openxmlformats-officedocument.presentationml.presentation.main+xml"/>
  <Override PartName="/ppt/handoutMasters/handoutMaster1.xml" ContentType="application/vnd.openxmlformats-officedocument.presentationml.handoutMaster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theme/theme3.xml" ContentType="application/vnd.openxmlformats-officedocument.theme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Default Extension="fntdata" ContentType="application/x-fontdata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embedTrueTypeFonts="1" saveSubsetFonts="1" bookmarkIdSeed="17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924" r:id="rId2"/>
    <p:sldId id="923" r:id="rId3"/>
    <p:sldId id="992" r:id="rId4"/>
    <p:sldId id="998" r:id="rId5"/>
    <p:sldId id="999" r:id="rId6"/>
    <p:sldId id="1004" r:id="rId7"/>
    <p:sldId id="1003" r:id="rId8"/>
  </p:sldIdLst>
  <p:sldSz cx="9144000" cy="6858000" type="screen4x3"/>
  <p:notesSz cx="6858000" cy="9296400"/>
  <p:embeddedFontLst>
    <p:embeddedFont>
      <p:font typeface="Century Gothic"/>
      <p:regular r:id="rId11"/>
      <p:bold r:id="rId12"/>
      <p:italic r:id="rId13"/>
      <p:boldItalic r:id="rId14"/>
    </p:embeddedFont>
    <p:embeddedFont>
      <p:font typeface="HGP創英角ｺﾞｼｯｸUB"/>
      <p:regular r:id="rId15"/>
    </p:embeddedFont>
    <p:embeddedFont>
      <p:font typeface="SimSun"/>
      <p:regular r:id="rId16"/>
    </p:embeddedFont>
    <p:embeddedFont>
      <p:font typeface="Calibri"/>
      <p:regular r:id="rId17"/>
      <p:bold r:id="rId18"/>
      <p:italic r:id="rId19"/>
      <p:boldItalic r:id="rId20"/>
    </p:embeddedFont>
    <p:embeddedFont>
      <p:font typeface="Tahoma"/>
      <p:regular r:id="rId21"/>
      <p:bold r:id="rId22"/>
    </p:embeddedFont>
    <p:embeddedFont>
      <p:font typeface="Malgun Gothic"/>
      <p:regular r:id="rId23"/>
      <p:bold r:id="rId24"/>
    </p:embeddedFont>
    <p:embeddedFont>
      <p:font typeface="Batang"/>
      <p:regular r:id="rId25"/>
    </p:embeddedFont>
    <p:embeddedFont>
      <p:font typeface="MS Mincho"/>
      <p:regular r:id="rId26"/>
    </p:embeddedFont>
  </p:embeddedFont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HGP創英角ｺﾞｼｯｸUB"/>
        <a:cs typeface="HGP創英角ｺﾞｼｯｸUB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HGP創英角ｺﾞｼｯｸUB"/>
        <a:cs typeface="HGP創英角ｺﾞｼｯｸUB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HGP創英角ｺﾞｼｯｸUB"/>
        <a:cs typeface="HGP創英角ｺﾞｼｯｸUB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HGP創英角ｺﾞｼｯｸUB"/>
        <a:cs typeface="HGP創英角ｺﾞｼｯｸUB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HGP創英角ｺﾞｼｯｸUB"/>
        <a:cs typeface="HGP創英角ｺﾞｼｯｸUB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HGP創英角ｺﾞｼｯｸUB"/>
        <a:cs typeface="HGP創英角ｺﾞｼｯｸUB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HGP創英角ｺﾞｼｯｸUB"/>
        <a:cs typeface="HGP創英角ｺﾞｼｯｸUB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HGP創英角ｺﾞｼｯｸUB"/>
        <a:cs typeface="HGP創英角ｺﾞｼｯｸUB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HGP創英角ｺﾞｼｯｸUB"/>
        <a:cs typeface="HGP創英角ｺﾞｼｯｸUB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mAuthor id="0" name="HRD#3   " initials="H " lastIdx="1" clrIdx="0"/>
  <p:cmAuthor id="1" name="Sachin Deshpande" initials="SGD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000099"/>
    <a:srgbClr val="FF00FF"/>
    <a:srgbClr val="9A9648"/>
    <a:srgbClr val="D2A000"/>
    <a:srgbClr val="A99F17"/>
    <a:srgbClr val="BA246F"/>
    <a:srgbClr val="A5963D"/>
    <a:srgbClr val="CCCC00"/>
    <a:srgbClr val="A8A539"/>
    <a:srgbClr val="AE129B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vertBarState="maximized" horzBarState="maximized">
    <p:restoredLeft sz="12957" autoAdjust="0"/>
    <p:restoredTop sz="95878" autoAdjust="0"/>
  </p:normalViewPr>
  <p:slideViewPr>
    <p:cSldViewPr>
      <p:cViewPr>
        <p:scale>
          <a:sx n="93" d="100"/>
          <a:sy n="93" d="100"/>
        </p:scale>
        <p:origin x="-712" y="-488"/>
      </p:cViewPr>
      <p:guideLst>
        <p:guide orient="horz" pos="2496"/>
        <p:guide pos="81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6" d="100"/>
          <a:sy n="86" d="100"/>
        </p:scale>
        <p:origin x="-3852" y="-96"/>
      </p:cViewPr>
      <p:guideLst>
        <p:guide orient="horz" pos="2928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notesMaster" Target="notesMasters/notesMaster1.xml"/><Relationship Id="rId20" Type="http://schemas.openxmlformats.org/officeDocument/2006/relationships/font" Target="fonts/font10.fntdata"/><Relationship Id="rId21" Type="http://schemas.openxmlformats.org/officeDocument/2006/relationships/font" Target="fonts/font11.fntdata"/><Relationship Id="rId22" Type="http://schemas.openxmlformats.org/officeDocument/2006/relationships/font" Target="fonts/font12.fntdata"/><Relationship Id="rId23" Type="http://schemas.openxmlformats.org/officeDocument/2006/relationships/font" Target="fonts/font13.fntdata"/><Relationship Id="rId24" Type="http://schemas.openxmlformats.org/officeDocument/2006/relationships/font" Target="fonts/font14.fntdata"/><Relationship Id="rId25" Type="http://schemas.openxmlformats.org/officeDocument/2006/relationships/font" Target="fonts/font15.fntdata"/><Relationship Id="rId26" Type="http://schemas.openxmlformats.org/officeDocument/2006/relationships/font" Target="fonts/font16.fntdata"/><Relationship Id="rId27" Type="http://schemas.openxmlformats.org/officeDocument/2006/relationships/printerSettings" Target="printerSettings/printerSettings1.bin"/><Relationship Id="rId28" Type="http://schemas.openxmlformats.org/officeDocument/2006/relationships/commentAuthors" Target="commentAuthors.xml"/><Relationship Id="rId29" Type="http://schemas.openxmlformats.org/officeDocument/2006/relationships/presProps" Target="presProps.xml"/><Relationship Id="rId30" Type="http://schemas.openxmlformats.org/officeDocument/2006/relationships/viewProps" Target="viewProps.xml"/><Relationship Id="rId31" Type="http://schemas.openxmlformats.org/officeDocument/2006/relationships/theme" Target="theme/theme1.xml"/><Relationship Id="rId32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11" Type="http://schemas.openxmlformats.org/officeDocument/2006/relationships/font" Target="fonts/font1.fntdata"/><Relationship Id="rId12" Type="http://schemas.openxmlformats.org/officeDocument/2006/relationships/font" Target="fonts/font2.fntdata"/><Relationship Id="rId13" Type="http://schemas.openxmlformats.org/officeDocument/2006/relationships/font" Target="fonts/font3.fntdata"/><Relationship Id="rId14" Type="http://schemas.openxmlformats.org/officeDocument/2006/relationships/font" Target="fonts/font4.fntdata"/><Relationship Id="rId15" Type="http://schemas.openxmlformats.org/officeDocument/2006/relationships/font" Target="fonts/font5.fntdata"/><Relationship Id="rId16" Type="http://schemas.openxmlformats.org/officeDocument/2006/relationships/font" Target="fonts/font6.fntdata"/><Relationship Id="rId17" Type="http://schemas.openxmlformats.org/officeDocument/2006/relationships/font" Target="fonts/font7.fntdata"/><Relationship Id="rId18" Type="http://schemas.openxmlformats.org/officeDocument/2006/relationships/font" Target="fonts/font8.fntdata"/><Relationship Id="rId19" Type="http://schemas.openxmlformats.org/officeDocument/2006/relationships/font" Target="fonts/font9.fntdata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0"/>
            <a:ext cx="2972421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  <a:ea typeface="+mn-ea"/>
                <a:cs typeface="Times New Roman" pitchFamily="18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5580" y="0"/>
            <a:ext cx="2972421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latin typeface="Times New Roman" pitchFamily="18" charset="0"/>
                <a:ea typeface="+mn-ea"/>
                <a:cs typeface="Times New Roman" pitchFamily="18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2" y="8831265"/>
            <a:ext cx="2972421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  <a:ea typeface="+mn-ea"/>
                <a:cs typeface="Times New Roman" pitchFamily="18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5580" y="8831265"/>
            <a:ext cx="2972421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latin typeface="Times New Roman" pitchFamily="18" charset="0"/>
                <a:ea typeface="+mn-ea"/>
                <a:cs typeface="Times New Roman" pitchFamily="18" charset="0"/>
              </a:defRPr>
            </a:lvl1pPr>
          </a:lstStyle>
          <a:p>
            <a:pPr>
              <a:defRPr/>
            </a:pPr>
            <a:fld id="{4FB2E958-B22A-4FFE-9C2F-0B33981F852A}" type="slidenum">
              <a:rPr lang="zh-CN" altLang="en-US"/>
              <a:pPr>
                <a:defRPr/>
              </a:pPr>
              <a:t>‹#›</a:t>
            </a:fld>
            <a:endParaRPr lang="en-US" altLang="zh-CN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0"/>
            <a:ext cx="2972421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  <a:ea typeface="+mn-ea"/>
                <a:cs typeface="Times New Roman" pitchFamily="18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5580" y="0"/>
            <a:ext cx="2972421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latin typeface="Times New Roman" pitchFamily="18" charset="0"/>
                <a:ea typeface="+mn-ea"/>
                <a:cs typeface="Times New Roman" pitchFamily="18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049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712" y="4416427"/>
            <a:ext cx="5028579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noProof="0" smtClean="0"/>
              <a:t>Click to edit Master text styles</a:t>
            </a:r>
          </a:p>
          <a:p>
            <a:pPr lvl="1"/>
            <a:r>
              <a:rPr lang="en-US" altLang="zh-CN" noProof="0" smtClean="0"/>
              <a:t>Second level</a:t>
            </a:r>
          </a:p>
          <a:p>
            <a:pPr lvl="2"/>
            <a:r>
              <a:rPr lang="en-US" altLang="zh-CN" noProof="0" smtClean="0"/>
              <a:t>Third level</a:t>
            </a:r>
          </a:p>
          <a:p>
            <a:pPr lvl="3"/>
            <a:r>
              <a:rPr lang="en-US" altLang="zh-CN" noProof="0" smtClean="0"/>
              <a:t>Fourth level</a:t>
            </a:r>
          </a:p>
          <a:p>
            <a:pPr lvl="4"/>
            <a:r>
              <a:rPr lang="en-US" altLang="zh-CN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2" y="8831265"/>
            <a:ext cx="2972421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  <a:ea typeface="+mn-ea"/>
                <a:cs typeface="Times New Roman" pitchFamily="18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5580" y="8831265"/>
            <a:ext cx="2972421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latin typeface="Times New Roman" pitchFamily="18" charset="0"/>
                <a:ea typeface="+mn-ea"/>
                <a:cs typeface="Times New Roman" pitchFamily="18" charset="0"/>
              </a:defRPr>
            </a:lvl1pPr>
          </a:lstStyle>
          <a:p>
            <a:pPr>
              <a:defRPr/>
            </a:pPr>
            <a:fld id="{4E4EB9C6-CAA3-4C6F-ACEE-21175F9156D8}" type="slidenum">
              <a:rPr lang="zh-CN" altLang="en-US"/>
              <a:pPr>
                <a:defRPr/>
              </a:pPr>
              <a:t>‹#›</a:t>
            </a:fld>
            <a:endParaRPr lang="en-US" altLang="zh-CN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42162"/>
            <a:ext cx="7772400" cy="1446550"/>
          </a:xfrm>
        </p:spPr>
        <p:txBody>
          <a:bodyPr/>
          <a:lstStyle>
            <a:lvl1pPr>
              <a:defRPr sz="44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400800" y="6553200"/>
            <a:ext cx="1524000" cy="3048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D87A77-87FD-4C0A-BBAD-8340E33A1601}" type="slidenum">
              <a:rPr lang="zh-CN" altLang="en-US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02D61B-1EC3-480B-A323-2ED816F1C7F3}" type="datetime1">
              <a:rPr lang="en-US"/>
              <a:pPr>
                <a:defRPr/>
              </a:pPr>
              <a:t>1/9/13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D67927-EE31-4772-A5B2-614AF34C17B4}" type="slidenum">
              <a:rPr lang="zh-CN" altLang="en-US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7034DA-F07E-431B-B012-00BE802C1757}" type="datetime1">
              <a:rPr lang="en-US"/>
              <a:pPr>
                <a:defRPr/>
              </a:pPr>
              <a:t>1/9/13</a:t>
            </a:fld>
            <a:endParaRPr lang="en-US" altLang="zh-CN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EF67CD-EDB0-4F6E-B25C-802A36B1AD1D}" type="datetime1">
              <a:rPr lang="en-US"/>
              <a:pPr>
                <a:defRPr/>
              </a:pPr>
              <a:t>1/9/13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-7938"/>
            <a:ext cx="1943100" cy="65611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-7938"/>
            <a:ext cx="5676900" cy="65611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C06DCD-260C-4407-8B9A-85E59EE8938D}" type="slidenum">
              <a:rPr lang="zh-CN" altLang="en-US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88EB62-B8E6-4651-8C58-B4B23CFDDBD0}" type="datetime1">
              <a:rPr lang="en-US"/>
              <a:pPr>
                <a:defRPr/>
              </a:pPr>
              <a:t>1/9/13</a:t>
            </a:fld>
            <a:endParaRPr lang="en-US" altLang="zh-CN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BE5E03-B9CD-4473-B2CD-FFB3FE1908D9}" type="datetime1">
              <a:rPr lang="en-US"/>
              <a:pPr>
                <a:defRPr/>
              </a:pPr>
              <a:t>1/9/13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rgbClr val="000099"/>
                </a:solidFill>
              </a:defRPr>
            </a:lvl1pPr>
          </a:lstStyle>
          <a:p>
            <a:pPr>
              <a:defRPr/>
            </a:pPr>
            <a:fld id="{1CA6F512-E44F-4B8B-AE78-ECC8873CA479}" type="slidenum">
              <a:rPr lang="zh-CN" altLang="en-US" smtClean="0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0099"/>
                </a:solidFill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solidFill>
                  <a:srgbClr val="000099"/>
                </a:solidFill>
              </a:defRPr>
            </a:lvl1pPr>
          </a:lstStyle>
          <a:p>
            <a:pPr>
              <a:defRPr/>
            </a:pPr>
            <a:fld id="{B9FCC9C7-163F-493F-8516-3263F49EFB87}" type="datetime1">
              <a:rPr lang="en-US" smtClean="0"/>
              <a:pPr>
                <a:defRPr/>
              </a:pPr>
              <a:t>1/9/13</a:t>
            </a:fld>
            <a:endParaRPr lang="en-US" altLang="zh-CN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3"/>
          </p:nvPr>
        </p:nvSpPr>
        <p:spPr/>
        <p:txBody>
          <a:bodyPr/>
          <a:lstStyle>
            <a:lvl1pPr>
              <a:defRPr>
                <a:solidFill>
                  <a:srgbClr val="000099"/>
                </a:solidFill>
              </a:defRPr>
            </a:lvl1pPr>
          </a:lstStyle>
          <a:p>
            <a:pPr>
              <a:defRPr/>
            </a:pPr>
            <a:fld id="{D4A47E51-3F89-42A4-837F-42F9B13F88BB}" type="datetime1">
              <a:rPr lang="en-US" smtClean="0"/>
              <a:pPr>
                <a:defRPr/>
              </a:pPr>
              <a:t>1/9/13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C2A835-9928-41A2-BDD4-3D5156ECCF30}" type="slidenum">
              <a:rPr lang="zh-CN" altLang="en-US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C697BC-F3E7-49D2-B9C3-576222EED270}" type="datetime1">
              <a:rPr lang="en-US"/>
              <a:pPr>
                <a:defRPr/>
              </a:pPr>
              <a:t>1/9/13</a:t>
            </a:fld>
            <a:endParaRPr lang="en-US" altLang="zh-CN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BA75EC-D73B-41F3-BAB8-7BB76060A28A}" type="datetime1">
              <a:rPr lang="en-US"/>
              <a:pPr>
                <a:defRPr/>
              </a:pPr>
              <a:t>1/9/13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066800"/>
            <a:ext cx="3810000" cy="5486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3810000" cy="5486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DB3616-B7C2-4F70-817A-760B27A1EC51}" type="slidenum">
              <a:rPr lang="zh-CN" altLang="en-US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051FED-FD7A-43E6-877B-B7435F7224C4}" type="datetime1">
              <a:rPr lang="en-US"/>
              <a:pPr>
                <a:defRPr/>
              </a:pPr>
              <a:t>1/9/13</a:t>
            </a:fld>
            <a:endParaRPr lang="en-US" altLang="zh-CN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D11A60-ED6A-43CD-B35C-036B8434A263}" type="datetime1">
              <a:rPr lang="en-US"/>
              <a:pPr>
                <a:defRPr/>
              </a:pPr>
              <a:t>1/9/13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C26052-D9C0-4713-B743-94286532811F}" type="slidenum">
              <a:rPr lang="zh-CN" altLang="en-US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6CF221-E419-42CD-B0B0-166501054280}" type="datetime1">
              <a:rPr lang="en-US"/>
              <a:pPr>
                <a:defRPr/>
              </a:pPr>
              <a:t>1/9/13</a:t>
            </a:fld>
            <a:endParaRPr lang="en-US" altLang="zh-CN"/>
          </a:p>
        </p:txBody>
      </p:sp>
      <p:sp>
        <p:nvSpPr>
          <p:cNvPr id="10" name="Rectangle 4"/>
          <p:cNvSpPr>
            <a:spLocks noGrp="1" noChangeArrowheads="1"/>
          </p:cNvSpPr>
          <p:nvPr>
            <p:ph type="dt" sz="half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3399DD-D3C5-4E4E-B763-1056F74392AB}" type="datetime1">
              <a:rPr lang="en-US"/>
              <a:pPr>
                <a:defRPr/>
              </a:pPr>
              <a:t>1/9/13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2EBCED-98E8-4442-846C-FC76F46F16C3}" type="slidenum">
              <a:rPr lang="zh-CN" altLang="en-US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F23583-B0AF-4A43-8A13-7E5D38907A87}" type="datetime1">
              <a:rPr lang="en-US"/>
              <a:pPr>
                <a:defRPr/>
              </a:pPr>
              <a:t>1/9/13</a:t>
            </a:fld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ED762A-6166-4C37-A941-27EB5144F8D0}" type="datetime1">
              <a:rPr lang="en-US"/>
              <a:pPr>
                <a:defRPr/>
              </a:pPr>
              <a:t>1/9/13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010400" y="6553200"/>
            <a:ext cx="1676400" cy="3048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A50A37-81EF-4D3B-9702-4FA57AD69CD8}" type="slidenum">
              <a:rPr lang="zh-CN" altLang="en-US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8C0B68-2B81-4191-B2C7-E5B440433DC8}" type="datetime1">
              <a:rPr lang="en-US"/>
              <a:pPr>
                <a:defRPr/>
              </a:pPr>
              <a:t>1/9/13</a:t>
            </a:fld>
            <a:endParaRPr lang="en-US" altLang="zh-CN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19668E-8512-467B-B2D2-F66B8350CF16}" type="datetime1">
              <a:rPr lang="en-US"/>
              <a:pPr>
                <a:defRPr/>
              </a:pPr>
              <a:t>1/9/13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29C1F8-2E1E-4095-ABE5-F02A723B6945}" type="slidenum">
              <a:rPr lang="zh-CN" altLang="en-US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05FDDB-1FCF-4613-BFCF-582BE83B0E34}" type="datetime1">
              <a:rPr lang="en-US"/>
              <a:pPr>
                <a:defRPr/>
              </a:pPr>
              <a:t>1/9/13</a:t>
            </a:fld>
            <a:endParaRPr lang="en-US" altLang="zh-CN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7A7308-AE29-4AD1-B346-75E3B76A0A52}" type="datetime1">
              <a:rPr lang="en-US"/>
              <a:pPr>
                <a:defRPr/>
              </a:pPr>
              <a:t>1/9/13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428AFF-7D78-435F-AD95-0532BE1A9A57}" type="slidenum">
              <a:rPr lang="zh-CN" altLang="en-US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A5AD43-C397-4104-AC88-48CCB486FB70}" type="datetime1">
              <a:rPr lang="en-US"/>
              <a:pPr>
                <a:defRPr/>
              </a:pPr>
              <a:t>1/9/13</a:t>
            </a:fld>
            <a:endParaRPr lang="en-US" altLang="zh-CN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FE86B2-64D8-409F-9113-718511DE37B9}" type="datetime1">
              <a:rPr lang="en-US"/>
              <a:pPr>
                <a:defRPr/>
              </a:pPr>
              <a:t>1/9/13</a:t>
            </a:fld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381000"/>
            <a:ext cx="85344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zh-CN" dirty="0" smtClean="0"/>
              <a:t> ____ __ ____  _____ _____ _____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381000"/>
            <a:ext cx="85344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zh-CN" dirty="0" smtClean="0"/>
              <a:t>Click to edit Master title style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066800"/>
            <a:ext cx="85344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</a:p>
        </p:txBody>
      </p:sp>
      <p:sp>
        <p:nvSpPr>
          <p:cNvPr id="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467600" y="6553200"/>
            <a:ext cx="1676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bg1"/>
                </a:solidFill>
                <a:latin typeface="Brush Script MT" pitchFamily="66" charset="0"/>
                <a:ea typeface="宋体" pitchFamily="2" charset="-122"/>
                <a:cs typeface="Times New Roman" pitchFamily="18" charset="0"/>
              </a:defRPr>
            </a:lvl1pPr>
          </a:lstStyle>
          <a:p>
            <a:pPr>
              <a:defRPr/>
            </a:pPr>
            <a:fld id="{0FF53AA4-3B65-41B4-87EC-2358243013B4}" type="slidenum">
              <a:rPr lang="zh-CN" altLang="en-US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76600" y="6553200"/>
            <a:ext cx="2895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Brush Script MT" pitchFamily="66" charset="0"/>
                <a:ea typeface="SimSun" pitchFamily="2" charset="-122"/>
                <a:cs typeface="Times New Roman" pitchFamily="18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5532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Brush Script MT" pitchFamily="66" charset="0"/>
                <a:ea typeface="SimSun" pitchFamily="2" charset="-122"/>
                <a:cs typeface="Times New Roman" pitchFamily="18" charset="0"/>
              </a:defRPr>
            </a:lvl1pPr>
          </a:lstStyle>
          <a:p>
            <a:pPr>
              <a:defRPr/>
            </a:pPr>
            <a:fld id="{781E00A9-A92B-407B-87FB-9FF4660851CC}" type="datetime1">
              <a:rPr lang="en-US"/>
              <a:pPr>
                <a:defRPr/>
              </a:pPr>
              <a:t>1/9/13</a:t>
            </a:fld>
            <a:endParaRPr lang="en-US" altLang="zh-CN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5532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Brush Script MT" pitchFamily="66" charset="0"/>
                <a:ea typeface="SimSun" pitchFamily="2" charset="-122"/>
                <a:cs typeface="Times New Roman" pitchFamily="18" charset="0"/>
              </a:defRPr>
            </a:lvl1pPr>
          </a:lstStyle>
          <a:p>
            <a:pPr>
              <a:defRPr/>
            </a:pPr>
            <a:fld id="{D82C6D3D-3535-41AA-AAF4-0864B230E71B}" type="datetime1">
              <a:rPr lang="en-US"/>
              <a:pPr>
                <a:defRPr/>
              </a:pPr>
              <a:t>1/9/13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Century Gothic" pitchFamily="34" charset="0"/>
          <a:ea typeface="+mj-ea"/>
          <a:cs typeface="HGP創英角ｺﾞｼｯｸUB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Century Gothic" pitchFamily="34" charset="0"/>
          <a:ea typeface="HGP創英角ｺﾞｼｯｸUB"/>
          <a:cs typeface="HGP創英角ｺﾞｼｯｸUB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Century Gothic" pitchFamily="34" charset="0"/>
          <a:ea typeface="HGP創英角ｺﾞｼｯｸUB"/>
          <a:cs typeface="HGP創英角ｺﾞｼｯｸUB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Century Gothic" pitchFamily="34" charset="0"/>
          <a:ea typeface="HGP創英角ｺﾞｼｯｸUB"/>
          <a:cs typeface="HGP創英角ｺﾞｼｯｸUB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Century Gothic" pitchFamily="34" charset="0"/>
          <a:ea typeface="HGP創英角ｺﾞｼｯｸUB"/>
          <a:cs typeface="HGP創英角ｺﾞｼｯｸUB"/>
        </a:defRPr>
      </a:lvl5pPr>
      <a:lvl6pPr marL="457200" algn="ctr" rtl="0" fontAlgn="base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chemeClr val="accent2"/>
          </a:solidFill>
          <a:latin typeface="Calibri" pitchFamily="34" charset="0"/>
          <a:ea typeface="+mn-ea"/>
          <a:cs typeface="Calibri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Calibri" pitchFamily="34" charset="0"/>
          <a:ea typeface="HGP創英角ｺﾞｼｯｸUB"/>
          <a:cs typeface="Calibri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rgbClr val="996633"/>
          </a:solidFill>
          <a:latin typeface="Calibri" pitchFamily="34" charset="0"/>
          <a:ea typeface="HGP創英角ｺﾞｼｯｸUB"/>
          <a:cs typeface="Calibri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rgbClr val="CC0066"/>
          </a:solidFill>
          <a:latin typeface="Calibri" pitchFamily="34" charset="0"/>
          <a:ea typeface="HGP創英角ｺﾞｼｯｸUB"/>
          <a:cs typeface="Calibri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rgbClr val="008000"/>
          </a:solidFill>
          <a:latin typeface="Calibri" pitchFamily="34" charset="0"/>
          <a:ea typeface="HGP創英角ｺﾞｼｯｸUB"/>
          <a:cs typeface="Calibri" pitchFamily="34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 bwMode="auto">
          <a:xfrm>
            <a:off x="304800" y="1504889"/>
            <a:ext cx="81534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hangingPunct="0">
              <a:defRPr/>
            </a:pPr>
            <a:r>
              <a:rPr lang="en-US" sz="3200" b="1" dirty="0" smtClean="0"/>
              <a:t>JCTVC-L0225: </a:t>
            </a:r>
            <a:r>
              <a:rPr lang="en-US" sz="3200" b="1" dirty="0" smtClean="0"/>
              <a:t>Video </a:t>
            </a:r>
            <a:r>
              <a:rPr lang="en-US" sz="3200" b="1" dirty="0" smtClean="0"/>
              <a:t>Sequence Characteristics Signaling in VPS and VPS </a:t>
            </a:r>
            <a:r>
              <a:rPr lang="en-US" sz="3200" b="1" dirty="0" smtClean="0"/>
              <a:t>Extension</a:t>
            </a:r>
            <a:endParaRPr kumimoji="0" lang="en-US" sz="3200" i="0" u="none" kern="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entury Gothic" pitchFamily="34" charset="0"/>
              <a:ea typeface="+mj-ea"/>
            </a:endParaRPr>
          </a:p>
        </p:txBody>
      </p:sp>
      <p:sp>
        <p:nvSpPr>
          <p:cNvPr id="4" name="Date Placeholder 1"/>
          <p:cNvSpPr>
            <a:spLocks noGrp="1"/>
          </p:cNvSpPr>
          <p:nvPr>
            <p:ph type="dt" sz="quarter" idx="12"/>
          </p:nvPr>
        </p:nvSpPr>
        <p:spPr>
          <a:xfrm>
            <a:off x="304800" y="6553200"/>
            <a:ext cx="1905000" cy="304800"/>
          </a:xfrm>
          <a:noFill/>
        </p:spPr>
        <p:txBody>
          <a:bodyPr/>
          <a:lstStyle/>
          <a:p>
            <a:fld id="{8F415B9F-9BD0-43A5-9D9D-4EBD3D506CA8}" type="datetime1">
              <a:rPr lang="en-US" altLang="ja-JP" smtClean="0">
                <a:solidFill>
                  <a:srgbClr val="000099"/>
                </a:solidFill>
              </a:rPr>
              <a:pPr/>
              <a:t>1/10/13</a:t>
            </a:fld>
            <a:endParaRPr lang="en-US" altLang="ja-JP" dirty="0" smtClean="0">
              <a:solidFill>
                <a:srgbClr val="000099"/>
              </a:solidFill>
            </a:endParaRP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7467600" y="6553200"/>
            <a:ext cx="1676400" cy="304800"/>
          </a:xfrm>
        </p:spPr>
        <p:txBody>
          <a:bodyPr/>
          <a:lstStyle/>
          <a:p>
            <a:pPr>
              <a:defRPr/>
            </a:pPr>
            <a:fld id="{1CA6F512-E44F-4B8B-AE78-ECC8873CA479}" type="slidenum">
              <a:rPr lang="zh-CN" altLang="en-US" smtClean="0">
                <a:solidFill>
                  <a:srgbClr val="000099"/>
                </a:solidFill>
              </a:rPr>
              <a:pPr>
                <a:defRPr/>
              </a:pPr>
              <a:t>1</a:t>
            </a:fld>
            <a:endParaRPr lang="en-US" altLang="zh-CN" dirty="0">
              <a:solidFill>
                <a:srgbClr val="000099"/>
              </a:solidFill>
            </a:endParaRPr>
          </a:p>
        </p:txBody>
      </p:sp>
      <p:sp>
        <p:nvSpPr>
          <p:cNvPr id="7" name="Subtitle 2"/>
          <p:cNvSpPr txBox="1">
            <a:spLocks/>
          </p:cNvSpPr>
          <p:nvPr/>
        </p:nvSpPr>
        <p:spPr bwMode="auto">
          <a:xfrm>
            <a:off x="990600" y="3886200"/>
            <a:ext cx="7391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Munsi Haque, Ali Tabatabai, </a:t>
            </a:r>
            <a:r>
              <a:rPr kumimoji="0" lang="en-US" sz="2400" b="0" i="0" u="none" strike="noStrike" kern="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         </a:t>
            </a: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Sachin Deshpande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400" kern="0" dirty="0" smtClean="0">
                <a:solidFill>
                  <a:srgbClr val="0070C0"/>
                </a:solidFill>
                <a:latin typeface="Calibri" pitchFamily="34" charset="0"/>
                <a:ea typeface="+mn-ea"/>
                <a:cs typeface="Calibri" pitchFamily="34" charset="0"/>
              </a:rPr>
              <a:t> </a:t>
            </a:r>
            <a:r>
              <a:rPr lang="en-US" sz="2400" kern="0" dirty="0" smtClean="0">
                <a:latin typeface="Calibri" pitchFamily="34" charset="0"/>
                <a:ea typeface="+mn-ea"/>
                <a:cs typeface="Calibri" pitchFamily="34" charset="0"/>
              </a:rPr>
              <a:t>Sony Electronics                              Sharp Labs of America</a:t>
            </a:r>
            <a:endParaRPr kumimoji="0" lang="en-US" sz="2400" b="0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Calibri" pitchFamily="34" charset="0"/>
              <a:ea typeface="+mn-ea"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76200"/>
            <a:ext cx="8686800" cy="584775"/>
          </a:xfrm>
        </p:spPr>
        <p:txBody>
          <a:bodyPr/>
          <a:lstStyle/>
          <a:p>
            <a:r>
              <a:rPr lang="en-US" sz="3200" dirty="0" smtClean="0">
                <a:solidFill>
                  <a:srgbClr val="C00000"/>
                </a:solidFill>
              </a:rPr>
              <a:t>Organization</a:t>
            </a:r>
            <a:endParaRPr lang="en-US" sz="3200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24000"/>
            <a:ext cx="8001000" cy="4191000"/>
          </a:xfrm>
        </p:spPr>
        <p:txBody>
          <a:bodyPr/>
          <a:lstStyle/>
          <a:p>
            <a:r>
              <a:rPr lang="en-US" dirty="0" smtClean="0">
                <a:solidFill>
                  <a:srgbClr val="000000"/>
                </a:solidFill>
              </a:rPr>
              <a:t>Motivation for Mixed Video Sequences Signaling 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VPS Extension Proposal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VPS – HEVC Version1 Proposal</a:t>
            </a:r>
            <a:endParaRPr lang="en-US" dirty="0" smtClean="0">
              <a:solidFill>
                <a:srgbClr val="000000"/>
              </a:solidFill>
            </a:endParaRPr>
          </a:p>
          <a:p>
            <a:r>
              <a:rPr lang="en-US" dirty="0" smtClean="0">
                <a:solidFill>
                  <a:srgbClr val="000000"/>
                </a:solidFill>
              </a:rPr>
              <a:t>Conclusion</a:t>
            </a:r>
            <a:endParaRPr lang="en-US" dirty="0" smtClean="0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A6F512-E44F-4B8B-AE78-ECC8873CA479}" type="slidenum">
              <a:rPr lang="zh-CN" altLang="en-US" smtClean="0">
                <a:solidFill>
                  <a:srgbClr val="000099"/>
                </a:solidFill>
              </a:rPr>
              <a:pPr>
                <a:defRPr/>
              </a:pPr>
              <a:t>2</a:t>
            </a:fld>
            <a:endParaRPr lang="en-US" altLang="zh-CN" dirty="0">
              <a:solidFill>
                <a:srgbClr val="000099"/>
              </a:solidFill>
            </a:endParaRPr>
          </a:p>
        </p:txBody>
      </p:sp>
      <p:sp>
        <p:nvSpPr>
          <p:cNvPr id="5" name="Date Placeholder 1"/>
          <p:cNvSpPr>
            <a:spLocks noGrp="1"/>
          </p:cNvSpPr>
          <p:nvPr>
            <p:ph type="dt" sz="quarter" idx="12"/>
          </p:nvPr>
        </p:nvSpPr>
        <p:spPr>
          <a:xfrm>
            <a:off x="304800" y="6553200"/>
            <a:ext cx="1905000" cy="304800"/>
          </a:xfrm>
          <a:noFill/>
        </p:spPr>
        <p:txBody>
          <a:bodyPr/>
          <a:lstStyle/>
          <a:p>
            <a:fld id="{8F415B9F-9BD0-43A5-9D9D-4EBD3D506CA8}" type="datetime1">
              <a:rPr lang="en-US" altLang="ja-JP" smtClean="0">
                <a:solidFill>
                  <a:srgbClr val="000099"/>
                </a:solidFill>
              </a:rPr>
              <a:pPr/>
              <a:t>1/9/13</a:t>
            </a:fld>
            <a:endParaRPr lang="en-US" altLang="ja-JP" dirty="0" smtClean="0">
              <a:solidFill>
                <a:srgbClr val="0000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59378"/>
            <a:ext cx="8534400" cy="461665"/>
          </a:xfrm>
        </p:spPr>
        <p:txBody>
          <a:bodyPr/>
          <a:lstStyle/>
          <a:p>
            <a:r>
              <a:rPr lang="en-US" sz="2400" dirty="0" smtClean="0"/>
              <a:t>Motivation for Mixed Video Sequences </a:t>
            </a:r>
            <a:r>
              <a:rPr lang="en-US" sz="2400" dirty="0" smtClean="0"/>
              <a:t>Signaling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14400"/>
            <a:ext cx="8610600" cy="5638800"/>
          </a:xfrm>
        </p:spPr>
        <p:txBody>
          <a:bodyPr/>
          <a:lstStyle/>
          <a:p>
            <a:r>
              <a:rPr lang="en-US" sz="1800" dirty="0" smtClean="0">
                <a:solidFill>
                  <a:schemeClr val="tx1"/>
                </a:solidFill>
              </a:rPr>
              <a:t>In scalable and multi-view extensions of HEVC various layers could be used to carry video sequences with mixed source characteristics in certain application scenarios. </a:t>
            </a:r>
          </a:p>
          <a:p>
            <a:r>
              <a:rPr lang="en-US" sz="1800" dirty="0" smtClean="0">
                <a:solidFill>
                  <a:schemeClr val="tx1"/>
                </a:solidFill>
              </a:rPr>
              <a:t>Some </a:t>
            </a:r>
            <a:r>
              <a:rPr lang="en-US" sz="1800" dirty="0" smtClean="0">
                <a:solidFill>
                  <a:schemeClr val="tx1"/>
                </a:solidFill>
              </a:rPr>
              <a:t>possible application examples</a:t>
            </a:r>
            <a:r>
              <a:rPr lang="en-US" sz="1800" dirty="0" smtClean="0">
                <a:solidFill>
                  <a:schemeClr val="tx1"/>
                </a:solidFill>
              </a:rPr>
              <a:t> of mixed </a:t>
            </a:r>
            <a:r>
              <a:rPr lang="en-US" sz="1800" dirty="0" smtClean="0">
                <a:solidFill>
                  <a:schemeClr val="tx1"/>
                </a:solidFill>
              </a:rPr>
              <a:t>video sequences </a:t>
            </a:r>
            <a:r>
              <a:rPr lang="en-US" sz="1800" dirty="0" smtClean="0">
                <a:solidFill>
                  <a:schemeClr val="tx1"/>
                </a:solidFill>
              </a:rPr>
              <a:t>in </a:t>
            </a:r>
            <a:r>
              <a:rPr lang="en-US" sz="1800" dirty="0" smtClean="0">
                <a:solidFill>
                  <a:schemeClr val="tx1"/>
                </a:solidFill>
              </a:rPr>
              <a:t>broadcasting or network</a:t>
            </a:r>
            <a:r>
              <a:rPr lang="en-US" sz="1800" dirty="0" smtClean="0">
                <a:solidFill>
                  <a:schemeClr val="tx1"/>
                </a:solidFill>
              </a:rPr>
              <a:t> transmission:</a:t>
            </a:r>
            <a:endParaRPr lang="en-US" sz="1800" dirty="0" smtClean="0">
              <a:solidFill>
                <a:schemeClr val="tx1"/>
              </a:solidFill>
            </a:endParaRPr>
          </a:p>
          <a:p>
            <a:pPr lvl="1"/>
            <a:r>
              <a:rPr lang="en-US" sz="1600" dirty="0" smtClean="0"/>
              <a:t>Frame structured video in Layer-1 and Field structured Video in Layer-2, where each video layer has its respective </a:t>
            </a:r>
            <a:r>
              <a:rPr lang="en-US" sz="1600" dirty="0" smtClean="0"/>
              <a:t>SPS  </a:t>
            </a:r>
          </a:p>
          <a:p>
            <a:pPr lvl="2"/>
            <a:r>
              <a:rPr lang="en-US" sz="1400" dirty="0" smtClean="0">
                <a:solidFill>
                  <a:schemeClr val="tx1"/>
                </a:solidFill>
              </a:rPr>
              <a:t>D</a:t>
            </a:r>
            <a:r>
              <a:rPr lang="en-US" sz="1400" dirty="0" smtClean="0">
                <a:solidFill>
                  <a:schemeClr val="tx1"/>
                </a:solidFill>
              </a:rPr>
              <a:t>ecoders </a:t>
            </a:r>
            <a:r>
              <a:rPr lang="en-US" sz="1400" dirty="0" smtClean="0">
                <a:solidFill>
                  <a:schemeClr val="tx1"/>
                </a:solidFill>
              </a:rPr>
              <a:t>can use</a:t>
            </a:r>
            <a:r>
              <a:rPr lang="en-US" sz="1400" dirty="0" smtClean="0">
                <a:solidFill>
                  <a:schemeClr val="tx1"/>
                </a:solidFill>
              </a:rPr>
              <a:t> one of the two layers based on its capability and preference</a:t>
            </a:r>
          </a:p>
          <a:p>
            <a:pPr lvl="1"/>
            <a:r>
              <a:rPr lang="en-US" sz="1600" dirty="0" smtClean="0"/>
              <a:t>Frame-structured video (</a:t>
            </a:r>
            <a:r>
              <a:rPr lang="en-US" sz="1600" dirty="0" smtClean="0"/>
              <a:t>2D) </a:t>
            </a:r>
            <a:r>
              <a:rPr lang="en-US" sz="1600" dirty="0" smtClean="0"/>
              <a:t>in Layer-1 and Frame-</a:t>
            </a:r>
            <a:r>
              <a:rPr lang="en-US" sz="1600" dirty="0" smtClean="0"/>
              <a:t>Compatible 3D video in </a:t>
            </a:r>
            <a:r>
              <a:rPr lang="en-US" sz="1600" dirty="0" smtClean="0"/>
              <a:t>Layer-2  </a:t>
            </a:r>
          </a:p>
          <a:p>
            <a:pPr lvl="2"/>
            <a:r>
              <a:rPr lang="en-US" sz="1400" dirty="0" smtClean="0">
                <a:solidFill>
                  <a:schemeClr val="tx1"/>
                </a:solidFill>
              </a:rPr>
              <a:t>Legacy mono-view (2-D) decoder will use the Layer-1 video,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</a:p>
          <a:p>
            <a:pPr lvl="2"/>
            <a:r>
              <a:rPr lang="en-US" sz="1400" dirty="0" smtClean="0">
                <a:solidFill>
                  <a:schemeClr val="tx1"/>
                </a:solidFill>
              </a:rPr>
              <a:t>A</a:t>
            </a:r>
            <a:r>
              <a:rPr lang="en-US" sz="1400" dirty="0" smtClean="0">
                <a:solidFill>
                  <a:schemeClr val="tx1"/>
                </a:solidFill>
              </a:rPr>
              <a:t>n </a:t>
            </a:r>
            <a:r>
              <a:rPr lang="en-US" sz="1400" dirty="0" smtClean="0">
                <a:solidFill>
                  <a:schemeClr val="tx1"/>
                </a:solidFill>
              </a:rPr>
              <a:t>advanced</a:t>
            </a:r>
            <a:r>
              <a:rPr lang="en-US" sz="1400" dirty="0" smtClean="0">
                <a:solidFill>
                  <a:schemeClr val="tx1"/>
                </a:solidFill>
              </a:rPr>
              <a:t> frame</a:t>
            </a:r>
            <a:r>
              <a:rPr lang="en-US" sz="1400" dirty="0" smtClean="0">
                <a:solidFill>
                  <a:schemeClr val="tx1"/>
                </a:solidFill>
              </a:rPr>
              <a:t>-</a:t>
            </a:r>
            <a:r>
              <a:rPr lang="en-US" sz="1400" dirty="0" smtClean="0">
                <a:solidFill>
                  <a:schemeClr val="tx1"/>
                </a:solidFill>
              </a:rPr>
              <a:t>compatible 3D </a:t>
            </a:r>
            <a:r>
              <a:rPr lang="en-US" sz="1400" dirty="0" smtClean="0">
                <a:solidFill>
                  <a:schemeClr val="tx1"/>
                </a:solidFill>
              </a:rPr>
              <a:t>(</a:t>
            </a:r>
            <a:r>
              <a:rPr lang="en-US" sz="1400" dirty="0" smtClean="0">
                <a:solidFill>
                  <a:schemeClr val="tx1"/>
                </a:solidFill>
              </a:rPr>
              <a:t>3D)</a:t>
            </a:r>
            <a:r>
              <a:rPr lang="en-US" sz="1400" dirty="0" smtClean="0">
                <a:solidFill>
                  <a:schemeClr val="tx1"/>
                </a:solidFill>
              </a:rPr>
              <a:t> video </a:t>
            </a:r>
            <a:r>
              <a:rPr lang="en-US" sz="1400" dirty="0" smtClean="0">
                <a:solidFill>
                  <a:schemeClr val="tx1"/>
                </a:solidFill>
              </a:rPr>
              <a:t>decoder can use Layer-2 for 3D stereo-view video application. </a:t>
            </a:r>
            <a:endParaRPr lang="en-US" sz="1400" dirty="0" smtClean="0">
              <a:solidFill>
                <a:schemeClr val="tx1"/>
              </a:solidFill>
            </a:endParaRPr>
          </a:p>
          <a:p>
            <a:r>
              <a:rPr lang="en-US" sz="1800" dirty="0" smtClean="0">
                <a:solidFill>
                  <a:schemeClr val="tx1"/>
                </a:solidFill>
              </a:rPr>
              <a:t>VPS extension can signal information about the characteristics of such mixed video sequences </a:t>
            </a:r>
          </a:p>
          <a:p>
            <a:r>
              <a:rPr lang="en-US" sz="1800" dirty="0" smtClean="0">
                <a:solidFill>
                  <a:schemeClr val="tx1"/>
                </a:solidFill>
              </a:rPr>
              <a:t>We propose to signal following mixed video </a:t>
            </a:r>
            <a:r>
              <a:rPr lang="en-US" sz="1800" dirty="0" smtClean="0">
                <a:solidFill>
                  <a:schemeClr val="tx1"/>
                </a:solidFill>
              </a:rPr>
              <a:t>sequence characteristics </a:t>
            </a:r>
            <a:r>
              <a:rPr lang="en-US" sz="1800" dirty="0" smtClean="0">
                <a:solidFill>
                  <a:schemeClr val="tx1"/>
                </a:solidFill>
              </a:rPr>
              <a:t>information </a:t>
            </a:r>
            <a:r>
              <a:rPr lang="en-US" sz="1800" dirty="0" smtClean="0">
                <a:solidFill>
                  <a:schemeClr val="tx1"/>
                </a:solidFill>
              </a:rPr>
              <a:t>about each layer in VPS extension:</a:t>
            </a:r>
          </a:p>
          <a:p>
            <a:pPr lvl="1"/>
            <a:r>
              <a:rPr lang="en-US" sz="1800" dirty="0" smtClean="0">
                <a:ea typeface="+mn-ea"/>
              </a:rPr>
              <a:t>Source scan </a:t>
            </a:r>
            <a:r>
              <a:rPr lang="en-US" sz="1800" dirty="0" smtClean="0">
                <a:ea typeface="+mn-ea"/>
              </a:rPr>
              <a:t>type information</a:t>
            </a:r>
          </a:p>
          <a:p>
            <a:pPr lvl="1"/>
            <a:r>
              <a:rPr lang="en-US" sz="1800" dirty="0" smtClean="0">
                <a:ea typeface="+mn-ea"/>
              </a:rPr>
              <a:t>Source 2D / 3D information</a:t>
            </a:r>
          </a:p>
          <a:p>
            <a:pPr lvl="1"/>
            <a:r>
              <a:rPr lang="en-US" sz="1800" dirty="0" smtClean="0">
                <a:ea typeface="+mn-ea"/>
              </a:rPr>
              <a:t>Source codec information</a:t>
            </a:r>
          </a:p>
          <a:p>
            <a:r>
              <a:rPr lang="en-US" sz="1800" dirty="0" smtClean="0">
                <a:solidFill>
                  <a:schemeClr val="tx1"/>
                </a:solidFill>
              </a:rPr>
              <a:t>These proposed syntax elements can also be included in SPS of HEVC Extension</a:t>
            </a:r>
          </a:p>
          <a:p>
            <a:pPr lvl="1"/>
            <a:endParaRPr lang="en-US" sz="1000" b="1" dirty="0" smtClean="0"/>
          </a:p>
          <a:p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A6F512-E44F-4B8B-AE78-ECC8873CA479}" type="slidenum">
              <a:rPr lang="zh-CN" altLang="en-US" smtClean="0"/>
              <a:pPr>
                <a:defRPr/>
              </a:pPr>
              <a:t>3</a:t>
            </a:fld>
            <a:endParaRPr lang="en-US" altLang="zh-CN" dirty="0"/>
          </a:p>
        </p:txBody>
      </p:sp>
      <p:sp>
        <p:nvSpPr>
          <p:cNvPr id="5" name="Date Placeholder 1"/>
          <p:cNvSpPr>
            <a:spLocks noGrp="1"/>
          </p:cNvSpPr>
          <p:nvPr>
            <p:ph type="dt" sz="quarter" idx="12"/>
          </p:nvPr>
        </p:nvSpPr>
        <p:spPr>
          <a:xfrm>
            <a:off x="304800" y="6553200"/>
            <a:ext cx="1905000" cy="304800"/>
          </a:xfrm>
          <a:noFill/>
        </p:spPr>
        <p:txBody>
          <a:bodyPr/>
          <a:lstStyle/>
          <a:p>
            <a:fld id="{8F415B9F-9BD0-43A5-9D9D-4EBD3D506CA8}" type="datetime1">
              <a:rPr lang="en-US" altLang="ja-JP" smtClean="0">
                <a:solidFill>
                  <a:srgbClr val="000099"/>
                </a:solidFill>
              </a:rPr>
              <a:pPr/>
              <a:t>1/11/13</a:t>
            </a:fld>
            <a:endParaRPr lang="en-US" altLang="ja-JP" dirty="0" smtClean="0">
              <a:solidFill>
                <a:srgbClr val="000099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7490"/>
            <a:ext cx="8610600" cy="523220"/>
          </a:xfrm>
        </p:spPr>
        <p:txBody>
          <a:bodyPr/>
          <a:lstStyle/>
          <a:p>
            <a:pPr lvl="2" indent="-342900"/>
            <a:r>
              <a:rPr lang="en-US" sz="2800" dirty="0" smtClean="0">
                <a:solidFill>
                  <a:srgbClr val="C00000"/>
                </a:solidFill>
              </a:rPr>
              <a:t>Mixed Sequences Signaling Proposal (1/2)</a:t>
            </a:r>
          </a:p>
        </p:txBody>
      </p:sp>
      <p:sp>
        <p:nvSpPr>
          <p:cNvPr id="41" name="Date Placeholder 1"/>
          <p:cNvSpPr>
            <a:spLocks noGrp="1"/>
          </p:cNvSpPr>
          <p:nvPr>
            <p:ph type="dt" sz="quarter" idx="12"/>
          </p:nvPr>
        </p:nvSpPr>
        <p:spPr>
          <a:xfrm>
            <a:off x="304800" y="6553200"/>
            <a:ext cx="1905000" cy="304800"/>
          </a:xfrm>
          <a:noFill/>
        </p:spPr>
        <p:txBody>
          <a:bodyPr/>
          <a:lstStyle/>
          <a:p>
            <a:fld id="{8F415B9F-9BD0-43A5-9D9D-4EBD3D506CA8}" type="datetime1">
              <a:rPr lang="en-US" altLang="ja-JP" smtClean="0">
                <a:solidFill>
                  <a:schemeClr val="bg1"/>
                </a:solidFill>
              </a:rPr>
              <a:pPr/>
              <a:t>1/9/13</a:t>
            </a:fld>
            <a:endParaRPr lang="en-US" altLang="ja-JP" dirty="0" smtClean="0">
              <a:solidFill>
                <a:schemeClr val="bg1"/>
              </a:solidFill>
            </a:endParaRPr>
          </a:p>
        </p:txBody>
      </p:sp>
      <p:sp>
        <p:nvSpPr>
          <p:cNvPr id="42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7467600" y="6553200"/>
            <a:ext cx="1676400" cy="304800"/>
          </a:xfrm>
        </p:spPr>
        <p:txBody>
          <a:bodyPr/>
          <a:lstStyle/>
          <a:p>
            <a:pPr>
              <a:defRPr/>
            </a:pPr>
            <a:fld id="{1CA6F512-E44F-4B8B-AE78-ECC8873CA479}" type="slidenum">
              <a:rPr lang="zh-CN" altLang="en-US" smtClean="0"/>
              <a:pPr>
                <a:defRPr/>
              </a:pPr>
              <a:t>4</a:t>
            </a:fld>
            <a:endParaRPr lang="en-US" altLang="zh-CN" dirty="0"/>
          </a:p>
        </p:txBody>
      </p:sp>
      <p:sp>
        <p:nvSpPr>
          <p:cNvPr id="19" name="Date Placeholder 1"/>
          <p:cNvSpPr>
            <a:spLocks noGrp="1"/>
          </p:cNvSpPr>
          <p:nvPr>
            <p:ph type="dt" sz="quarter" idx="12"/>
          </p:nvPr>
        </p:nvSpPr>
        <p:spPr>
          <a:xfrm>
            <a:off x="304800" y="6553200"/>
            <a:ext cx="1905000" cy="304800"/>
          </a:xfrm>
          <a:noFill/>
        </p:spPr>
        <p:txBody>
          <a:bodyPr/>
          <a:lstStyle/>
          <a:p>
            <a:fld id="{8F415B9F-9BD0-43A5-9D9D-4EBD3D506CA8}" type="datetime1">
              <a:rPr lang="en-US" altLang="ja-JP" smtClean="0">
                <a:solidFill>
                  <a:srgbClr val="000099"/>
                </a:solidFill>
              </a:rPr>
              <a:pPr/>
              <a:t>1/9/13</a:t>
            </a:fld>
            <a:endParaRPr lang="en-US" altLang="ja-JP" dirty="0" smtClean="0">
              <a:solidFill>
                <a:srgbClr val="000099"/>
              </a:solidFill>
            </a:endParaRP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990600"/>
            <a:ext cx="4846259" cy="5404180"/>
          </a:xfrm>
          <a:prstGeom prst="rect">
            <a:avLst/>
          </a:prstGeom>
        </p:spPr>
      </p:pic>
      <p:sp>
        <p:nvSpPr>
          <p:cNvPr id="22" name="Rectangle 1"/>
          <p:cNvSpPr>
            <a:spLocks noChangeArrowheads="1"/>
          </p:cNvSpPr>
          <p:nvPr/>
        </p:nvSpPr>
        <p:spPr bwMode="auto">
          <a:xfrm>
            <a:off x="5486400" y="990600"/>
            <a:ext cx="3352800" cy="28007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  <a:tab pos="457200" algn="l"/>
                <a:tab pos="685800" algn="l"/>
                <a:tab pos="914400" algn="l"/>
              </a:tabLst>
            </a:pPr>
            <a:r>
              <a:rPr kumimoji="0" lang="en-US" sz="16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mixed_video_present_flag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syntax parameter equals 1 indicates presence of mixed video information syntax elements -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source_scan_type_info_idc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source_2d_3d_info_idc,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source_mixed_codec_flag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in VPS layers. If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mixed_video_present_flag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equals 0, no such mixed video syntax elements are present in the layers. </a:t>
            </a:r>
            <a:endParaRPr kumimoji="0" lang="en-US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a="http://schemas.openxmlformats.org/drawingml/2006/main" xmlns:r="http://schemas.openxmlformats.org/officeDocument/2006/relationships" xmlns:p="http://schemas.openxmlformats.org/presentationml/2006/main" xmlns="" xmlns:p14="http://schemas.microsoft.com/office/powerpoint/2010/main" xmlns:mv="urn:schemas-microsoft-com:mac:vml" xmlns:mc="http://schemas.openxmlformats.org/markup-compatibility/2006" val="400134242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06977"/>
            <a:ext cx="8686800" cy="523220"/>
          </a:xfrm>
        </p:spPr>
        <p:txBody>
          <a:bodyPr/>
          <a:lstStyle/>
          <a:p>
            <a:r>
              <a:rPr lang="en-US" sz="2800" dirty="0" smtClean="0">
                <a:solidFill>
                  <a:srgbClr val="C00000"/>
                </a:solidFill>
              </a:rPr>
              <a:t>Mixed Sequences Signaling Proposal (2/2)</a:t>
            </a:r>
            <a:endParaRPr lang="en-US" sz="2800" dirty="0">
              <a:solidFill>
                <a:srgbClr val="C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A6F512-E44F-4B8B-AE78-ECC8873CA479}" type="slidenum">
              <a:rPr lang="zh-CN" altLang="en-US" smtClean="0"/>
              <a:pPr>
                <a:defRPr/>
              </a:pPr>
              <a:t>5</a:t>
            </a:fld>
            <a:endParaRPr lang="en-US" altLang="zh-CN" dirty="0"/>
          </a:p>
        </p:txBody>
      </p:sp>
      <p:sp>
        <p:nvSpPr>
          <p:cNvPr id="5" name="Date Placeholder 1"/>
          <p:cNvSpPr>
            <a:spLocks noGrp="1"/>
          </p:cNvSpPr>
          <p:nvPr>
            <p:ph type="dt" sz="quarter" idx="12"/>
          </p:nvPr>
        </p:nvSpPr>
        <p:spPr>
          <a:xfrm>
            <a:off x="304800" y="6553200"/>
            <a:ext cx="1905000" cy="304800"/>
          </a:xfrm>
          <a:noFill/>
        </p:spPr>
        <p:txBody>
          <a:bodyPr/>
          <a:lstStyle/>
          <a:p>
            <a:fld id="{8F415B9F-9BD0-43A5-9D9D-4EBD3D506CA8}" type="datetime1">
              <a:rPr lang="en-US" altLang="ja-JP" smtClean="0"/>
              <a:pPr/>
              <a:t>1/9/13</a:t>
            </a:fld>
            <a:endParaRPr lang="en-US" altLang="ja-JP" dirty="0" smtClean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600200" y="914400"/>
          <a:ext cx="5943600" cy="1447801"/>
        </p:xfrm>
        <a:graphic>
          <a:graphicData uri="http://schemas.openxmlformats.org/drawingml/2006/table">
            <a:tbl>
              <a:tblPr/>
              <a:tblGrid>
                <a:gridCol w="2057400"/>
                <a:gridCol w="3886200"/>
              </a:tblGrid>
              <a:tr h="413657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source_scan_type_info_idc[i]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Video Layer Characteristics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6829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All pictures in layer i have interlaced scan type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6829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All pictures in layer i have progressive scan type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6829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Pictures in layer i have unknown scan type 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3657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Pictures in layer </a:t>
                      </a:r>
                      <a:r>
                        <a:rPr lang="en-US" sz="1000" dirty="0" err="1">
                          <a:solidFill>
                            <a:srgbClr val="00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i</a:t>
                      </a:r>
                      <a:r>
                        <a:rPr lang="en-US" sz="1000" dirty="0">
                          <a:solidFill>
                            <a:srgbClr val="00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 have a mixture of interlaced and progressive scan type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1600200" y="2667000"/>
          <a:ext cx="5943600" cy="1905000"/>
        </p:xfrm>
        <a:graphic>
          <a:graphicData uri="http://schemas.openxmlformats.org/drawingml/2006/table">
            <a:tbl>
              <a:tblPr/>
              <a:tblGrid>
                <a:gridCol w="2057400"/>
                <a:gridCol w="3886200"/>
              </a:tblGrid>
              <a:tr h="238125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 dirty="0">
                          <a:solidFill>
                            <a:srgbClr val="00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source_2d_3d_info_idc[</a:t>
                      </a:r>
                      <a:r>
                        <a:rPr lang="en-US" sz="1000" b="1" dirty="0" err="1">
                          <a:solidFill>
                            <a:srgbClr val="00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i</a:t>
                      </a:r>
                      <a:r>
                        <a:rPr lang="en-US" sz="1000" b="1" dirty="0">
                          <a:solidFill>
                            <a:srgbClr val="00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]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Video Layer Characteristics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All pictures in layer i are 2D frames 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625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All pictures in layer i are packed in frame compatible 3D format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625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dirty="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Pictures in layer </a:t>
                      </a:r>
                      <a:r>
                        <a:rPr lang="en-US" sz="1000" dirty="0" err="1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i</a:t>
                      </a:r>
                      <a:r>
                        <a:rPr lang="en-US" sz="1000" dirty="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 have unknown frame packing arrangement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625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dirty="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Pictures in layer </a:t>
                      </a:r>
                      <a:r>
                        <a:rPr lang="en-US" sz="1000" dirty="0" err="1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i</a:t>
                      </a:r>
                      <a:r>
                        <a:rPr lang="en-US" sz="1000" dirty="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 have a mixture of frame compatible 3D and 2D frames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1600200" y="4800600"/>
          <a:ext cx="5486400" cy="762000"/>
        </p:xfrm>
        <a:graphic>
          <a:graphicData uri="http://schemas.openxmlformats.org/drawingml/2006/table">
            <a:tbl>
              <a:tblPr/>
              <a:tblGrid>
                <a:gridCol w="3703320"/>
                <a:gridCol w="1783080"/>
              </a:tblGrid>
              <a:tr h="25400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 dirty="0" err="1">
                          <a:solidFill>
                            <a:srgbClr val="00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source_mixed_codec_flag</a:t>
                      </a:r>
                      <a:r>
                        <a:rPr lang="en-US" sz="1000" b="1" dirty="0">
                          <a:solidFill>
                            <a:srgbClr val="00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 / </a:t>
                      </a:r>
                      <a:r>
                        <a:rPr lang="en-US" sz="1000" b="1" dirty="0" err="1">
                          <a:solidFill>
                            <a:srgbClr val="00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avc_base_codec_flag</a:t>
                      </a:r>
                      <a:r>
                        <a:rPr lang="en-US" sz="1000" b="1" dirty="0">
                          <a:solidFill>
                            <a:srgbClr val="00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698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Mixed video coding-type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698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698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HEVC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698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dirty="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698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dirty="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AVC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698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55649" name="Rectangle 1"/>
          <p:cNvSpPr>
            <a:spLocks noChangeArrowheads="1"/>
          </p:cNvSpPr>
          <p:nvPr/>
        </p:nvSpPr>
        <p:spPr bwMode="auto">
          <a:xfrm>
            <a:off x="304800" y="5594121"/>
            <a:ext cx="8686800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  <a:tab pos="457200" algn="l"/>
                <a:tab pos="685800" algn="l"/>
                <a:tab pos="914400" algn="l"/>
              </a:tabLst>
            </a:pPr>
            <a:endParaRPr kumimoji="0" lang="en-US" sz="14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eaLnBrk="0" hangingPunct="0">
              <a:tabLst>
                <a:tab pos="228600" algn="l"/>
                <a:tab pos="457200" algn="l"/>
                <a:tab pos="685800" algn="l"/>
                <a:tab pos="914400" algn="l"/>
              </a:tabLst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Note: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The 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"</a:t>
            </a: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source_mixed_codec_flag[i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]" is set to 1 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bit </a:t>
            </a:r>
            <a:r>
              <a:rPr lang="en-US" sz="14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similar to "</a:t>
            </a:r>
            <a:r>
              <a:rPr lang="en-US" sz="1400" dirty="0" err="1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avc_base_codec_flag</a:t>
            </a:r>
            <a:r>
              <a:rPr lang="en-US" sz="14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” in current VPS. </a:t>
            </a:r>
          </a:p>
          <a:p>
            <a:pPr lvl="0" eaLnBrk="0" hangingPunct="0">
              <a:tabLst>
                <a:tab pos="228600" algn="l"/>
                <a:tab pos="457200" algn="l"/>
                <a:tab pos="685800" algn="l"/>
                <a:tab pos="914400" algn="l"/>
              </a:tabLst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For 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future applications, this could be extended to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en-US" sz="14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more bits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  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-57953"/>
            <a:ext cx="8610600" cy="954107"/>
          </a:xfrm>
        </p:spPr>
        <p:txBody>
          <a:bodyPr/>
          <a:lstStyle/>
          <a:p>
            <a:pPr lvl="2" indent="-342900"/>
            <a:r>
              <a:rPr lang="en-US" sz="2800" dirty="0" smtClean="0">
                <a:solidFill>
                  <a:srgbClr val="C00000"/>
                </a:solidFill>
              </a:rPr>
              <a:t>Video Sequences Characteristics Signaling Proposal for VPS - for HEVC Version1 </a:t>
            </a:r>
            <a:endParaRPr lang="en-US" sz="2800" dirty="0" smtClean="0">
              <a:solidFill>
                <a:srgbClr val="C00000"/>
              </a:solidFill>
            </a:endParaRPr>
          </a:p>
        </p:txBody>
      </p:sp>
      <p:sp>
        <p:nvSpPr>
          <p:cNvPr id="41" name="Date Placeholder 1"/>
          <p:cNvSpPr>
            <a:spLocks noGrp="1"/>
          </p:cNvSpPr>
          <p:nvPr>
            <p:ph type="dt" sz="quarter" idx="12"/>
          </p:nvPr>
        </p:nvSpPr>
        <p:spPr>
          <a:xfrm>
            <a:off x="304800" y="6553200"/>
            <a:ext cx="1905000" cy="304800"/>
          </a:xfrm>
          <a:noFill/>
        </p:spPr>
        <p:txBody>
          <a:bodyPr/>
          <a:lstStyle/>
          <a:p>
            <a:fld id="{8F415B9F-9BD0-43A5-9D9D-4EBD3D506CA8}" type="datetime1">
              <a:rPr lang="en-US" altLang="ja-JP" smtClean="0">
                <a:solidFill>
                  <a:schemeClr val="bg1"/>
                </a:solidFill>
              </a:rPr>
              <a:pPr/>
              <a:t>1/10/13</a:t>
            </a:fld>
            <a:endParaRPr lang="en-US" altLang="ja-JP" dirty="0" smtClean="0">
              <a:solidFill>
                <a:schemeClr val="bg1"/>
              </a:solidFill>
            </a:endParaRPr>
          </a:p>
        </p:txBody>
      </p:sp>
      <p:sp>
        <p:nvSpPr>
          <p:cNvPr id="42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7467600" y="6553200"/>
            <a:ext cx="1676400" cy="304800"/>
          </a:xfrm>
        </p:spPr>
        <p:txBody>
          <a:bodyPr/>
          <a:lstStyle/>
          <a:p>
            <a:pPr>
              <a:defRPr/>
            </a:pPr>
            <a:fld id="{1CA6F512-E44F-4B8B-AE78-ECC8873CA479}" type="slidenum">
              <a:rPr lang="zh-CN" altLang="en-US" smtClean="0"/>
              <a:pPr>
                <a:defRPr/>
              </a:pPr>
              <a:t>6</a:t>
            </a:fld>
            <a:endParaRPr lang="en-US" altLang="zh-CN" dirty="0"/>
          </a:p>
        </p:txBody>
      </p:sp>
      <p:sp>
        <p:nvSpPr>
          <p:cNvPr id="19" name="Date Placeholder 1"/>
          <p:cNvSpPr>
            <a:spLocks noGrp="1"/>
          </p:cNvSpPr>
          <p:nvPr>
            <p:ph type="dt" sz="quarter" idx="12"/>
          </p:nvPr>
        </p:nvSpPr>
        <p:spPr>
          <a:xfrm>
            <a:off x="304800" y="6553200"/>
            <a:ext cx="1905000" cy="304800"/>
          </a:xfrm>
          <a:noFill/>
        </p:spPr>
        <p:txBody>
          <a:bodyPr/>
          <a:lstStyle/>
          <a:p>
            <a:fld id="{8F415B9F-9BD0-43A5-9D9D-4EBD3D506CA8}" type="datetime1">
              <a:rPr lang="en-US" altLang="ja-JP" smtClean="0">
                <a:solidFill>
                  <a:srgbClr val="000099"/>
                </a:solidFill>
              </a:rPr>
              <a:pPr/>
              <a:t>1/10/13</a:t>
            </a:fld>
            <a:endParaRPr lang="en-US" altLang="ja-JP" dirty="0" smtClean="0">
              <a:solidFill>
                <a:srgbClr val="000099"/>
              </a:solidFill>
            </a:endParaRPr>
          </a:p>
        </p:txBody>
      </p:sp>
      <p:sp>
        <p:nvSpPr>
          <p:cNvPr id="22" name="Rectangle 1"/>
          <p:cNvSpPr>
            <a:spLocks noChangeArrowheads="1"/>
          </p:cNvSpPr>
          <p:nvPr/>
        </p:nvSpPr>
        <p:spPr bwMode="auto">
          <a:xfrm>
            <a:off x="5410200" y="914400"/>
            <a:ext cx="3352800" cy="5670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>
              <a:buFont typeface="Arial"/>
              <a:buChar char="•"/>
              <a:tabLst>
                <a:tab pos="228600" algn="l"/>
                <a:tab pos="457200" algn="l"/>
                <a:tab pos="685800" algn="l"/>
                <a:tab pos="914400" algn="l"/>
              </a:tabLst>
            </a:pPr>
            <a:r>
              <a:rPr lang="en-GB" sz="1600" dirty="0" smtClean="0"/>
              <a:t> The </a:t>
            </a:r>
            <a:r>
              <a:rPr lang="en-GB" sz="1600" dirty="0" err="1" smtClean="0"/>
              <a:t>source_scan_type_info_idc</a:t>
            </a:r>
            <a:r>
              <a:rPr lang="en-GB" sz="1600" dirty="0" smtClean="0"/>
              <a:t> and source_2d_3d_info_idc syntax elements also</a:t>
            </a:r>
            <a:r>
              <a:rPr lang="en-GB" sz="1600" dirty="0" smtClean="0"/>
              <a:t> can be used for </a:t>
            </a:r>
            <a:r>
              <a:rPr lang="en-GB" sz="1600" dirty="0" smtClean="0"/>
              <a:t>the HEVC </a:t>
            </a:r>
            <a:r>
              <a:rPr lang="en-GB" sz="1600" dirty="0" smtClean="0"/>
              <a:t>version1 </a:t>
            </a:r>
            <a:r>
              <a:rPr lang="en-GB" sz="1600" dirty="0" smtClean="0"/>
              <a:t>in the video parameter </a:t>
            </a:r>
            <a:r>
              <a:rPr lang="en-GB" sz="1600" dirty="0" smtClean="0"/>
              <a:t>set to signal video sequence characteristics. </a:t>
            </a:r>
          </a:p>
          <a:p>
            <a:pPr hangingPunct="0">
              <a:buFont typeface="Arial"/>
              <a:buChar char="•"/>
            </a:pPr>
            <a:r>
              <a:rPr lang="en-GB" sz="1600" dirty="0" smtClean="0"/>
              <a:t> The </a:t>
            </a:r>
            <a:r>
              <a:rPr lang="en-GB" sz="1600" dirty="0" smtClean="0"/>
              <a:t>semantics of the syntax elements </a:t>
            </a:r>
            <a:r>
              <a:rPr lang="en-GB" sz="1600" dirty="0" err="1" smtClean="0"/>
              <a:t>source_scan_type_info_idc</a:t>
            </a:r>
            <a:r>
              <a:rPr lang="en-GB" sz="1600" dirty="0" smtClean="0"/>
              <a:t> and source_2d_3d_info_idc syntax elements are same as those of the syntax elements </a:t>
            </a:r>
            <a:r>
              <a:rPr lang="en-GB" sz="1600" dirty="0" err="1" smtClean="0"/>
              <a:t>source_scan_type_info_idc[i</a:t>
            </a:r>
            <a:r>
              <a:rPr lang="en-GB" sz="1600" dirty="0" smtClean="0"/>
              <a:t>] and source_2d_3d_info_idc[i] syntax elements except they apply to the base layer.</a:t>
            </a:r>
            <a:endParaRPr lang="en-US" sz="1600" dirty="0" smtClean="0"/>
          </a:p>
          <a:p>
            <a:pPr hangingPunct="0">
              <a:buFont typeface="Arial"/>
              <a:buChar char="•"/>
            </a:pPr>
            <a:r>
              <a:rPr lang="en-GB" sz="1600" dirty="0" smtClean="0"/>
              <a:t> In </a:t>
            </a:r>
            <a:r>
              <a:rPr lang="en-GB" sz="1600" dirty="0" smtClean="0"/>
              <a:t>addition to VPS the syntax elements </a:t>
            </a:r>
            <a:r>
              <a:rPr lang="en-GB" sz="1600" dirty="0" err="1" smtClean="0"/>
              <a:t>source_scan_type_info_idc</a:t>
            </a:r>
            <a:r>
              <a:rPr lang="en-GB" sz="1600" dirty="0" smtClean="0"/>
              <a:t> and source_2d_3d_info_idc could also be included in SPS for HEVC version1.</a:t>
            </a:r>
            <a:endParaRPr lang="en-US" sz="1600" dirty="0" smtClean="0"/>
          </a:p>
          <a:p>
            <a:pPr lvl="0">
              <a:buFont typeface="Arial"/>
              <a:buChar char="•"/>
              <a:tabLst>
                <a:tab pos="228600" algn="l"/>
                <a:tab pos="457200" algn="l"/>
                <a:tab pos="685800" algn="l"/>
                <a:tab pos="914400" algn="l"/>
              </a:tabLst>
            </a:pPr>
            <a:endParaRPr kumimoji="0" lang="en-US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rcRect l="6013" r="6013"/>
          <a:stretch>
            <a:fillRect/>
          </a:stretch>
        </p:blipFill>
        <p:spPr>
          <a:xfrm>
            <a:off x="304800" y="1371600"/>
            <a:ext cx="4855780" cy="4724400"/>
          </a:xfrm>
          <a:prstGeom prst="rect">
            <a:avLst/>
          </a:prstGeom>
        </p:spPr>
      </p:pic>
    </p:spTree>
    <p:extLst>
      <p:ext uri="{BB962C8B-B14F-4D97-AF65-F5344CB8AC3E}">
        <p14:creationId xmlns:a="http://schemas.openxmlformats.org/drawingml/2006/main" xmlns:r="http://schemas.openxmlformats.org/officeDocument/2006/relationships" xmlns:p="http://schemas.openxmlformats.org/presentationml/2006/main" xmlns="" xmlns:p14="http://schemas.microsoft.com/office/powerpoint/2010/main" xmlns:mv="urn:schemas-microsoft-com:mac:vml" xmlns:mc="http://schemas.openxmlformats.org/markup-compatibility/2006" val="400134242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59378"/>
            <a:ext cx="8534400" cy="461665"/>
          </a:xfrm>
        </p:spPr>
        <p:txBody>
          <a:bodyPr/>
          <a:lstStyle/>
          <a:p>
            <a:r>
              <a:rPr lang="en-US" sz="2400" dirty="0" smtClean="0"/>
              <a:t>Conclusion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14400"/>
            <a:ext cx="8610600" cy="5334000"/>
          </a:xfrm>
        </p:spPr>
        <p:txBody>
          <a:bodyPr/>
          <a:lstStyle/>
          <a:p>
            <a:r>
              <a:rPr lang="en-GB" sz="2400" dirty="0" smtClean="0">
                <a:solidFill>
                  <a:srgbClr val="000000"/>
                </a:solidFill>
              </a:rPr>
              <a:t>We propose syntax and semantics in VPS extension to support signalling of information regarding mixed </a:t>
            </a:r>
            <a:r>
              <a:rPr lang="en-GB" sz="2400" dirty="0" smtClean="0">
                <a:solidFill>
                  <a:srgbClr val="000000"/>
                </a:solidFill>
              </a:rPr>
              <a:t>video sequences in various </a:t>
            </a:r>
            <a:r>
              <a:rPr lang="en-GB" sz="2400" dirty="0" smtClean="0">
                <a:solidFill>
                  <a:srgbClr val="000000"/>
                </a:solidFill>
              </a:rPr>
              <a:t>layers of HEVC scalable extension. </a:t>
            </a:r>
          </a:p>
          <a:p>
            <a:r>
              <a:rPr lang="en-GB" sz="2400" dirty="0" smtClean="0">
                <a:solidFill>
                  <a:srgbClr val="000000"/>
                </a:solidFill>
              </a:rPr>
              <a:t>We </a:t>
            </a:r>
            <a:r>
              <a:rPr lang="en-GB" sz="2400" dirty="0" smtClean="0">
                <a:solidFill>
                  <a:srgbClr val="000000"/>
                </a:solidFill>
              </a:rPr>
              <a:t>also propose to include the </a:t>
            </a:r>
            <a:r>
              <a:rPr lang="en-GB" sz="2400" dirty="0" err="1" smtClean="0">
                <a:solidFill>
                  <a:srgbClr val="000000"/>
                </a:solidFill>
              </a:rPr>
              <a:t>source_scan_type_info_idc</a:t>
            </a:r>
            <a:r>
              <a:rPr lang="en-GB" sz="2400" dirty="0" smtClean="0">
                <a:solidFill>
                  <a:srgbClr val="000000"/>
                </a:solidFill>
              </a:rPr>
              <a:t> and source_2d_3d_info_idc syntax elements</a:t>
            </a:r>
            <a:r>
              <a:rPr lang="en-GB" sz="2400" dirty="0" smtClean="0">
                <a:solidFill>
                  <a:srgbClr val="000000"/>
                </a:solidFill>
              </a:rPr>
              <a:t> in </a:t>
            </a:r>
            <a:r>
              <a:rPr lang="en-GB" sz="2400" dirty="0" smtClean="0">
                <a:solidFill>
                  <a:srgbClr val="000000"/>
                </a:solidFill>
              </a:rPr>
              <a:t>HEVC version1, in the video parameter </a:t>
            </a:r>
            <a:r>
              <a:rPr lang="en-GB" sz="2400" dirty="0" smtClean="0">
                <a:solidFill>
                  <a:srgbClr val="000000"/>
                </a:solidFill>
              </a:rPr>
              <a:t>set to signal video sequence characteristics. </a:t>
            </a:r>
            <a:endParaRPr lang="en-US" sz="2400" dirty="0" smtClean="0">
              <a:solidFill>
                <a:srgbClr val="000000"/>
              </a:solidFill>
            </a:endParaRPr>
          </a:p>
          <a:p>
            <a:r>
              <a:rPr lang="en-GB" sz="2400" dirty="0" smtClean="0">
                <a:solidFill>
                  <a:srgbClr val="000000"/>
                </a:solidFill>
              </a:rPr>
              <a:t>We propose adoption of the new syntax elements in VPS and VPS extension</a:t>
            </a:r>
            <a:r>
              <a:rPr lang="en-US" sz="2400" dirty="0" smtClean="0">
                <a:solidFill>
                  <a:srgbClr val="000000"/>
                </a:solidFill>
              </a:rPr>
              <a:t> </a:t>
            </a:r>
            <a:endParaRPr lang="en-US" sz="2400" dirty="0" smtClean="0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A6F512-E44F-4B8B-AE78-ECC8873CA479}" type="slidenum">
              <a:rPr lang="zh-CN" altLang="en-US" smtClean="0"/>
              <a:pPr>
                <a:defRPr/>
              </a:pPr>
              <a:t>7</a:t>
            </a:fld>
            <a:endParaRPr lang="en-US" altLang="zh-CN" dirty="0"/>
          </a:p>
        </p:txBody>
      </p:sp>
      <p:sp>
        <p:nvSpPr>
          <p:cNvPr id="5" name="Date Placeholder 1"/>
          <p:cNvSpPr>
            <a:spLocks noGrp="1"/>
          </p:cNvSpPr>
          <p:nvPr>
            <p:ph type="dt" sz="quarter" idx="12"/>
          </p:nvPr>
        </p:nvSpPr>
        <p:spPr>
          <a:xfrm>
            <a:off x="304800" y="6553200"/>
            <a:ext cx="1905000" cy="304800"/>
          </a:xfrm>
          <a:noFill/>
        </p:spPr>
        <p:txBody>
          <a:bodyPr/>
          <a:lstStyle/>
          <a:p>
            <a:fld id="{8F415B9F-9BD0-43A5-9D9D-4EBD3D506CA8}" type="datetime1">
              <a:rPr lang="en-US" altLang="ja-JP" smtClean="0">
                <a:solidFill>
                  <a:srgbClr val="000099"/>
                </a:solidFill>
              </a:rPr>
              <a:pPr/>
              <a:t>1/11/13</a:t>
            </a:fld>
            <a:endParaRPr lang="en-US" altLang="ja-JP" dirty="0" smtClean="0">
              <a:solidFill>
                <a:srgbClr val="000099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HGP創英角ｺﾞｼｯｸUB"/>
        <a:ea typeface="HGP創英角ｺﾞｼｯｸUB"/>
        <a:cs typeface=""/>
      </a:majorFont>
      <a:minorFont>
        <a:latin typeface="HGP創英角ｺﾞｼｯｸUB"/>
        <a:ea typeface="HGP創英角ｺﾞｼｯｸUB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cs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243763</TotalTime>
  <Words>635</Words>
  <Application>Microsoft Macintosh PowerPoint</Application>
  <PresentationFormat>On-screen Show (4:3)</PresentationFormat>
  <Paragraphs>78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Design Template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6" baseType="lpstr">
      <vt:lpstr>Century Gothic</vt:lpstr>
      <vt:lpstr>HGP創英角ｺﾞｼｯｸUB</vt:lpstr>
      <vt:lpstr>SimSun</vt:lpstr>
      <vt:lpstr>Calibri</vt:lpstr>
      <vt:lpstr>Tahoma</vt:lpstr>
      <vt:lpstr>Malgun Gothic</vt:lpstr>
      <vt:lpstr>Batang</vt:lpstr>
      <vt:lpstr>MS Mincho</vt:lpstr>
      <vt:lpstr>Default Design</vt:lpstr>
      <vt:lpstr>Slide 1</vt:lpstr>
      <vt:lpstr>Organization</vt:lpstr>
      <vt:lpstr>Motivation for Mixed Video Sequences Signaling</vt:lpstr>
      <vt:lpstr>Mixed Sequences Signaling Proposal (1/2)</vt:lpstr>
      <vt:lpstr>Mixed Sequences Signaling Proposal (2/2)</vt:lpstr>
      <vt:lpstr>Video Sequences Characteristics Signaling Proposal for VPS - for HEVC Version1 </vt:lpstr>
      <vt:lpstr>Conclusion</vt:lpstr>
    </vt:vector>
  </TitlesOfParts>
  <Company>Sony Electronics, Inc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Mohammad Gharavi</dc:creator>
  <cp:lastModifiedBy>Sachin Deshpande</cp:lastModifiedBy>
  <cp:revision>9309</cp:revision>
  <dcterms:created xsi:type="dcterms:W3CDTF">2013-01-10T00:08:03Z</dcterms:created>
  <dcterms:modified xsi:type="dcterms:W3CDTF">2013-01-11T08:08:19Z</dcterms:modified>
</cp:coreProperties>
</file>