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8"/>
  </p:notesMasterIdLst>
  <p:sldIdLst>
    <p:sldId id="256" r:id="rId2"/>
    <p:sldId id="300" r:id="rId3"/>
    <p:sldId id="301" r:id="rId4"/>
    <p:sldId id="302" r:id="rId5"/>
    <p:sldId id="303" r:id="rId6"/>
    <p:sldId id="30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40" autoAdjust="0"/>
  </p:normalViewPr>
  <p:slideViewPr>
    <p:cSldViewPr>
      <p:cViewPr>
        <p:scale>
          <a:sx n="90" d="100"/>
          <a:sy n="90" d="100"/>
        </p:scale>
        <p:origin x="-139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C992-9693-49FA-97DE-CA71BE7ADF0E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D3069-17EF-4C74-98BC-F0C429250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A999-1DCE-4FFC-8816-97ADA0B94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/>
              <a:t>JCTVC-L0224: TE5 </a:t>
            </a:r>
            <a:r>
              <a:rPr lang="en-CA" b="1" dirty="0"/>
              <a:t>: Results of Test 5.1.2 on Inter-Layer Intra Mode Prediction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K. Rapaka</a:t>
            </a:r>
            <a:r>
              <a:rPr lang="en-US" dirty="0"/>
              <a:t>, J. Chen, </a:t>
            </a:r>
            <a:r>
              <a:rPr lang="en-US" dirty="0" smtClean="0"/>
              <a:t>V. Seregin, M. </a:t>
            </a:r>
            <a:r>
              <a:rPr lang="en-CA" dirty="0"/>
              <a:t>Karczewicz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Inter-Layer Intra Mode Prediction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Simulation results</a:t>
            </a:r>
          </a:p>
          <a:p>
            <a:endParaRPr lang="en-US" dirty="0" smtClean="0"/>
          </a:p>
          <a:p>
            <a:r>
              <a:rPr lang="en-US" dirty="0" smtClean="0"/>
              <a:t>Supplementary </a:t>
            </a:r>
            <a:r>
              <a:rPr lang="en-US" dirty="0"/>
              <a:t>Test on Inter-Layer Intra Mode Prediction</a:t>
            </a:r>
          </a:p>
          <a:p>
            <a:endParaRPr lang="en-US" dirty="0" smtClean="0"/>
          </a:p>
          <a:p>
            <a:r>
              <a:rPr lang="en-US" dirty="0" smtClean="0"/>
              <a:t>Simulation Results of Supplementary Test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6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smtClean="0"/>
              <a:t>Inter-Layer Intra Mode Prediction</a:t>
            </a:r>
            <a:endParaRPr lang="en-US" sz="2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/>
        </p:nvSpPr>
        <p:spPr bwMode="auto">
          <a:xfrm>
            <a:off x="195353" y="990600"/>
            <a:ext cx="8712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3038" indent="-173038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173038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798513" indent="-223838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A0B3A9"/>
              </a:buClr>
              <a:buSzPct val="125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087438" indent="-174625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C76C2C"/>
              </a:buClr>
              <a:buSzPct val="125000"/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4pPr>
            <a:lvl5pPr marL="13160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5pPr>
            <a:lvl6pPr marL="17732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6pPr>
            <a:lvl7pPr marL="22304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7pPr>
            <a:lvl8pPr marL="26876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8pPr>
            <a:lvl9pPr marL="31448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hangingPunct="0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intra prediction mode of the co-located BL </a:t>
            </a:r>
            <a:r>
              <a:rPr lang="en-US" dirty="0" smtClean="0"/>
              <a:t>block (</a:t>
            </a:r>
            <a:r>
              <a:rPr lang="en-US" dirty="0" err="1" smtClean="0"/>
              <a:t>iColBaseDir</a:t>
            </a:r>
            <a:r>
              <a:rPr lang="en-US" dirty="0" smtClean="0"/>
              <a:t>) </a:t>
            </a:r>
            <a:r>
              <a:rPr lang="en-US" dirty="0"/>
              <a:t>is used to refine the final Most Probable Intra Mode (MPM) list. </a:t>
            </a:r>
            <a:endParaRPr lang="en-US" dirty="0" smtClean="0"/>
          </a:p>
          <a:p>
            <a:pPr hangingPunct="0"/>
            <a:endParaRPr lang="en-US" dirty="0" smtClean="0"/>
          </a:p>
          <a:p>
            <a:pPr hangingPunct="0"/>
            <a:r>
              <a:rPr lang="en-US" dirty="0" err="1" smtClean="0"/>
              <a:t>iColBaseDir</a:t>
            </a:r>
            <a:r>
              <a:rPr lang="en-US" dirty="0"/>
              <a:t>, is added to the final MPM list, </a:t>
            </a:r>
            <a:r>
              <a:rPr lang="en-US" dirty="0" err="1"/>
              <a:t>candModeList</a:t>
            </a:r>
            <a:r>
              <a:rPr lang="en-US" dirty="0"/>
              <a:t>[ x ] x=0..2, </a:t>
            </a:r>
          </a:p>
          <a:p>
            <a:pPr lvl="1" hangingPunct="0"/>
            <a:r>
              <a:rPr lang="en-US" dirty="0"/>
              <a:t>if </a:t>
            </a:r>
            <a:r>
              <a:rPr lang="en-US" dirty="0" err="1"/>
              <a:t>iColBaseDir</a:t>
            </a:r>
            <a:r>
              <a:rPr lang="en-US" dirty="0"/>
              <a:t> is not one of the </a:t>
            </a:r>
            <a:r>
              <a:rPr lang="en-US" dirty="0" err="1"/>
              <a:t>candModeList</a:t>
            </a:r>
            <a:r>
              <a:rPr lang="en-US" dirty="0"/>
              <a:t>[ x ] x=0..2 and </a:t>
            </a:r>
            <a:r>
              <a:rPr lang="en-US" dirty="0" err="1"/>
              <a:t>iColBaseDir</a:t>
            </a:r>
            <a:r>
              <a:rPr lang="en-US" dirty="0"/>
              <a:t> is not equal to </a:t>
            </a:r>
            <a:r>
              <a:rPr lang="en-US" dirty="0" err="1"/>
              <a:t>Intra_DC</a:t>
            </a:r>
            <a:r>
              <a:rPr lang="en-US" dirty="0"/>
              <a:t> then,</a:t>
            </a:r>
          </a:p>
          <a:p>
            <a:pPr marL="0" indent="0" hangingPunct="0">
              <a:buNone/>
            </a:pPr>
            <a:r>
              <a:rPr lang="en-US" dirty="0"/>
              <a:t>                                </a:t>
            </a:r>
            <a:r>
              <a:rPr lang="en-US" dirty="0" err="1"/>
              <a:t>candModeList</a:t>
            </a:r>
            <a:r>
              <a:rPr lang="en-US" dirty="0"/>
              <a:t>[0] = </a:t>
            </a:r>
            <a:r>
              <a:rPr lang="en-US" dirty="0" err="1"/>
              <a:t>iColBaseDir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                             </a:t>
            </a:r>
            <a:r>
              <a:rPr lang="en-US" dirty="0" err="1"/>
              <a:t>candModeList</a:t>
            </a:r>
            <a:r>
              <a:rPr lang="en-US" dirty="0"/>
              <a:t>[1] = </a:t>
            </a:r>
            <a:r>
              <a:rPr lang="en-US" dirty="0" err="1"/>
              <a:t>candModeList</a:t>
            </a:r>
            <a:r>
              <a:rPr lang="en-US" dirty="0"/>
              <a:t>[0]</a:t>
            </a:r>
            <a:br>
              <a:rPr lang="en-US" dirty="0"/>
            </a:br>
            <a:r>
              <a:rPr lang="en-US" dirty="0"/>
              <a:t>                                </a:t>
            </a:r>
            <a:r>
              <a:rPr lang="en-US" dirty="0" err="1"/>
              <a:t>candModeList</a:t>
            </a:r>
            <a:r>
              <a:rPr lang="en-US" dirty="0"/>
              <a:t>[2] = </a:t>
            </a:r>
            <a:r>
              <a:rPr lang="en-US" dirty="0" err="1"/>
              <a:t>candModeList</a:t>
            </a:r>
            <a:r>
              <a:rPr lang="en-US" dirty="0"/>
              <a:t>[1]</a:t>
            </a:r>
          </a:p>
          <a:p>
            <a:pPr hangingPunct="0"/>
            <a:r>
              <a:rPr lang="en-US" dirty="0"/>
              <a:t>The total number of candidates in the MPM list is limited to three as that in HEVC. </a:t>
            </a:r>
            <a:r>
              <a:rPr lang="en-CA" dirty="0"/>
              <a:t> </a:t>
            </a:r>
            <a:endParaRPr lang="en-CA" dirty="0" smtClean="0"/>
          </a:p>
          <a:p>
            <a:pPr hangingPunct="0"/>
            <a:endParaRPr lang="en-CA" dirty="0"/>
          </a:p>
          <a:p>
            <a:pPr hangingPunct="0"/>
            <a:r>
              <a:rPr lang="en-CA" dirty="0" smtClean="0"/>
              <a:t>In order </a:t>
            </a:r>
            <a:r>
              <a:rPr lang="en-CA" dirty="0"/>
              <a:t>to avoid parsing dependency on base layer, Mode Dependent Coefficient Scanning (MDCS) is disabled and diagonal scanning pattern is always used for all modes.</a:t>
            </a:r>
            <a:endParaRPr lang="en-US" dirty="0" smtClean="0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8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6781800" cy="5233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926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smtClean="0"/>
              <a:t>Supplementary Test on Inter-Layer Intra Mode Prediction</a:t>
            </a:r>
            <a:endParaRPr lang="en-US" sz="2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/>
        </p:nvSpPr>
        <p:spPr bwMode="auto">
          <a:xfrm>
            <a:off x="195353" y="990600"/>
            <a:ext cx="8712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3038" indent="-173038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173038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798513" indent="-223838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A0B3A9"/>
              </a:buClr>
              <a:buSzPct val="125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087438" indent="-174625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C76C2C"/>
              </a:buClr>
              <a:buSzPct val="125000"/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4pPr>
            <a:lvl5pPr marL="13160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5pPr>
            <a:lvl6pPr marL="17732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6pPr>
            <a:lvl7pPr marL="22304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7pPr>
            <a:lvl8pPr marL="26876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8pPr>
            <a:lvl9pPr marL="31448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lvl="1" indent="-342900">
              <a:lnSpc>
                <a:spcPct val="80000"/>
              </a:lnSpc>
              <a:spcBef>
                <a:spcPct val="0"/>
              </a:spcBef>
              <a:buClr>
                <a:schemeClr val="accent1"/>
              </a:buClr>
            </a:pPr>
            <a:endParaRPr lang="en-CA" sz="2200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342900" lvl="1" indent="-342900">
              <a:lnSpc>
                <a:spcPct val="80000"/>
              </a:lnSpc>
              <a:spcBef>
                <a:spcPct val="0"/>
              </a:spcBef>
              <a:buClr>
                <a:schemeClr val="accent1"/>
              </a:buClr>
            </a:pPr>
            <a:r>
              <a:rPr lang="en-CA" sz="2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Simplified </a:t>
            </a:r>
            <a:r>
              <a:rPr lang="en-CA" sz="2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inter-layer intra mode </a:t>
            </a:r>
            <a:r>
              <a:rPr lang="en-CA" sz="2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prediction</a:t>
            </a:r>
            <a:endParaRPr lang="en-CA" sz="2400" b="1" dirty="0" smtClean="0"/>
          </a:p>
          <a:p>
            <a:pPr lvl="1" hangingPunct="0"/>
            <a:r>
              <a:rPr lang="en-CA" dirty="0" smtClean="0"/>
              <a:t>The HEVC MPM </a:t>
            </a:r>
            <a:r>
              <a:rPr lang="en-CA" dirty="0"/>
              <a:t>list generation process is used without any modifications. </a:t>
            </a:r>
            <a:endParaRPr lang="en-US" dirty="0"/>
          </a:p>
          <a:p>
            <a:pPr lvl="1" hangingPunct="0"/>
            <a:r>
              <a:rPr lang="en-CA" dirty="0" smtClean="0"/>
              <a:t>Only </a:t>
            </a:r>
            <a:r>
              <a:rPr lang="en-CA" dirty="0"/>
              <a:t>the setting of the inputs to the MPM generation process </a:t>
            </a:r>
            <a:r>
              <a:rPr lang="en-CA" dirty="0" smtClean="0"/>
              <a:t>are</a:t>
            </a:r>
            <a:r>
              <a:rPr lang="en-CA" dirty="0" smtClean="0"/>
              <a:t> </a:t>
            </a:r>
            <a:r>
              <a:rPr lang="en-CA" dirty="0"/>
              <a:t>modified. </a:t>
            </a:r>
            <a:endParaRPr lang="en-US" dirty="0"/>
          </a:p>
          <a:p>
            <a:pPr lvl="1" hangingPunct="0"/>
            <a:r>
              <a:rPr lang="en-CA" dirty="0" smtClean="0"/>
              <a:t> MPM </a:t>
            </a:r>
            <a:r>
              <a:rPr lang="en-CA" dirty="0"/>
              <a:t>list generation procedure is follows,</a:t>
            </a:r>
            <a:endParaRPr lang="en-US" dirty="0"/>
          </a:p>
          <a:p>
            <a:pPr lvl="2" hangingPunct="0"/>
            <a:r>
              <a:rPr lang="en-CA" dirty="0" smtClean="0"/>
              <a:t>If Base Layer Mode is available, </a:t>
            </a:r>
            <a:r>
              <a:rPr lang="en-CA" dirty="0" err="1" smtClean="0"/>
              <a:t>intraPredModeA</a:t>
            </a:r>
            <a:r>
              <a:rPr lang="en-CA" dirty="0" smtClean="0"/>
              <a:t> = intraPredModeB = (</a:t>
            </a:r>
            <a:r>
              <a:rPr lang="en-CA" dirty="0" err="1"/>
              <a:t>iColBaseDir</a:t>
            </a:r>
            <a:r>
              <a:rPr lang="en-CA" dirty="0"/>
              <a:t>).</a:t>
            </a:r>
            <a:endParaRPr lang="en-US" dirty="0"/>
          </a:p>
          <a:p>
            <a:pPr lvl="2" hangingPunct="0"/>
            <a:r>
              <a:rPr lang="en-CA" dirty="0" smtClean="0"/>
              <a:t>Else</a:t>
            </a:r>
            <a:r>
              <a:rPr lang="en-CA" dirty="0"/>
              <a:t>, </a:t>
            </a:r>
            <a:r>
              <a:rPr lang="en-CA" dirty="0" smtClean="0"/>
              <a:t>HEVC </a:t>
            </a:r>
            <a:r>
              <a:rPr lang="en-CA" dirty="0"/>
              <a:t>process</a:t>
            </a:r>
            <a:r>
              <a:rPr lang="en-CA" dirty="0" smtClean="0"/>
              <a:t>. (No change to HEVC process)</a:t>
            </a:r>
          </a:p>
          <a:p>
            <a:pPr lvl="2" hangingPunct="0"/>
            <a:endParaRPr lang="en-CA" dirty="0"/>
          </a:p>
          <a:p>
            <a:pPr lvl="1" hangingPunct="0"/>
            <a:r>
              <a:rPr lang="en-CA" dirty="0"/>
              <a:t>In order to avoid parsing dependency on base layer, Mode Dependent Coefficient Scanning (MDCS) is disabled and diagonal scanning pattern is always used for all modes.</a:t>
            </a:r>
            <a:endParaRPr lang="en-US" dirty="0"/>
          </a:p>
          <a:p>
            <a:pPr lvl="2" hangingPunct="0"/>
            <a:endParaRPr lang="en-CA" dirty="0" smtClean="0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Test Simulation results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5399"/>
            <a:ext cx="6536444" cy="312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4648200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Average </a:t>
            </a:r>
            <a:r>
              <a:rPr lang="en-CA" dirty="0" err="1"/>
              <a:t>luma</a:t>
            </a:r>
            <a:r>
              <a:rPr lang="en-CA" dirty="0"/>
              <a:t> BD-rate gain for AI Spatial scalability cases </a:t>
            </a:r>
            <a:r>
              <a:rPr lang="en-CA" dirty="0" smtClean="0"/>
              <a:t>is reported as                    </a:t>
            </a:r>
            <a:r>
              <a:rPr lang="en-CA" dirty="0"/>
              <a:t>EL Only : </a:t>
            </a:r>
            <a:r>
              <a:rPr lang="en-CA" dirty="0" smtClean="0"/>
              <a:t>0.4%,  </a:t>
            </a:r>
            <a:r>
              <a:rPr lang="en-CA" dirty="0"/>
              <a:t>EL+BL :  </a:t>
            </a:r>
            <a:r>
              <a:rPr lang="en-CA" dirty="0" smtClean="0"/>
              <a:t>0.2</a:t>
            </a:r>
            <a:r>
              <a:rPr lang="en-CA" dirty="0" smtClean="0"/>
              <a:t>%.</a:t>
            </a:r>
          </a:p>
          <a:p>
            <a:endParaRPr lang="en-CA" dirty="0"/>
          </a:p>
          <a:p>
            <a:r>
              <a:rPr lang="en-CA" dirty="0" smtClean="0"/>
              <a:t>Thanks to Nokia for Cross-checking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24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3174</TotalTime>
  <Words>253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QCT2008_PPT_Master_ConfdProp</vt:lpstr>
      <vt:lpstr>JCTVC-L0224: TE5 : Results of Test 5.1.2 on Inter-Layer Intra Mode Prediction</vt:lpstr>
      <vt:lpstr>Overview</vt:lpstr>
      <vt:lpstr>Inter-Layer Intra Mode Prediction</vt:lpstr>
      <vt:lpstr>Simulation results</vt:lpstr>
      <vt:lpstr>Supplementary Test on Inter-Layer Intra Mode Prediction</vt:lpstr>
      <vt:lpstr>Supplementary Test Simulation results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Krishna Rapaka</cp:lastModifiedBy>
  <cp:revision>187</cp:revision>
  <dcterms:created xsi:type="dcterms:W3CDTF">2012-03-19T15:53:13Z</dcterms:created>
  <dcterms:modified xsi:type="dcterms:W3CDTF">2013-01-16T17:54:51Z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200718538</vt:i4>
  </property>
  <property fmtid="{D5CDD505-2E9C-101B-9397-08002B2CF9AE}" pid="3" name="_NewReviewCycle">
    <vt:lpwstr/>
  </property>
  <property fmtid="{D5CDD505-2E9C-101B-9397-08002B2CF9AE}" pid="4" name="_EmailSubject">
    <vt:lpwstr>Presentations for TE3 and TE5</vt:lpwstr>
  </property>
  <property fmtid="{D5CDD505-2E9C-101B-9397-08002B2CF9AE}" pid="5" name="_AuthorEmail">
    <vt:lpwstr>krapaka@qti.qualcomm.com</vt:lpwstr>
  </property>
  <property fmtid="{D5CDD505-2E9C-101B-9397-08002B2CF9AE}" pid="6" name="_AuthorEmailDisplayName">
    <vt:lpwstr>Rapaka, Krishna</vt:lpwstr>
  </property>
  <property fmtid="{D5CDD505-2E9C-101B-9397-08002B2CF9AE}" pid="7" name="_PreviousAdHocReviewCycleID">
    <vt:i4>107108090</vt:i4>
  </property>
</Properties>
</file>