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4" r:id="rId3"/>
    <p:sldId id="257" r:id="rId4"/>
    <p:sldId id="259" r:id="rId5"/>
    <p:sldId id="258" r:id="rId6"/>
    <p:sldId id="265" r:id="rId7"/>
    <p:sldId id="261" r:id="rId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D347"/>
    <a:srgbClr val="CC99FF"/>
    <a:srgbClr val="99CCFF"/>
    <a:srgbClr val="000000"/>
    <a:srgbClr val="FF9900"/>
    <a:srgbClr val="FF5050"/>
    <a:srgbClr val="008000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9685" autoAdjust="0"/>
  </p:normalViewPr>
  <p:slideViewPr>
    <p:cSldViewPr showGuides="1">
      <p:cViewPr>
        <p:scale>
          <a:sx n="100" d="100"/>
          <a:sy n="100" d="100"/>
        </p:scale>
        <p:origin x="-72" y="-24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6" d="100"/>
          <a:sy n="86" d="100"/>
        </p:scale>
        <p:origin x="-3894" y="-96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70408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32921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DD32F5-E36B-45EF-9A20-9D413E3D339F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982CDA-9693-4EE0-9ADD-9AEF7EFB1B4D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A55192-9259-44C3-9AD5-24A5072A66DD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FD3928-6A01-4072-A681-8B6F694E2403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2E6440-06DC-45A0-8D41-5381CC74F49E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7B6F77-E4AC-427E-A0AA-D538782808BB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30DD11-D051-4AA1-A697-06ED0E1B280B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B17479-859C-420E-A0C3-75B5CB3B2499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730C9C-C357-4BBF-B050-7252FEFA89BF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88C1D-4CB2-4805-9724-CD2C8858EA71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C83FBB-C0DA-4CDE-8115-726D98623DFD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r>
              <a:rPr lang="en-US" altLang="zh-CN" smtClean="0"/>
              <a:t>JCTVC-L0221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DD9279C-306A-430F-9821-FBBF41ECD522}" type="datetime1">
              <a:rPr lang="en-US" smtClean="0"/>
              <a:pPr/>
              <a:t>1/14/2013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3718"/>
            <a:ext cx="7772400" cy="1323439"/>
          </a:xfrm>
        </p:spPr>
        <p:txBody>
          <a:bodyPr/>
          <a:lstStyle/>
          <a:p>
            <a:r>
              <a:rPr lang="en-CA" b="1" dirty="0" smtClean="0"/>
              <a:t>Non-TE5: Memory reduction for MV data of EL in SHVC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Jun Xu, Ali Tabatabai, Kazushi Sato, Shuo Lu</a:t>
            </a:r>
          </a:p>
          <a:p>
            <a:r>
              <a:rPr lang="en-US" dirty="0" smtClean="0"/>
              <a:t>SONY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JCTVC-L0221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066800"/>
            <a:ext cx="7886700" cy="5486400"/>
          </a:xfrm>
        </p:spPr>
        <p:txBody>
          <a:bodyPr/>
          <a:lstStyle/>
          <a:p>
            <a:r>
              <a:rPr lang="en-US" sz="2800" dirty="0" smtClean="0"/>
              <a:t>Motivation</a:t>
            </a:r>
          </a:p>
          <a:p>
            <a:pPr lvl="1"/>
            <a:r>
              <a:rPr lang="en-US" sz="2400" dirty="0" smtClean="0"/>
              <a:t>EL uses temporal MV for merge and MV prediction.</a:t>
            </a:r>
          </a:p>
          <a:p>
            <a:pPr lvl="1"/>
            <a:r>
              <a:rPr lang="en-US" sz="2400" dirty="0" smtClean="0"/>
              <a:t>Memory size is large even with MV compression because EL has large resolution.</a:t>
            </a:r>
          </a:p>
          <a:p>
            <a:pPr lvl="1"/>
            <a:r>
              <a:rPr lang="en-US" sz="2400" dirty="0" smtClean="0"/>
              <a:t>Inter-layer MV prediction can improve the coding efficiency significantly.</a:t>
            </a:r>
          </a:p>
          <a:p>
            <a:pPr lvl="1"/>
            <a:r>
              <a:rPr lang="en-US" sz="2400" dirty="0" smtClean="0"/>
              <a:t>A new trade-off can be achieved by manipulating available MV information across spatial, temporal and layer dimensions.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JCTVC-L0221</a:t>
            </a:r>
            <a:endParaRPr lang="en-US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for MV in SHVC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pSp>
        <p:nvGrpSpPr>
          <p:cNvPr id="5" name="Group 4"/>
          <p:cNvGrpSpPr/>
          <p:nvPr/>
        </p:nvGrpSpPr>
        <p:grpSpPr>
          <a:xfrm>
            <a:off x="228600" y="1028700"/>
            <a:ext cx="8229600" cy="4963299"/>
            <a:chOff x="228600" y="1028700"/>
            <a:chExt cx="8229600" cy="4963299"/>
          </a:xfrm>
        </p:grpSpPr>
        <p:cxnSp>
          <p:nvCxnSpPr>
            <p:cNvPr id="6" name="Straight Arrow Connector 5"/>
            <p:cNvCxnSpPr/>
            <p:nvPr/>
          </p:nvCxnSpPr>
          <p:spPr bwMode="auto">
            <a:xfrm>
              <a:off x="1714500" y="4800600"/>
              <a:ext cx="571500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 bwMode="auto">
            <a:xfrm flipV="1">
              <a:off x="1714500" y="2057400"/>
              <a:ext cx="0" cy="27432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1028700" y="2286000"/>
              <a:ext cx="5645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EL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28700" y="3886200"/>
              <a:ext cx="5741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accent1">
                      <a:lumMod val="75000"/>
                    </a:schemeClr>
                  </a:solidFill>
                </a:rPr>
                <a:t>BL</a:t>
              </a:r>
              <a:endParaRPr lang="en-US" sz="2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28700" y="1600200"/>
              <a:ext cx="10450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Layer</a:t>
              </a:r>
              <a:endParaRPr lang="en-US" sz="2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43800" y="4572000"/>
              <a:ext cx="8515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POC</a:t>
              </a:r>
              <a:endParaRPr lang="en-US" sz="2800" dirty="0"/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571500" y="3429000"/>
              <a:ext cx="78867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5600700" y="1600200"/>
              <a:ext cx="0" cy="40005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3314700" y="4914900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N</a:t>
              </a:r>
              <a:endParaRPr lang="en-US" sz="2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29400" y="5029200"/>
              <a:ext cx="6815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N+1</a:t>
              </a:r>
              <a:endParaRPr lang="en-US" sz="2000" dirty="0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828800" y="37719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TMV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086100" y="3657600"/>
              <a:ext cx="914400" cy="9144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Current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MV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4800600" y="38862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TMV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6286500" y="3657600"/>
              <a:ext cx="914400" cy="9144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Current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MV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1828800" y="2286000"/>
              <a:ext cx="685800" cy="6858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TMV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743200" y="1828800"/>
              <a:ext cx="1371600" cy="1371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Current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MV</a:t>
              </a:r>
            </a:p>
          </p:txBody>
        </p:sp>
        <p:cxnSp>
          <p:nvCxnSpPr>
            <p:cNvPr id="29" name="Straight Arrow Connector 28"/>
            <p:cNvCxnSpPr>
              <a:stCxn id="25" idx="3"/>
              <a:endCxn id="36" idx="1"/>
            </p:cNvCxnSpPr>
            <p:nvPr/>
          </p:nvCxnSpPr>
          <p:spPr bwMode="auto">
            <a:xfrm>
              <a:off x="4114800" y="2514600"/>
              <a:ext cx="6858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Rounded Rectangular Callout 30"/>
            <p:cNvSpPr/>
            <p:nvPr/>
          </p:nvSpPr>
          <p:spPr bwMode="auto">
            <a:xfrm>
              <a:off x="4457700" y="1028700"/>
              <a:ext cx="1257300" cy="571500"/>
            </a:xfrm>
            <a:prstGeom prst="wedgeRoundRectCallout">
              <a:avLst>
                <a:gd name="adj1" fmla="val -55568"/>
                <a:gd name="adj2" fmla="val 216132"/>
                <a:gd name="adj3" fmla="val 16667"/>
              </a:avLst>
            </a:prstGeom>
            <a:noFill/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4:1 MV compression</a:t>
              </a: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4800600" y="2171700"/>
              <a:ext cx="685800" cy="6858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TMV</a:t>
              </a: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6057900" y="1828800"/>
              <a:ext cx="1371600" cy="1371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Current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MV</a:t>
              </a:r>
            </a:p>
          </p:txBody>
        </p:sp>
        <p:sp>
          <p:nvSpPr>
            <p:cNvPr id="40" name="Up Arrow 39"/>
            <p:cNvSpPr/>
            <p:nvPr/>
          </p:nvSpPr>
          <p:spPr bwMode="auto">
            <a:xfrm>
              <a:off x="3429000" y="3200400"/>
              <a:ext cx="228600" cy="342900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1" name="Right Arrow 40"/>
            <p:cNvSpPr/>
            <p:nvPr/>
          </p:nvSpPr>
          <p:spPr bwMode="auto">
            <a:xfrm rot="12792709">
              <a:off x="3991422" y="3422097"/>
              <a:ext cx="877676" cy="228600"/>
            </a:xfrm>
            <a:prstGeom prst="rightArrow">
              <a:avLst/>
            </a:prstGeom>
            <a:solidFill>
              <a:srgbClr val="FFD34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cxnSp>
          <p:nvCxnSpPr>
            <p:cNvPr id="42" name="Straight Arrow Connector 41"/>
            <p:cNvCxnSpPr>
              <a:stCxn id="21" idx="3"/>
              <a:endCxn id="22" idx="1"/>
            </p:cNvCxnSpPr>
            <p:nvPr/>
          </p:nvCxnSpPr>
          <p:spPr bwMode="auto">
            <a:xfrm>
              <a:off x="4000500" y="4114800"/>
              <a:ext cx="8001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6" name="Rounded Rectangular Callout 45"/>
            <p:cNvSpPr/>
            <p:nvPr/>
          </p:nvSpPr>
          <p:spPr bwMode="auto">
            <a:xfrm>
              <a:off x="228600" y="2743200"/>
              <a:ext cx="1143000" cy="571500"/>
            </a:xfrm>
            <a:prstGeom prst="wedgeRoundRectCallout">
              <a:avLst>
                <a:gd name="adj1" fmla="val 239466"/>
                <a:gd name="adj2" fmla="val 58520"/>
                <a:gd name="adj3" fmla="val 16667"/>
              </a:avLst>
            </a:prstGeom>
            <a:solidFill>
              <a:schemeClr val="accent1">
                <a:alpha val="34118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ETRI’s postpone</a:t>
              </a:r>
            </a:p>
          </p:txBody>
        </p:sp>
        <p:sp>
          <p:nvSpPr>
            <p:cNvPr id="47" name="Rounded Rectangular Callout 46"/>
            <p:cNvSpPr/>
            <p:nvPr/>
          </p:nvSpPr>
          <p:spPr bwMode="auto">
            <a:xfrm>
              <a:off x="4686300" y="2971800"/>
              <a:ext cx="1257300" cy="457200"/>
            </a:xfrm>
            <a:prstGeom prst="wedgeRoundRectCallout">
              <a:avLst>
                <a:gd name="adj1" fmla="val -71579"/>
                <a:gd name="adj2" fmla="val 87176"/>
                <a:gd name="adj3" fmla="val 16667"/>
              </a:avLst>
            </a:prstGeom>
            <a:solidFill>
              <a:srgbClr val="FFD347">
                <a:alpha val="43922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SMuC</a:t>
              </a:r>
              <a:r>
                <a:rPr kumimoji="0" lang="en-US" sz="1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 sample solution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 bwMode="auto">
            <a:xfrm>
              <a:off x="2628900" y="1485900"/>
              <a:ext cx="0" cy="40005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1828800" y="4914900"/>
              <a:ext cx="5886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N-1</a:t>
              </a:r>
              <a:endParaRPr lang="en-US" sz="20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7200" y="5715000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TMV: Temporal MV</a:t>
              </a:r>
              <a:endParaRPr lang="en-US" dirty="0"/>
            </a:p>
          </p:txBody>
        </p:sp>
      </p:grp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JCTVC-L0221</a:t>
            </a:r>
            <a:endParaRPr lang="en-US" alt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JCTVC-L0221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Memory reduction in EL</a:t>
            </a:r>
          </a:p>
          <a:p>
            <a:pPr lvl="1"/>
            <a:r>
              <a:rPr lang="en-US" sz="2400" dirty="0" smtClean="0"/>
              <a:t>Disable TMV for merge and MV prediction in EL but enable interlayer MV prediction.</a:t>
            </a:r>
          </a:p>
          <a:p>
            <a:pPr lvl="1"/>
            <a:r>
              <a:rPr lang="en-US" sz="2400" dirty="0" smtClean="0"/>
              <a:t>Inter-layer MV prediction will compensate the loss of disabling TMV in EL.</a:t>
            </a:r>
          </a:p>
          <a:p>
            <a:r>
              <a:rPr lang="en-US" sz="2800" dirty="0" smtClean="0"/>
              <a:t>Pros</a:t>
            </a:r>
          </a:p>
          <a:p>
            <a:pPr lvl="1"/>
            <a:r>
              <a:rPr lang="en-US" sz="2400" dirty="0" smtClean="0"/>
              <a:t>Less memory usage.</a:t>
            </a:r>
          </a:p>
          <a:p>
            <a:r>
              <a:rPr lang="en-US" sz="2800" dirty="0" smtClean="0"/>
              <a:t>Cons</a:t>
            </a:r>
          </a:p>
          <a:p>
            <a:pPr lvl="1"/>
            <a:r>
              <a:rPr lang="en-US" sz="2400" dirty="0" smtClean="0"/>
              <a:t>Slight BD performance drop.</a:t>
            </a:r>
          </a:p>
          <a:p>
            <a:r>
              <a:rPr lang="en-US" sz="2800" dirty="0" smtClean="0"/>
              <a:t>Implemented based on ETRI’s proposal (TE5-5.2.3)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JCTVC-L0221</a:t>
            </a:r>
            <a:endParaRPr lang="en-US" altLang="zh-C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JCTVC-L0221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pSp>
        <p:nvGrpSpPr>
          <p:cNvPr id="5" name="Group 4"/>
          <p:cNvGrpSpPr/>
          <p:nvPr/>
        </p:nvGrpSpPr>
        <p:grpSpPr>
          <a:xfrm>
            <a:off x="457200" y="1485900"/>
            <a:ext cx="8001000" cy="4506099"/>
            <a:chOff x="457200" y="1485900"/>
            <a:chExt cx="8001000" cy="4506099"/>
          </a:xfrm>
        </p:grpSpPr>
        <p:cxnSp>
          <p:nvCxnSpPr>
            <p:cNvPr id="6" name="Straight Arrow Connector 5"/>
            <p:cNvCxnSpPr/>
            <p:nvPr/>
          </p:nvCxnSpPr>
          <p:spPr bwMode="auto">
            <a:xfrm>
              <a:off x="1714500" y="4800600"/>
              <a:ext cx="5715000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8" name="Straight Arrow Connector 7"/>
            <p:cNvCxnSpPr/>
            <p:nvPr/>
          </p:nvCxnSpPr>
          <p:spPr bwMode="auto">
            <a:xfrm flipV="1">
              <a:off x="1714500" y="2057400"/>
              <a:ext cx="0" cy="274320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1028700" y="2286000"/>
              <a:ext cx="56457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rgbClr val="FF0000"/>
                  </a:solidFill>
                </a:rPr>
                <a:t>EL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28700" y="3886200"/>
              <a:ext cx="5741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accent1">
                      <a:lumMod val="75000"/>
                    </a:schemeClr>
                  </a:solidFill>
                </a:rPr>
                <a:t>BL</a:t>
              </a:r>
              <a:endParaRPr lang="en-US" sz="28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28700" y="1600200"/>
              <a:ext cx="10450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Layer</a:t>
              </a:r>
              <a:endParaRPr lang="en-US" sz="2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43800" y="4572000"/>
              <a:ext cx="8515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POC</a:t>
              </a:r>
              <a:endParaRPr lang="en-US" sz="2800" dirty="0"/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571500" y="3429000"/>
              <a:ext cx="7886700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5600700" y="1600200"/>
              <a:ext cx="0" cy="40005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3314700" y="4914900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N</a:t>
              </a:r>
              <a:endParaRPr lang="en-US" sz="2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29400" y="5029200"/>
              <a:ext cx="6815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N+1</a:t>
              </a:r>
              <a:endParaRPr lang="en-US" sz="2000" dirty="0"/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1828800" y="37719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TMV</a:t>
              </a: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086100" y="3657600"/>
              <a:ext cx="914400" cy="9144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Current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MV</a:t>
              </a: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4800600" y="3886200"/>
              <a:ext cx="457200" cy="4572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TMV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6286500" y="3657600"/>
              <a:ext cx="914400" cy="9144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Current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MV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1828800" y="2286000"/>
              <a:ext cx="685800" cy="6858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TMV</a:t>
              </a: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743200" y="1828800"/>
              <a:ext cx="1371600" cy="1371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Current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MV</a:t>
              </a:r>
            </a:p>
          </p:txBody>
        </p:sp>
        <p:cxnSp>
          <p:nvCxnSpPr>
            <p:cNvPr id="29" name="Straight Arrow Connector 28"/>
            <p:cNvCxnSpPr>
              <a:stCxn id="25" idx="3"/>
              <a:endCxn id="36" idx="1"/>
            </p:cNvCxnSpPr>
            <p:nvPr/>
          </p:nvCxnSpPr>
          <p:spPr bwMode="auto">
            <a:xfrm>
              <a:off x="4114800" y="2514600"/>
              <a:ext cx="6858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1" name="Rounded Rectangular Callout 30"/>
            <p:cNvSpPr/>
            <p:nvPr/>
          </p:nvSpPr>
          <p:spPr bwMode="auto">
            <a:xfrm>
              <a:off x="4000500" y="5029200"/>
              <a:ext cx="1257300" cy="571500"/>
            </a:xfrm>
            <a:prstGeom prst="wedgeRoundRectCallout">
              <a:avLst>
                <a:gd name="adj1" fmla="val -18662"/>
                <a:gd name="adj2" fmla="val -207749"/>
                <a:gd name="adj3" fmla="val 16667"/>
              </a:avLst>
            </a:prstGeom>
            <a:noFill/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4:1 MV compression</a:t>
              </a: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4800600" y="2171700"/>
              <a:ext cx="685800" cy="6858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TMV</a:t>
              </a: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6057900" y="1828800"/>
              <a:ext cx="1371600" cy="13716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 smtClean="0"/>
                <a:t>Current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MV</a:t>
              </a:r>
            </a:p>
          </p:txBody>
        </p:sp>
        <p:sp>
          <p:nvSpPr>
            <p:cNvPr id="40" name="Up Arrow 39"/>
            <p:cNvSpPr/>
            <p:nvPr/>
          </p:nvSpPr>
          <p:spPr bwMode="auto">
            <a:xfrm>
              <a:off x="3429000" y="3200400"/>
              <a:ext cx="228600" cy="342900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cxnSp>
          <p:nvCxnSpPr>
            <p:cNvPr id="42" name="Straight Arrow Connector 41"/>
            <p:cNvCxnSpPr>
              <a:stCxn id="21" idx="3"/>
              <a:endCxn id="22" idx="1"/>
            </p:cNvCxnSpPr>
            <p:nvPr/>
          </p:nvCxnSpPr>
          <p:spPr bwMode="auto">
            <a:xfrm>
              <a:off x="4000500" y="4114800"/>
              <a:ext cx="800100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 bwMode="auto">
            <a:xfrm>
              <a:off x="2628900" y="1485900"/>
              <a:ext cx="0" cy="400050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1828800" y="4914900"/>
              <a:ext cx="5886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N-1</a:t>
              </a:r>
              <a:endParaRPr lang="en-US" sz="2000" dirty="0"/>
            </a:p>
          </p:txBody>
        </p:sp>
        <p:sp>
          <p:nvSpPr>
            <p:cNvPr id="39" name="Multiply 38"/>
            <p:cNvSpPr/>
            <p:nvPr/>
          </p:nvSpPr>
          <p:spPr bwMode="auto">
            <a:xfrm>
              <a:off x="1828800" y="2057400"/>
              <a:ext cx="914400" cy="1143000"/>
            </a:xfrm>
            <a:prstGeom prst="mathMultiply">
              <a:avLst>
                <a:gd name="adj1" fmla="val 13968"/>
              </a:avLst>
            </a:prstGeom>
            <a:solidFill>
              <a:srgbClr val="33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43" name="Multiply 42"/>
            <p:cNvSpPr/>
            <p:nvPr/>
          </p:nvSpPr>
          <p:spPr bwMode="auto">
            <a:xfrm>
              <a:off x="4114800" y="1600200"/>
              <a:ext cx="1485900" cy="1828800"/>
            </a:xfrm>
            <a:prstGeom prst="mathMultiply">
              <a:avLst>
                <a:gd name="adj1" fmla="val 13968"/>
              </a:avLst>
            </a:prstGeom>
            <a:solidFill>
              <a:srgbClr val="3399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7200" y="5715000"/>
              <a:ext cx="14622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TMV: Temporal MV</a:t>
              </a:r>
              <a:endParaRPr lang="en-US" dirty="0"/>
            </a:p>
          </p:txBody>
        </p:sp>
      </p:grp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JCTVC-L0221</a:t>
            </a:r>
            <a:endParaRPr lang="en-US" alt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Thanks to </a:t>
            </a:r>
            <a:r>
              <a:rPr lang="en-US" sz="2800" dirty="0" err="1" smtClean="0"/>
              <a:t>InterDigital</a:t>
            </a:r>
            <a:r>
              <a:rPr lang="en-US" sz="2800" dirty="0" smtClean="0"/>
              <a:t> for cross-checking</a:t>
            </a:r>
          </a:p>
          <a:p>
            <a:pPr lvl="1"/>
            <a:r>
              <a:rPr lang="en-US" sz="2400" dirty="0" smtClean="0"/>
              <a:t>0.3%~0.7% drop in performance</a:t>
            </a:r>
          </a:p>
          <a:p>
            <a:pPr lvl="1"/>
            <a:r>
              <a:rPr lang="en-US" sz="2400" dirty="0" smtClean="0"/>
              <a:t>Anchor is </a:t>
            </a:r>
            <a:r>
              <a:rPr lang="en-US" sz="2400" dirty="0" err="1" smtClean="0"/>
              <a:t>SMuC</a:t>
            </a:r>
            <a:r>
              <a:rPr lang="en-US" sz="2400" dirty="0" smtClean="0"/>
              <a:t> 0.1.1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JCTVC-L0221</a:t>
            </a:r>
            <a:endParaRPr lang="en-US" altLang="zh-CN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328088"/>
              </p:ext>
            </p:extLst>
          </p:nvPr>
        </p:nvGraphicFramePr>
        <p:xfrm>
          <a:off x="685797" y="2825540"/>
          <a:ext cx="8001003" cy="1350361"/>
        </p:xfrm>
        <a:graphic>
          <a:graphicData uri="http://schemas.openxmlformats.org/drawingml/2006/table">
            <a:tbl>
              <a:tblPr/>
              <a:tblGrid>
                <a:gridCol w="2324722"/>
                <a:gridCol w="1218581"/>
                <a:gridCol w="742950"/>
                <a:gridCol w="742950"/>
                <a:gridCol w="742950"/>
                <a:gridCol w="742950"/>
                <a:gridCol w="742950"/>
                <a:gridCol w="742950"/>
              </a:tblGrid>
              <a:tr h="21709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Method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</a:t>
                      </a:r>
                    </a:p>
                  </a:txBody>
                  <a:tcPr marL="5997" marR="5997" marT="59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Y-RA-2x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Y-RA-1.5x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Y-RA-SNR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Y-LDP-2x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Y-LDP-1.5x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Y-LDP-SNR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4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JCTVC-L0221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Merge</a:t>
                      </a:r>
                    </a:p>
                  </a:txBody>
                  <a:tcPr marL="5997" marR="5997" marT="59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-2.12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-0.67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9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AMVP</a:t>
                      </a:r>
                    </a:p>
                  </a:txBody>
                  <a:tcPr marL="5997" marR="5997" marT="59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-0.51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-0.79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Merge+AMVP</a:t>
                      </a:r>
                    </a:p>
                  </a:txBody>
                  <a:tcPr marL="5997" marR="5997" marT="59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94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5.2.3 K0037 (ETRI)</a:t>
                      </a:r>
                    </a:p>
                  </a:txBody>
                  <a:tcPr marL="5997" marR="5997" marT="599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Merge</a:t>
                      </a:r>
                    </a:p>
                  </a:txBody>
                  <a:tcPr marL="5997" marR="5997" marT="59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-2.20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-2.30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-2.42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-1.24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-1.20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-1.95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94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AMVP</a:t>
                      </a:r>
                    </a:p>
                  </a:txBody>
                  <a:tcPr marL="5997" marR="5997" marT="59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-1.55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-1.52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-1.60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-0.97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-0.83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-1.08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59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Merge+AMVP</a:t>
                      </a:r>
                    </a:p>
                  </a:txBody>
                  <a:tcPr marL="5997" marR="5997" marT="59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-2.36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-2.46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-2.57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-1.31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-1.26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-2.03</a:t>
                      </a:r>
                    </a:p>
                  </a:txBody>
                  <a:tcPr marL="5997" marR="5997" marT="59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445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pPr algn="just"/>
            <a:r>
              <a:rPr lang="en-US" sz="2800" dirty="0" smtClean="0"/>
              <a:t>To save memory for MV, removing temporal MV from merge list and AMVP list of EL is proposed.</a:t>
            </a:r>
          </a:p>
          <a:p>
            <a:endParaRPr lang="en-US" sz="2800" dirty="0" smtClean="0"/>
          </a:p>
          <a:p>
            <a:r>
              <a:rPr lang="en-US" sz="2800" dirty="0" smtClean="0"/>
              <a:t>Performance trade-off is acceptable.</a:t>
            </a:r>
          </a:p>
          <a:p>
            <a:endParaRPr lang="en-US" sz="2800" dirty="0" smtClean="0"/>
          </a:p>
          <a:p>
            <a:r>
              <a:rPr lang="en-US" sz="2800" dirty="0" smtClean="0"/>
              <a:t>Establish CE or AHG on this topic.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7</a:t>
            </a:fld>
            <a:endParaRPr lang="en-US" altLang="zh-C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JCTVC-L0221</a:t>
            </a:r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310876</TotalTime>
  <Words>350</Words>
  <Application>Microsoft Office PowerPoint</Application>
  <PresentationFormat>On-screen Show (4:3)</PresentationFormat>
  <Paragraphs>141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Non-TE5: Memory reduction for MV data of EL in SHVC</vt:lpstr>
      <vt:lpstr>Introduction</vt:lpstr>
      <vt:lpstr>Memory for MV in SHVC</vt:lpstr>
      <vt:lpstr>JCTVC-L0221</vt:lpstr>
      <vt:lpstr>JCTVC-L0221</vt:lpstr>
      <vt:lpstr>Performance</vt:lpstr>
      <vt:lpstr>Conclusion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Xu, Jun</cp:lastModifiedBy>
  <cp:revision>13728</cp:revision>
  <dcterms:created xsi:type="dcterms:W3CDTF">2006-02-22T01:05:12Z</dcterms:created>
  <dcterms:modified xsi:type="dcterms:W3CDTF">2013-01-14T17:18:16Z</dcterms:modified>
</cp:coreProperties>
</file>