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0" r:id="rId3"/>
    <p:sldId id="269" r:id="rId4"/>
    <p:sldId id="270" r:id="rId5"/>
    <p:sldId id="271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CC99FF"/>
    <a:srgbClr val="000000"/>
    <a:srgbClr val="FF9900"/>
    <a:srgbClr val="FFD347"/>
    <a:srgbClr val="FF5050"/>
    <a:srgbClr val="008000"/>
    <a:srgbClr val="99CCFF"/>
    <a:srgbClr val="FF00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9685" autoAdjust="0"/>
  </p:normalViewPr>
  <p:slideViewPr>
    <p:cSldViewPr showGuides="1">
      <p:cViewPr>
        <p:scale>
          <a:sx n="100" d="100"/>
          <a:sy n="100" d="100"/>
        </p:scale>
        <p:origin x="-1992" y="-91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894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1507363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219592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AB5EF-23D7-4887-B29B-CFD15443FCB1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31B8C-C586-47C6-AB7B-1886A0FAD17E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34B2F-3E14-4D5B-A864-B79BDB160A55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9D0F4E-B83D-448E-A609-CDA6CA022013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8C788C-07DA-49A7-B37E-D4E799D57603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FFF525-3D6E-43CD-9548-C344B83AF057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33C23-3483-4619-8CAF-298FA933FB6E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2EA67A-CBF3-4822-AEC9-5D754B9DF84F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216340-11C6-4729-B825-D78798AAC398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21198B-AF1E-4277-B5B6-D5F5BA9EE028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JCTVC-L0220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F4A43-C9B0-425A-9367-1A2F20CF38D2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r>
              <a:rPr lang="en-US" altLang="zh-CN" smtClean="0"/>
              <a:t>JCTVC-L0220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EE3CEBC9-6097-4A0B-B945-B9C116A97866}" type="datetime1">
              <a:rPr lang="en-US" smtClean="0"/>
              <a:pPr/>
              <a:t>1/15/2013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CA" b="1" dirty="0" smtClean="0"/>
              <a:t>Non-TE5: Inter-layer Intra MPM derivation for EL in SHVC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SMuC</a:t>
            </a:r>
            <a:r>
              <a:rPr lang="en-US" sz="2800" dirty="0" smtClean="0"/>
              <a:t> 0.1.1</a:t>
            </a:r>
          </a:p>
          <a:p>
            <a:pPr lvl="1"/>
            <a:r>
              <a:rPr lang="en-US" sz="1800" dirty="0" smtClean="0"/>
              <a:t>SVC_BL_CAND_INTRA  enables BL co-located intra mode for MPM derivation.</a:t>
            </a:r>
          </a:p>
          <a:p>
            <a:pPr lvl="1"/>
            <a:r>
              <a:rPr lang="en-US" sz="1800" dirty="0" smtClean="0"/>
              <a:t>MPMs are derived from BL co-located CU and neighboring CUs. But sometimes neighbors are not available including Inter or </a:t>
            </a:r>
            <a:r>
              <a:rPr lang="en-US" sz="1800" dirty="0" err="1" smtClean="0"/>
              <a:t>IntraBL</a:t>
            </a:r>
            <a:r>
              <a:rPr lang="en-US" sz="1800" dirty="0" smtClean="0"/>
              <a:t>.</a:t>
            </a:r>
          </a:p>
          <a:p>
            <a:pPr lvl="2"/>
            <a:r>
              <a:rPr lang="en-US" sz="1400" dirty="0" err="1" smtClean="0"/>
              <a:t>SMuC</a:t>
            </a:r>
            <a:r>
              <a:rPr lang="en-US" sz="1400" dirty="0" smtClean="0"/>
              <a:t> sets unavailable neighbors as DC mode.</a:t>
            </a:r>
          </a:p>
          <a:p>
            <a:pPr lvl="2"/>
            <a:endParaRPr lang="en-US" sz="1200" dirty="0" smtClean="0"/>
          </a:p>
          <a:p>
            <a:r>
              <a:rPr lang="en-US" sz="2800" dirty="0" smtClean="0"/>
              <a:t>Proposed solution</a:t>
            </a:r>
          </a:p>
          <a:p>
            <a:pPr lvl="1"/>
            <a:r>
              <a:rPr lang="en-US" sz="1800" dirty="0" smtClean="0"/>
              <a:t>SVC_BL_CAND_INTRA  is enabled to use BL co-located intra mode for MPM derivation.</a:t>
            </a:r>
          </a:p>
          <a:p>
            <a:pPr lvl="1"/>
            <a:r>
              <a:rPr lang="en-US" sz="1800" dirty="0" smtClean="0"/>
              <a:t>When deriving MPMs, each neighboring CU</a:t>
            </a:r>
            <a:endParaRPr lang="en-US" sz="1400" dirty="0" smtClean="0"/>
          </a:p>
          <a:p>
            <a:pPr lvl="2"/>
            <a:r>
              <a:rPr lang="en-US" sz="1600" dirty="0" smtClean="0"/>
              <a:t>If neighboring CU is </a:t>
            </a:r>
            <a:r>
              <a:rPr lang="en-US" sz="1600" dirty="0" err="1" smtClean="0"/>
              <a:t>IntraBL</a:t>
            </a:r>
            <a:endParaRPr lang="en-US" sz="1600" dirty="0" smtClean="0"/>
          </a:p>
          <a:p>
            <a:pPr lvl="3"/>
            <a:r>
              <a:rPr lang="en-US" sz="1200" dirty="0" smtClean="0"/>
              <a:t>If neighboring CU co-located BL is intra coded, </a:t>
            </a:r>
          </a:p>
          <a:p>
            <a:pPr lvl="4"/>
            <a:r>
              <a:rPr lang="en-US" sz="1200" dirty="0" smtClean="0"/>
              <a:t>use neighboring CU co-located BL intra mode</a:t>
            </a:r>
          </a:p>
          <a:p>
            <a:pPr lvl="3"/>
            <a:r>
              <a:rPr lang="en-US" sz="1200" dirty="0" smtClean="0"/>
              <a:t>Otherwise,</a:t>
            </a:r>
          </a:p>
          <a:p>
            <a:pPr lvl="4"/>
            <a:r>
              <a:rPr lang="en-US" sz="1200" dirty="0" smtClean="0"/>
              <a:t>use DC mode</a:t>
            </a:r>
          </a:p>
          <a:p>
            <a:pPr lvl="2"/>
            <a:r>
              <a:rPr lang="en-US" sz="1600" dirty="0" smtClean="0"/>
              <a:t>Otherwise, </a:t>
            </a:r>
          </a:p>
          <a:p>
            <a:pPr lvl="3"/>
            <a:r>
              <a:rPr lang="en-US" sz="1200" dirty="0" smtClean="0"/>
              <a:t>use intra mode of neighboring CU in EL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pSp>
        <p:nvGrpSpPr>
          <p:cNvPr id="42" name="Group 41"/>
          <p:cNvGrpSpPr/>
          <p:nvPr/>
        </p:nvGrpSpPr>
        <p:grpSpPr>
          <a:xfrm>
            <a:off x="723482" y="2286000"/>
            <a:ext cx="7925636" cy="3657600"/>
            <a:chOff x="914400" y="2286000"/>
            <a:chExt cx="7925636" cy="3657600"/>
          </a:xfrm>
        </p:grpSpPr>
        <p:sp>
          <p:nvSpPr>
            <p:cNvPr id="5" name="Rectangle 4"/>
            <p:cNvSpPr/>
            <p:nvPr/>
          </p:nvSpPr>
          <p:spPr bwMode="auto">
            <a:xfrm>
              <a:off x="2514600" y="2971800"/>
              <a:ext cx="8001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2514600" y="2286000"/>
              <a:ext cx="8001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Intra</a:t>
              </a: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1714500" y="2971800"/>
              <a:ext cx="8001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 err="1" smtClean="0"/>
                <a:t>IntraBL</a:t>
              </a:r>
              <a:endParaRPr lang="en-US" dirty="0" smtClean="0"/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857500" y="4229100"/>
              <a:ext cx="457200" cy="3429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857500" y="3886200"/>
              <a:ext cx="457200" cy="3429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2400300" y="4229100"/>
              <a:ext cx="457200" cy="3429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14400" y="2743200"/>
              <a:ext cx="4283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EL</a:t>
              </a:r>
              <a:endParaRPr lang="en-US" sz="16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14400" y="4114800"/>
              <a:ext cx="44275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BL</a:t>
              </a:r>
              <a:endParaRPr lang="en-US" sz="1600" b="1" dirty="0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629400" y="2971800"/>
              <a:ext cx="8001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6629400" y="2286000"/>
              <a:ext cx="8001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dirty="0" smtClean="0"/>
                <a:t>Intra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5829300" y="2971800"/>
              <a:ext cx="800100" cy="6858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IntraBL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972300" y="4229100"/>
              <a:ext cx="457200" cy="3429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6972300" y="3886200"/>
              <a:ext cx="457200" cy="3429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6515100" y="4229100"/>
              <a:ext cx="457200" cy="3429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>
              <a:off x="2971800" y="2743200"/>
              <a:ext cx="1028700" cy="457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 descr="DC"/>
            <p:cNvCxnSpPr/>
            <p:nvPr/>
          </p:nvCxnSpPr>
          <p:spPr bwMode="auto">
            <a:xfrm>
              <a:off x="2171700" y="3314700"/>
              <a:ext cx="18288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V="1">
              <a:off x="3200400" y="3429000"/>
              <a:ext cx="800100" cy="10287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4000500" y="2971800"/>
              <a:ext cx="1257300" cy="6858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MPMs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derivation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 flipV="1">
              <a:off x="5257800" y="3543300"/>
              <a:ext cx="1485902" cy="91440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>
              <a:endCxn id="22" idx="6"/>
            </p:cNvCxnSpPr>
            <p:nvPr/>
          </p:nvCxnSpPr>
          <p:spPr bwMode="auto">
            <a:xfrm flipH="1" flipV="1">
              <a:off x="5257800" y="3314700"/>
              <a:ext cx="1828800" cy="10287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H="1">
              <a:off x="5257800" y="2628900"/>
              <a:ext cx="1600200" cy="5715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3429000" y="3086100"/>
              <a:ext cx="3818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DC</a:t>
              </a:r>
              <a:endParaRPr lang="en-US" dirty="0"/>
            </a:p>
          </p:txBody>
        </p:sp>
        <p:cxnSp>
          <p:nvCxnSpPr>
            <p:cNvPr id="27" name="Straight Connector 26"/>
            <p:cNvCxnSpPr/>
            <p:nvPr/>
          </p:nvCxnSpPr>
          <p:spPr bwMode="auto">
            <a:xfrm>
              <a:off x="4686300" y="3886200"/>
              <a:ext cx="0" cy="685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8" name="Right Arrow 27"/>
            <p:cNvSpPr/>
            <p:nvPr/>
          </p:nvSpPr>
          <p:spPr bwMode="auto">
            <a:xfrm>
              <a:off x="4914900" y="4114800"/>
              <a:ext cx="5715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43500" y="4457700"/>
              <a:ext cx="13909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Proposed solution</a:t>
              </a:r>
              <a:endParaRPr lang="en-US" dirty="0"/>
            </a:p>
          </p:txBody>
        </p:sp>
        <p:sp>
          <p:nvSpPr>
            <p:cNvPr id="30" name="Right Arrow 29"/>
            <p:cNvSpPr/>
            <p:nvPr/>
          </p:nvSpPr>
          <p:spPr bwMode="auto">
            <a:xfrm rot="10800000">
              <a:off x="4000500" y="4114800"/>
              <a:ext cx="571500" cy="228600"/>
            </a:xfrm>
            <a:prstGeom prst="right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86100" y="4504640"/>
              <a:ext cx="18646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SMuC0.1.1</a:t>
              </a:r>
            </a:p>
            <a:p>
              <a:pPr algn="ctr"/>
              <a:r>
                <a:rPr lang="en-US" dirty="0" smtClean="0"/>
                <a:t>+ </a:t>
              </a:r>
              <a:r>
                <a:rPr lang="en-US" dirty="0"/>
                <a:t>SVC_BL_CAND_INTRA</a:t>
              </a:r>
            </a:p>
          </p:txBody>
        </p:sp>
        <p:sp>
          <p:nvSpPr>
            <p:cNvPr id="32" name="Down Arrow 31"/>
            <p:cNvSpPr/>
            <p:nvPr/>
          </p:nvSpPr>
          <p:spPr bwMode="auto">
            <a:xfrm>
              <a:off x="2971800" y="3429000"/>
              <a:ext cx="228600" cy="9144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3" name="Down Arrow 32"/>
            <p:cNvSpPr/>
            <p:nvPr/>
          </p:nvSpPr>
          <p:spPr bwMode="auto">
            <a:xfrm>
              <a:off x="7086600" y="3429000"/>
              <a:ext cx="228600" cy="9144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43100" y="3657600"/>
              <a:ext cx="8819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</a:t>
              </a:r>
              <a:r>
                <a:rPr lang="en-US" dirty="0" smtClean="0">
                  <a:solidFill>
                    <a:srgbClr val="FF0000"/>
                  </a:solidFill>
                </a:rPr>
                <a:t>o-located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429500" y="3657600"/>
              <a:ext cx="8819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co-located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6" name="Down Arrow 35"/>
            <p:cNvSpPr/>
            <p:nvPr/>
          </p:nvSpPr>
          <p:spPr bwMode="auto">
            <a:xfrm rot="20166008">
              <a:off x="6286500" y="3314700"/>
              <a:ext cx="228600" cy="10287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61119" y="3771900"/>
              <a:ext cx="8819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co-located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9" name="Rectangular Callout 38"/>
            <p:cNvSpPr/>
            <p:nvPr/>
          </p:nvSpPr>
          <p:spPr bwMode="auto">
            <a:xfrm>
              <a:off x="1676818" y="5372100"/>
              <a:ext cx="1639136" cy="571500"/>
            </a:xfrm>
            <a:prstGeom prst="wedgeRectCallout">
              <a:avLst>
                <a:gd name="adj1" fmla="val 41819"/>
                <a:gd name="adj2" fmla="val -20886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Intra: intra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mode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0" name="Rectangular Callout 39"/>
            <p:cNvSpPr/>
            <p:nvPr/>
          </p:nvSpPr>
          <p:spPr bwMode="auto">
            <a:xfrm>
              <a:off x="7200900" y="5257800"/>
              <a:ext cx="1639136" cy="571500"/>
            </a:xfrm>
            <a:prstGeom prst="wedgeRectCallout">
              <a:avLst>
                <a:gd name="adj1" fmla="val -57302"/>
                <a:gd name="adj2" fmla="val -21398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Intra: intra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mode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1" name="Rectangular Callout 40"/>
            <p:cNvSpPr/>
            <p:nvPr/>
          </p:nvSpPr>
          <p:spPr bwMode="auto">
            <a:xfrm>
              <a:off x="5486400" y="5257800"/>
              <a:ext cx="1639136" cy="571500"/>
            </a:xfrm>
            <a:prstGeom prst="wedgeRectCallout">
              <a:avLst>
                <a:gd name="adj1" fmla="val 26599"/>
                <a:gd name="adj2" fmla="val -18966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Intra: intra mode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Inter: DC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dirty="0" smtClean="0"/>
              <a:t>Thanks to Canon for cross-checking.</a:t>
            </a:r>
          </a:p>
          <a:p>
            <a:pPr lvl="1"/>
            <a:r>
              <a:rPr lang="en-US" dirty="0" smtClean="0"/>
              <a:t>MDCS 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MDCS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JCTVC-L0220</a:t>
            </a:r>
            <a:endParaRPr lang="en-US" altLang="zh-CN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28700" y="2057400"/>
          <a:ext cx="6629399" cy="1341120"/>
        </p:xfrm>
        <a:graphic>
          <a:graphicData uri="http://schemas.openxmlformats.org/drawingml/2006/table">
            <a:tbl>
              <a:tblPr/>
              <a:tblGrid>
                <a:gridCol w="1020792"/>
                <a:gridCol w="940279"/>
                <a:gridCol w="923746"/>
                <a:gridCol w="940279"/>
                <a:gridCol w="1010010"/>
                <a:gridCol w="888520"/>
                <a:gridCol w="905773"/>
              </a:tblGrid>
              <a:tr h="152400">
                <a:tc>
                  <a:txBody>
                    <a:bodyPr/>
                    <a:lstStyle/>
                    <a:p>
                      <a:endParaRPr lang="en-US" sz="1400" dirty="0">
                        <a:latin typeface="Times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AI HEVC 2x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400">
                        <a:latin typeface="Times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-0.04%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-0.17%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0.11%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-0.55%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-0.16%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-0.32%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0.33%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0.29%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28700" y="4229100"/>
          <a:ext cx="6743701" cy="1485900"/>
        </p:xfrm>
        <a:graphic>
          <a:graphicData uri="http://schemas.openxmlformats.org/drawingml/2006/table">
            <a:tbl>
              <a:tblPr/>
              <a:tblGrid>
                <a:gridCol w="1038393"/>
                <a:gridCol w="1027424"/>
                <a:gridCol w="903840"/>
                <a:gridCol w="921390"/>
                <a:gridCol w="1027424"/>
                <a:gridCol w="903840"/>
                <a:gridCol w="921390"/>
              </a:tblGrid>
              <a:tr h="219395">
                <a:tc>
                  <a:txBody>
                    <a:bodyPr/>
                    <a:lstStyle/>
                    <a:p>
                      <a:endParaRPr lang="en-US" sz="1400" dirty="0">
                        <a:latin typeface="Times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AI HEVC 2x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395">
                <a:tc>
                  <a:txBody>
                    <a:bodyPr/>
                    <a:lstStyle/>
                    <a:p>
                      <a:endParaRPr lang="en-US" sz="1400">
                        <a:latin typeface="Times"/>
                        <a:ea typeface="Malgun Gothic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42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-0.17%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0.09%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42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0.05%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84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-0.18%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422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-0.33%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0.13%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0.26%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-0.30%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0.37%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solidFill>
                            <a:srgbClr val="7F7F7F"/>
                          </a:solidFill>
                          <a:latin typeface="Arial"/>
                          <a:ea typeface="Times New Roman"/>
                        </a:rPr>
                        <a:t>0.40%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New MPM derivation is proposed to use BL intra mode for both current and neighboring CU.</a:t>
            </a:r>
          </a:p>
          <a:p>
            <a:endParaRPr lang="en-US" sz="2400" dirty="0" smtClean="0"/>
          </a:p>
          <a:p>
            <a:r>
              <a:rPr lang="en-US" sz="2400" dirty="0" smtClean="0"/>
              <a:t>Coding efficiency is improved.</a:t>
            </a:r>
          </a:p>
          <a:p>
            <a:endParaRPr lang="en-US" sz="2400" dirty="0" smtClean="0"/>
          </a:p>
          <a:p>
            <a:r>
              <a:rPr lang="en-US" sz="2400" dirty="0" smtClean="0"/>
              <a:t>Recommend </a:t>
            </a:r>
            <a:r>
              <a:rPr lang="en-US" sz="2400" dirty="0" smtClean="0"/>
              <a:t>for further </a:t>
            </a:r>
            <a:r>
              <a:rPr lang="en-US" sz="2400" smtClean="0"/>
              <a:t>study in a TE or AHG</a:t>
            </a:r>
            <a:r>
              <a:rPr lang="en-US" sz="240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JCTVC-L0220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296223</TotalTime>
  <Words>357</Words>
  <Application>Microsoft Office PowerPoint</Application>
  <PresentationFormat>On-screen Show (4:3)</PresentationFormat>
  <Paragraphs>136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Non-TE5: Inter-layer Intra MPM derivation for EL in SHVC</vt:lpstr>
      <vt:lpstr>Proposal</vt:lpstr>
      <vt:lpstr>Diagram</vt:lpstr>
      <vt:lpstr>Performance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13299</cp:revision>
  <dcterms:created xsi:type="dcterms:W3CDTF">2006-02-22T01:05:12Z</dcterms:created>
  <dcterms:modified xsi:type="dcterms:W3CDTF">2013-01-15T19:37:17Z</dcterms:modified>
</cp:coreProperties>
</file>