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481" r:id="rId2"/>
    <p:sldId id="484" r:id="rId3"/>
    <p:sldId id="485" r:id="rId4"/>
    <p:sldId id="483" r:id="rId5"/>
    <p:sldId id="482" r:id="rId6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FCCFF"/>
    <a:srgbClr val="FFFF00"/>
    <a:srgbClr val="99FF66"/>
    <a:srgbClr val="FF9900"/>
    <a:srgbClr val="FF66FF"/>
    <a:srgbClr val="3399FF"/>
    <a:srgbClr val="CC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16D9F66E-5EB9-4882-86FB-DCBF35E3C3E4}" styleName="Medium Style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144" autoAdjust="0"/>
    <p:restoredTop sz="99893" autoAdjust="0"/>
  </p:normalViewPr>
  <p:slideViewPr>
    <p:cSldViewPr>
      <p:cViewPr>
        <p:scale>
          <a:sx n="81" d="100"/>
          <a:sy n="81" d="100"/>
        </p:scale>
        <p:origin x="-931" y="312"/>
      </p:cViewPr>
      <p:guideLst>
        <p:guide orient="horz" pos="3960"/>
        <p:guide pos="561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91" d="100"/>
          <a:sy n="91" d="100"/>
        </p:scale>
        <p:origin x="-2988" y="-96"/>
      </p:cViewPr>
      <p:guideLst>
        <p:guide orient="horz" pos="2928"/>
        <p:guide pos="2160"/>
      </p:guideLst>
    </p:cSldViewPr>
  </p:notesViewPr>
  <p:gridSpacing cx="114300" cy="1143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pPr>
              <a:defRPr/>
            </a:pPr>
            <a:fld id="{C422C12F-D5D8-425D-8A31-36AB3679470B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83469154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16425"/>
            <a:ext cx="50292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noProof="0" smtClean="0"/>
              <a:t>Click to edit Master text styles</a:t>
            </a:r>
          </a:p>
          <a:p>
            <a:pPr lvl="1"/>
            <a:r>
              <a:rPr lang="en-US" altLang="zh-CN" noProof="0" smtClean="0"/>
              <a:t>Second level</a:t>
            </a:r>
          </a:p>
          <a:p>
            <a:pPr lvl="2"/>
            <a:r>
              <a:rPr lang="en-US" altLang="zh-CN" noProof="0" smtClean="0"/>
              <a:t>Third level</a:t>
            </a:r>
          </a:p>
          <a:p>
            <a:pPr lvl="3"/>
            <a:r>
              <a:rPr lang="en-US" altLang="zh-CN" noProof="0" smtClean="0"/>
              <a:t>Fourth level</a:t>
            </a:r>
          </a:p>
          <a:p>
            <a:pPr lvl="4"/>
            <a:r>
              <a:rPr lang="en-US" altLang="zh-CN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pPr>
              <a:defRPr/>
            </a:pPr>
            <a:fld id="{5E52DDBA-5467-487D-9D26-0F91FE8D10C0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50753817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7"/>
          <p:cNvSpPr txBox="1">
            <a:spLocks noGrp="1" noChangeArrowheads="1"/>
          </p:cNvSpPr>
          <p:nvPr/>
        </p:nvSpPr>
        <p:spPr bwMode="auto">
          <a:xfrm>
            <a:off x="388620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1ED692D3-77BF-4007-84FF-0CA8D965B026}" type="slidenum">
              <a:rPr lang="zh-CN" altLang="en-US">
                <a:latin typeface="Times New Roman" pitchFamily="18" charset="0"/>
              </a:rPr>
              <a:pPr algn="r"/>
              <a:t>1</a:t>
            </a:fld>
            <a:endParaRPr lang="en-US" altLang="zh-CN">
              <a:latin typeface="Times New Roman" pitchFamily="18" charset="0"/>
            </a:endParaRPr>
          </a:p>
        </p:txBody>
      </p:sp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zh-CN" alt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4DE5EB-A5E0-423B-9D5B-DA7F46316856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FC6688-E6E3-498C-B1F3-07823027EB65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43487A-0FD1-4423-B621-B8FB9753D61D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 sz="1600" baseline="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94F8C33-D975-42B7-8EE3-B1AA59D3B660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-7938"/>
            <a:ext cx="1943100" cy="65611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-7938"/>
            <a:ext cx="5676900" cy="6561138"/>
          </a:xfrm>
        </p:spPr>
        <p:txBody>
          <a:bodyPr vert="eaVert"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D05A2C-F870-4526-9838-CD35316AC5C1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 sz="1600" baseline="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B358C4-778E-4C3F-9A52-8C2836C57339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995160" y="6553200"/>
            <a:ext cx="1905000" cy="304800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75A5AD-2B98-4B4E-8660-B9499D5E6CE0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 sz="1600" baseline="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641FC1-D776-4F6E-8003-EAE0BFA912F2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71CB3D-A229-4A68-A9EC-3A19751AC70E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A3C6146-1FD2-4ED1-B4C9-873F67560155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4AD0F0-9B05-4D11-98EB-1B45A184A3A0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DD38A3-4954-4292-846F-1CEA0110F2E8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A6F63D-9691-4F44-96CD-58326866CB96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69C79F-ACAC-4EFC-8115-CA95450DB75C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F02222-FE48-4CEC-B01F-61CD277F1FC7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 sz="1600" baseline="0">
                <a:solidFill>
                  <a:schemeClr val="bg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2044F2-A2CF-4339-BAC8-7A22ECD00C1F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010400" y="6553200"/>
            <a:ext cx="1905000" cy="304800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D6A986-8A1D-47EC-87D2-2310BC06213B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 sz="1600" baseline="0">
                <a:solidFill>
                  <a:schemeClr val="bg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F949C7B-6990-4082-AD10-9F14B1947ED1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9B5683-FDB1-4580-B543-3AC7BEAD2844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 sz="1600" baseline="0">
                <a:solidFill>
                  <a:schemeClr val="bg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49D451-7904-4169-A58B-29D6F3788A38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12006C-8BF5-47D2-8BF8-5CCD1D5E0331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 sz="1600" baseline="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BFFD92-BCD8-4B65-BD9D-7036ED54C25F}" type="datetime1">
              <a:rPr lang="en-US" smtClean="0"/>
              <a:t>1/16/2013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-7938"/>
            <a:ext cx="7772400" cy="7016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066800"/>
            <a:ext cx="7772400" cy="5486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8" name="正方形/長方形 7"/>
          <p:cNvSpPr>
            <a:spLocks noChangeArrowheads="1"/>
          </p:cNvSpPr>
          <p:nvPr/>
        </p:nvSpPr>
        <p:spPr bwMode="auto">
          <a:xfrm>
            <a:off x="0" y="6565900"/>
            <a:ext cx="9144000" cy="292100"/>
          </a:xfrm>
          <a:prstGeom prst="rect">
            <a:avLst/>
          </a:prstGeom>
          <a:gradFill rotWithShape="1">
            <a:gsLst>
              <a:gs pos="0">
                <a:srgbClr val="5962A1"/>
              </a:gs>
              <a:gs pos="100000">
                <a:srgbClr val="A4A9CC">
                  <a:alpha val="96001"/>
                </a:srgbClr>
              </a:gs>
            </a:gsLst>
            <a:lin ang="0" scaled="1"/>
          </a:gradFill>
          <a:ln w="25400" algn="ctr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endParaRPr kumimoji="1" lang="ja-JP" altLang="en-US" sz="1800">
              <a:solidFill>
                <a:schemeClr val="bg1"/>
              </a:solidFill>
              <a:ea typeface="ＭＳ Ｐゴシック" pitchFamily="34" charset="-128"/>
            </a:endParaRPr>
          </a:p>
        </p:txBody>
      </p:sp>
      <p:pic>
        <p:nvPicPr>
          <p:cNvPr id="1029" name="図 8" descr="sony_w.png"/>
          <p:cNvPicPr>
            <a:picLocks noChangeAspect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158750" y="6637338"/>
            <a:ext cx="925513" cy="165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40080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  <a:ea typeface="SimSun" pitchFamily="2" charset="-122"/>
              </a:defRPr>
            </a:lvl1pPr>
          </a:lstStyle>
          <a:p>
            <a:pPr>
              <a:defRPr/>
            </a:pPr>
            <a:fld id="{7801CEDC-8412-4650-A484-E18C286CFA42}" type="slidenum">
              <a:rPr lang="zh-CN" altLang="en-US"/>
              <a:pPr>
                <a:defRPr/>
              </a:pPr>
              <a:t>‹#›</a:t>
            </a:fld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Times New Roman" pitchFamily="18" charset="0"/>
                <a:ea typeface="SimSun" pitchFamily="2" charset="-122"/>
              </a:defRPr>
            </a:lvl1pPr>
          </a:lstStyle>
          <a:p>
            <a:pPr>
              <a:defRPr/>
            </a:pPr>
            <a:r>
              <a:rPr lang="en-US" altLang="zh-CN" smtClean="0"/>
              <a:t>JCTVC-L0215</a:t>
            </a:r>
            <a:endParaRPr lang="en-US" altLang="zh-CN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21920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>
                <a:latin typeface="Times New Roman" pitchFamily="18" charset="0"/>
                <a:ea typeface="SimSun" pitchFamily="2" charset="-122"/>
              </a:defRPr>
            </a:lvl1pPr>
          </a:lstStyle>
          <a:p>
            <a:pPr>
              <a:defRPr/>
            </a:pPr>
            <a:fld id="{F27D85D7-2CC5-4A0F-A1B5-C076B09AF273}" type="datetime1">
              <a:rPr lang="en-US" smtClean="0"/>
              <a:t>1/16/2013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iming>
    <p:tnLst>
      <p:par>
        <p:cTn id="1" dur="indefinite" restart="never" nodeType="tmRoot"/>
      </p:par>
    </p:tnLst>
  </p:timing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accent2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rgbClr val="996633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rgbClr val="CC0066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6"/>
          <p:cNvSpPr>
            <a:spLocks noGrp="1" noChangeArrowheads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7CBCB1BB-7D3C-4365-A9C6-EFF2B938F0B2}" type="slidenum">
              <a:rPr lang="zh-CN" altLang="en-US" smtClean="0"/>
              <a:pPr/>
              <a:t>1</a:t>
            </a:fld>
            <a:endParaRPr lang="en-US" altLang="zh-CN" smtClean="0"/>
          </a:p>
        </p:txBody>
      </p:sp>
      <p:sp>
        <p:nvSpPr>
          <p:cNvPr id="15363" name="Rectangle 2" descr="Rectangle: Click to edit Master text styles&#10;Second level&#10;Third level&#10;Fourth level&#10;Fifth level"/>
          <p:cNvSpPr>
            <a:spLocks noChangeArrowheads="1"/>
          </p:cNvSpPr>
          <p:nvPr/>
        </p:nvSpPr>
        <p:spPr bwMode="auto">
          <a:xfrm>
            <a:off x="685800" y="3717925"/>
            <a:ext cx="6619875" cy="2606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ct val="20000"/>
              </a:spcBef>
            </a:pPr>
            <a:r>
              <a:rPr lang="en-US" altLang="zh-CN" sz="3200" dirty="0">
                <a:solidFill>
                  <a:srgbClr val="003399"/>
                </a:solidFill>
                <a:ea typeface="SimSun" pitchFamily="2" charset="-122"/>
              </a:rPr>
              <a:t>Cheung </a:t>
            </a:r>
            <a:r>
              <a:rPr lang="en-US" altLang="zh-CN" sz="3200" dirty="0" smtClean="0">
                <a:solidFill>
                  <a:srgbClr val="003399"/>
                </a:solidFill>
                <a:ea typeface="SimSun" pitchFamily="2" charset="-122"/>
              </a:rPr>
              <a:t>Auyeung and Ali Tabatabai</a:t>
            </a:r>
          </a:p>
          <a:p>
            <a:pPr>
              <a:spcBef>
                <a:spcPct val="20000"/>
              </a:spcBef>
            </a:pPr>
            <a:endParaRPr lang="en-US" altLang="zh-CN" sz="3200" dirty="0">
              <a:solidFill>
                <a:srgbClr val="003399"/>
              </a:solidFill>
              <a:ea typeface="SimSun" pitchFamily="2" charset="-122"/>
            </a:endParaRPr>
          </a:p>
          <a:p>
            <a:pPr>
              <a:spcBef>
                <a:spcPct val="20000"/>
              </a:spcBef>
            </a:pPr>
            <a:r>
              <a:rPr lang="en-US" altLang="zh-CN" sz="3200" dirty="0" smtClean="0">
                <a:solidFill>
                  <a:srgbClr val="003399"/>
                </a:solidFill>
                <a:ea typeface="SimSun" pitchFamily="2" charset="-122"/>
              </a:rPr>
              <a:t>Sony Electronics Inc</a:t>
            </a:r>
            <a:endParaRPr lang="en-US" altLang="zh-CN" sz="3200" dirty="0">
              <a:solidFill>
                <a:srgbClr val="003399"/>
              </a:solidFill>
              <a:ea typeface="SimSun" pitchFamily="2" charset="-122"/>
            </a:endParaRPr>
          </a:p>
          <a:p>
            <a:pPr>
              <a:spcBef>
                <a:spcPct val="20000"/>
              </a:spcBef>
            </a:pPr>
            <a:r>
              <a:rPr lang="en-US" altLang="zh-CN" sz="3200" dirty="0" smtClean="0">
                <a:solidFill>
                  <a:srgbClr val="003399"/>
                </a:solidFill>
                <a:ea typeface="SimSun" pitchFamily="2" charset="-122"/>
              </a:rPr>
              <a:t>Jan </a:t>
            </a:r>
            <a:r>
              <a:rPr lang="en-US" altLang="zh-CN" sz="3200" dirty="0" smtClean="0">
                <a:solidFill>
                  <a:srgbClr val="003399"/>
                </a:solidFill>
                <a:ea typeface="SimSun" pitchFamily="2" charset="-122"/>
              </a:rPr>
              <a:t>16, </a:t>
            </a:r>
            <a:r>
              <a:rPr lang="en-US" altLang="zh-CN" sz="3200" dirty="0" smtClean="0">
                <a:solidFill>
                  <a:srgbClr val="003399"/>
                </a:solidFill>
                <a:ea typeface="SimSun" pitchFamily="2" charset="-122"/>
              </a:rPr>
              <a:t>2013</a:t>
            </a:r>
            <a:endParaRPr lang="en-US" altLang="zh-CN" sz="3200" dirty="0">
              <a:solidFill>
                <a:srgbClr val="003399"/>
              </a:solidFill>
              <a:ea typeface="SimSun" pitchFamily="2" charset="-122"/>
            </a:endParaRPr>
          </a:p>
        </p:txBody>
      </p:sp>
      <p:sp>
        <p:nvSpPr>
          <p:cNvPr id="2081795" name="Rectangle 3"/>
          <p:cNvSpPr>
            <a:spLocks noChangeArrowheads="1"/>
          </p:cNvSpPr>
          <p:nvPr/>
        </p:nvSpPr>
        <p:spPr bwMode="auto">
          <a:xfrm>
            <a:off x="539750" y="328613"/>
            <a:ext cx="8032750" cy="2986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>
              <a:defRPr/>
            </a:pPr>
            <a:r>
              <a:rPr lang="en-US" altLang="zh-CN" sz="4400" dirty="0" smtClean="0">
                <a:solidFill>
                  <a:srgbClr val="99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ea typeface="宋体" pitchFamily="2" charset="-122"/>
              </a:rPr>
              <a:t>Cross-checking and Simplification of Intra Residual Planar </a:t>
            </a:r>
            <a:r>
              <a:rPr lang="en-US" altLang="zh-CN" sz="4400" smtClean="0">
                <a:solidFill>
                  <a:srgbClr val="99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ea typeface="宋体" pitchFamily="2" charset="-122"/>
              </a:rPr>
              <a:t>Prediction in </a:t>
            </a:r>
            <a:r>
              <a:rPr lang="en-US" altLang="zh-CN" sz="4400" dirty="0" smtClean="0">
                <a:solidFill>
                  <a:srgbClr val="99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ea typeface="宋体" pitchFamily="2" charset="-122"/>
              </a:rPr>
              <a:t>TE3-4.2.2</a:t>
            </a:r>
            <a:endParaRPr lang="en-US" altLang="zh-CN" sz="4400" dirty="0">
              <a:solidFill>
                <a:srgbClr val="990099"/>
              </a:solidFill>
              <a:effectLst>
                <a:outerShdw blurRad="38100" dist="38100" dir="2700000" algn="tl">
                  <a:srgbClr val="C0C0C0"/>
                </a:outerShdw>
              </a:effectLst>
              <a:ea typeface="宋体" pitchFamily="2" charset="-122"/>
            </a:endParaRP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zh-CN" smtClean="0"/>
              <a:t>JCTVC-L0215</a:t>
            </a:r>
            <a:endParaRPr lang="en-US" altLang="zh-C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685800" y="914400"/>
            <a:ext cx="7772400" cy="5486400"/>
          </a:xfrm>
        </p:spPr>
        <p:txBody>
          <a:bodyPr/>
          <a:lstStyle/>
          <a:p>
            <a:r>
              <a:rPr lang="en-US" sz="2000" dirty="0" smtClean="0"/>
              <a:t>Qualcomm proposed in TE3-4.2.2 to modify the planar prediction for intra residual prediction.</a:t>
            </a:r>
          </a:p>
          <a:p>
            <a:pPr lvl="1"/>
            <a:r>
              <a:rPr lang="en-US" sz="1800" dirty="0" smtClean="0"/>
              <a:t>If residual prediction, reset lower triangle of planar prediction to zero.</a:t>
            </a:r>
          </a:p>
          <a:p>
            <a:pPr lvl="2"/>
            <a:r>
              <a:rPr lang="en-US" sz="1600" dirty="0" smtClean="0"/>
              <a:t>TE3-4.2.2 software consists of point-wise operations with double loops.</a:t>
            </a:r>
          </a:p>
          <a:p>
            <a:r>
              <a:rPr lang="en-US" sz="2000" dirty="0" smtClean="0"/>
              <a:t>This contribution proposes to replace the planar prediction in TE3-4.2.2 by simpler operations</a:t>
            </a:r>
          </a:p>
          <a:p>
            <a:pPr lvl="1"/>
            <a:r>
              <a:rPr lang="en-US" sz="1800" dirty="0" smtClean="0"/>
              <a:t>Reduced Complexity </a:t>
            </a:r>
          </a:p>
          <a:p>
            <a:pPr lvl="2"/>
            <a:r>
              <a:rPr lang="en-US" sz="1600" dirty="0" smtClean="0"/>
              <a:t>Replaced the point-wise operations with double loops by two write operations.</a:t>
            </a:r>
          </a:p>
          <a:p>
            <a:pPr lvl="1"/>
            <a:r>
              <a:rPr lang="en-US" sz="1800" dirty="0" smtClean="0"/>
              <a:t>Better coding </a:t>
            </a:r>
            <a:r>
              <a:rPr lang="en-US" sz="1800" dirty="0" smtClean="0"/>
              <a:t>efficiency (EL+BL)</a:t>
            </a:r>
            <a:endParaRPr lang="en-US" sz="1800" dirty="0" smtClean="0"/>
          </a:p>
          <a:p>
            <a:pPr lvl="2"/>
            <a:r>
              <a:rPr lang="en-US" sz="1600" dirty="0" smtClean="0"/>
              <a:t>For </a:t>
            </a:r>
            <a:r>
              <a:rPr lang="en-US" sz="1600" dirty="0"/>
              <a:t>AI </a:t>
            </a:r>
            <a:r>
              <a:rPr lang="en-US" sz="1600" dirty="0" smtClean="0"/>
              <a:t>HEVC-2X</a:t>
            </a:r>
            <a:r>
              <a:rPr lang="en-US" sz="1600" dirty="0" smtClean="0"/>
              <a:t>,  </a:t>
            </a:r>
          </a:p>
          <a:p>
            <a:pPr lvl="3"/>
            <a:r>
              <a:rPr lang="en-US" sz="1600" dirty="0" smtClean="0"/>
              <a:t>TE3-4.2.2 planar prediction contributed 0.09% BDR gain.</a:t>
            </a:r>
          </a:p>
          <a:p>
            <a:pPr lvl="3"/>
            <a:r>
              <a:rPr lang="en-US" sz="1600" dirty="0" smtClean="0"/>
              <a:t>Proposed planar prediction contributed 0.15%BDR gain.</a:t>
            </a:r>
          </a:p>
          <a:p>
            <a:pPr lvl="2"/>
            <a:r>
              <a:rPr lang="en-US" sz="1600" dirty="0"/>
              <a:t>For AI </a:t>
            </a:r>
            <a:r>
              <a:rPr lang="en-US" sz="1600" dirty="0" smtClean="0"/>
              <a:t>HEVC-1.5X</a:t>
            </a:r>
            <a:r>
              <a:rPr lang="en-US" sz="1600" dirty="0"/>
              <a:t>,  </a:t>
            </a:r>
          </a:p>
          <a:p>
            <a:pPr lvl="3"/>
            <a:r>
              <a:rPr lang="en-US" sz="1600" dirty="0"/>
              <a:t>TE3-4.2.2 planar prediction contributed </a:t>
            </a:r>
            <a:r>
              <a:rPr lang="en-US" sz="1600" dirty="0" smtClean="0"/>
              <a:t>0.06% </a:t>
            </a:r>
            <a:r>
              <a:rPr lang="en-US" sz="1600" dirty="0"/>
              <a:t>BDR gain.</a:t>
            </a:r>
          </a:p>
          <a:p>
            <a:pPr lvl="3"/>
            <a:r>
              <a:rPr lang="en-US" sz="1600" dirty="0"/>
              <a:t>Proposed planar prediction contributed </a:t>
            </a:r>
            <a:r>
              <a:rPr lang="en-US" sz="1600" dirty="0" smtClean="0"/>
              <a:t>0.07%BDR </a:t>
            </a:r>
            <a:r>
              <a:rPr lang="en-US" sz="1600" dirty="0"/>
              <a:t>gain</a:t>
            </a:r>
            <a:r>
              <a:rPr lang="en-US" sz="1600" dirty="0" smtClean="0"/>
              <a:t>.</a:t>
            </a:r>
          </a:p>
          <a:p>
            <a:r>
              <a:rPr lang="en-US" sz="2000" dirty="0" smtClean="0"/>
              <a:t>Thank Qualcomm (JCTVC-L0384) for cross-checking.</a:t>
            </a:r>
            <a:endParaRPr lang="en-US" sz="2000" dirty="0"/>
          </a:p>
          <a:p>
            <a:pPr lvl="3"/>
            <a:endParaRPr lang="en-US" sz="1600" dirty="0" smtClean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4D6A986-8A1D-47EC-87D2-2310BC06213B}" type="slidenum">
              <a:rPr lang="zh-CN" altLang="en-US" smtClean="0"/>
              <a:pPr>
                <a:defRPr/>
              </a:pPr>
              <a:t>2</a:t>
            </a:fld>
            <a:endParaRPr lang="en-US" altLang="zh-C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zh-CN" dirty="0" smtClean="0"/>
              <a:t>JCTVC-L0215</a:t>
            </a: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2974156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-11043"/>
            <a:ext cx="7772400" cy="707886"/>
          </a:xfrm>
        </p:spPr>
        <p:txBody>
          <a:bodyPr/>
          <a:lstStyle/>
          <a:p>
            <a:r>
              <a:rPr lang="en-US" dirty="0" smtClean="0"/>
              <a:t>SMuC-0.1.1 Planar Prediction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675A5AD-2B98-4B4E-8660-B9499D5E6CE0}" type="slidenum">
              <a:rPr lang="zh-CN" altLang="en-US" smtClean="0"/>
              <a:pPr>
                <a:defRPr/>
              </a:pPr>
              <a:t>3</a:t>
            </a:fld>
            <a:endParaRPr lang="en-US" alt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grpSp>
        <p:nvGrpSpPr>
          <p:cNvPr id="140" name="Group 139"/>
          <p:cNvGrpSpPr/>
          <p:nvPr/>
        </p:nvGrpSpPr>
        <p:grpSpPr>
          <a:xfrm>
            <a:off x="1192549" y="1257300"/>
            <a:ext cx="7037051" cy="2743200"/>
            <a:chOff x="1600200" y="2057400"/>
            <a:chExt cx="7037051" cy="2743200"/>
          </a:xfrm>
        </p:grpSpPr>
        <p:sp>
          <p:nvSpPr>
            <p:cNvPr id="71" name="Rectangle 70"/>
            <p:cNvSpPr/>
            <p:nvPr/>
          </p:nvSpPr>
          <p:spPr bwMode="auto">
            <a:xfrm>
              <a:off x="2171700" y="2514600"/>
              <a:ext cx="1828800" cy="1828800"/>
            </a:xfrm>
            <a:prstGeom prst="rect">
              <a:avLst/>
            </a:prstGeom>
            <a:solidFill>
              <a:schemeClr val="accent3">
                <a:lumMod val="8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72" name="Rectangle 71"/>
            <p:cNvSpPr/>
            <p:nvPr/>
          </p:nvSpPr>
          <p:spPr bwMode="auto">
            <a:xfrm>
              <a:off x="21717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73" name="Rectangle 72"/>
            <p:cNvSpPr/>
            <p:nvPr/>
          </p:nvSpPr>
          <p:spPr bwMode="auto">
            <a:xfrm>
              <a:off x="24003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74" name="Rectangle 73"/>
            <p:cNvSpPr/>
            <p:nvPr/>
          </p:nvSpPr>
          <p:spPr bwMode="auto">
            <a:xfrm>
              <a:off x="26289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75" name="Rectangle 74"/>
            <p:cNvSpPr/>
            <p:nvPr/>
          </p:nvSpPr>
          <p:spPr bwMode="auto">
            <a:xfrm>
              <a:off x="28575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76" name="Rectangle 75"/>
            <p:cNvSpPr/>
            <p:nvPr/>
          </p:nvSpPr>
          <p:spPr bwMode="auto">
            <a:xfrm>
              <a:off x="30861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77" name="Rectangle 76"/>
            <p:cNvSpPr/>
            <p:nvPr/>
          </p:nvSpPr>
          <p:spPr bwMode="auto">
            <a:xfrm>
              <a:off x="33147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78" name="Rectangle 77"/>
            <p:cNvSpPr/>
            <p:nvPr/>
          </p:nvSpPr>
          <p:spPr bwMode="auto">
            <a:xfrm>
              <a:off x="35433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79" name="Rectangle 78"/>
            <p:cNvSpPr/>
            <p:nvPr/>
          </p:nvSpPr>
          <p:spPr bwMode="auto">
            <a:xfrm>
              <a:off x="37719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80" name="Rectangle 79"/>
            <p:cNvSpPr/>
            <p:nvPr/>
          </p:nvSpPr>
          <p:spPr bwMode="auto">
            <a:xfrm>
              <a:off x="4000500" y="2286000"/>
              <a:ext cx="228600" cy="228600"/>
            </a:xfrm>
            <a:prstGeom prst="rect">
              <a:avLst/>
            </a:prstGeom>
            <a:pattFill prst="ltUpDiag">
              <a:fgClr>
                <a:srgbClr val="0070C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rPr>
                <a:t>TR</a:t>
              </a:r>
            </a:p>
          </p:txBody>
        </p:sp>
        <p:sp>
          <p:nvSpPr>
            <p:cNvPr id="81" name="Rectangle 80"/>
            <p:cNvSpPr/>
            <p:nvPr/>
          </p:nvSpPr>
          <p:spPr bwMode="auto">
            <a:xfrm>
              <a:off x="1943100" y="25146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82" name="Rectangle 81"/>
            <p:cNvSpPr/>
            <p:nvPr/>
          </p:nvSpPr>
          <p:spPr bwMode="auto">
            <a:xfrm>
              <a:off x="1943100" y="27432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83" name="Rectangle 82"/>
            <p:cNvSpPr/>
            <p:nvPr/>
          </p:nvSpPr>
          <p:spPr bwMode="auto">
            <a:xfrm>
              <a:off x="1943100" y="29718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84" name="Rectangle 83"/>
            <p:cNvSpPr/>
            <p:nvPr/>
          </p:nvSpPr>
          <p:spPr bwMode="auto">
            <a:xfrm>
              <a:off x="1943100" y="32004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85" name="Rectangle 84"/>
            <p:cNvSpPr/>
            <p:nvPr/>
          </p:nvSpPr>
          <p:spPr bwMode="auto">
            <a:xfrm>
              <a:off x="1943100" y="3429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86" name="Rectangle 85"/>
            <p:cNvSpPr/>
            <p:nvPr/>
          </p:nvSpPr>
          <p:spPr bwMode="auto">
            <a:xfrm>
              <a:off x="1943100" y="36576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87" name="Rectangle 86"/>
            <p:cNvSpPr/>
            <p:nvPr/>
          </p:nvSpPr>
          <p:spPr bwMode="auto">
            <a:xfrm>
              <a:off x="1943100" y="38862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88" name="Rectangle 87"/>
            <p:cNvSpPr/>
            <p:nvPr/>
          </p:nvSpPr>
          <p:spPr bwMode="auto">
            <a:xfrm>
              <a:off x="1943100" y="41148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89" name="Rectangle 88"/>
            <p:cNvSpPr/>
            <p:nvPr/>
          </p:nvSpPr>
          <p:spPr bwMode="auto">
            <a:xfrm>
              <a:off x="1943100" y="4343400"/>
              <a:ext cx="228600" cy="228600"/>
            </a:xfrm>
            <a:prstGeom prst="rect">
              <a:avLst/>
            </a:prstGeom>
            <a:pattFill prst="ltUpDiag">
              <a:fgClr>
                <a:srgbClr val="0070C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rPr>
                <a:t>BL</a:t>
              </a:r>
            </a:p>
          </p:txBody>
        </p:sp>
        <p:sp>
          <p:nvSpPr>
            <p:cNvPr id="90" name="Rectangle 89"/>
            <p:cNvSpPr/>
            <p:nvPr/>
          </p:nvSpPr>
          <p:spPr bwMode="auto">
            <a:xfrm>
              <a:off x="3086100" y="3429000"/>
              <a:ext cx="228600" cy="228600"/>
            </a:xfrm>
            <a:prstGeom prst="rect">
              <a:avLst/>
            </a:prstGeom>
            <a:noFill/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98" name="Rectangle 97"/>
            <p:cNvSpPr/>
            <p:nvPr/>
          </p:nvSpPr>
          <p:spPr bwMode="auto">
            <a:xfrm>
              <a:off x="5143500" y="2514600"/>
              <a:ext cx="1828800" cy="1828800"/>
            </a:xfrm>
            <a:prstGeom prst="rect">
              <a:avLst/>
            </a:prstGeom>
            <a:solidFill>
              <a:schemeClr val="accent3">
                <a:lumMod val="8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99" name="Rectangle 98"/>
            <p:cNvSpPr/>
            <p:nvPr/>
          </p:nvSpPr>
          <p:spPr bwMode="auto">
            <a:xfrm>
              <a:off x="51435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00" name="Rectangle 99"/>
            <p:cNvSpPr/>
            <p:nvPr/>
          </p:nvSpPr>
          <p:spPr bwMode="auto">
            <a:xfrm>
              <a:off x="53721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01" name="Rectangle 100"/>
            <p:cNvSpPr/>
            <p:nvPr/>
          </p:nvSpPr>
          <p:spPr bwMode="auto">
            <a:xfrm>
              <a:off x="56007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02" name="Rectangle 101"/>
            <p:cNvSpPr/>
            <p:nvPr/>
          </p:nvSpPr>
          <p:spPr bwMode="auto">
            <a:xfrm>
              <a:off x="58293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03" name="Rectangle 102"/>
            <p:cNvSpPr/>
            <p:nvPr/>
          </p:nvSpPr>
          <p:spPr bwMode="auto">
            <a:xfrm>
              <a:off x="60579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04" name="Rectangle 103"/>
            <p:cNvSpPr/>
            <p:nvPr/>
          </p:nvSpPr>
          <p:spPr bwMode="auto">
            <a:xfrm>
              <a:off x="62865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05" name="Rectangle 104"/>
            <p:cNvSpPr/>
            <p:nvPr/>
          </p:nvSpPr>
          <p:spPr bwMode="auto">
            <a:xfrm>
              <a:off x="65151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06" name="Rectangle 105"/>
            <p:cNvSpPr/>
            <p:nvPr/>
          </p:nvSpPr>
          <p:spPr bwMode="auto">
            <a:xfrm>
              <a:off x="6743700" y="2286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07" name="Rectangle 106"/>
            <p:cNvSpPr/>
            <p:nvPr/>
          </p:nvSpPr>
          <p:spPr bwMode="auto">
            <a:xfrm>
              <a:off x="6972300" y="2286000"/>
              <a:ext cx="228600" cy="228600"/>
            </a:xfrm>
            <a:prstGeom prst="rect">
              <a:avLst/>
            </a:prstGeom>
            <a:pattFill prst="ltUpDiag">
              <a:fgClr>
                <a:srgbClr val="0070C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rPr>
                <a:t>TR</a:t>
              </a:r>
            </a:p>
          </p:txBody>
        </p:sp>
        <p:sp>
          <p:nvSpPr>
            <p:cNvPr id="108" name="Rectangle 107"/>
            <p:cNvSpPr/>
            <p:nvPr/>
          </p:nvSpPr>
          <p:spPr bwMode="auto">
            <a:xfrm>
              <a:off x="4914900" y="25146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09" name="Rectangle 108"/>
            <p:cNvSpPr/>
            <p:nvPr/>
          </p:nvSpPr>
          <p:spPr bwMode="auto">
            <a:xfrm>
              <a:off x="4914900" y="27432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10" name="Rectangle 109"/>
            <p:cNvSpPr/>
            <p:nvPr/>
          </p:nvSpPr>
          <p:spPr bwMode="auto">
            <a:xfrm>
              <a:off x="4914900" y="29718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11" name="Rectangle 110"/>
            <p:cNvSpPr/>
            <p:nvPr/>
          </p:nvSpPr>
          <p:spPr bwMode="auto">
            <a:xfrm>
              <a:off x="4914900" y="32004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12" name="Rectangle 111"/>
            <p:cNvSpPr/>
            <p:nvPr/>
          </p:nvSpPr>
          <p:spPr bwMode="auto">
            <a:xfrm>
              <a:off x="4914900" y="34290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13" name="Rectangle 112"/>
            <p:cNvSpPr/>
            <p:nvPr/>
          </p:nvSpPr>
          <p:spPr bwMode="auto">
            <a:xfrm>
              <a:off x="4914900" y="36576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14" name="Rectangle 113"/>
            <p:cNvSpPr/>
            <p:nvPr/>
          </p:nvSpPr>
          <p:spPr bwMode="auto">
            <a:xfrm>
              <a:off x="4914900" y="38862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15" name="Rectangle 114"/>
            <p:cNvSpPr/>
            <p:nvPr/>
          </p:nvSpPr>
          <p:spPr bwMode="auto">
            <a:xfrm>
              <a:off x="4914900" y="4114800"/>
              <a:ext cx="228600" cy="228600"/>
            </a:xfrm>
            <a:prstGeom prst="rect">
              <a:avLst/>
            </a:prstGeom>
            <a:pattFill prst="ltUpDiag">
              <a:fgClr>
                <a:srgbClr val="FF000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16" name="Rectangle 115"/>
            <p:cNvSpPr/>
            <p:nvPr/>
          </p:nvSpPr>
          <p:spPr bwMode="auto">
            <a:xfrm>
              <a:off x="4914900" y="4343400"/>
              <a:ext cx="228600" cy="228600"/>
            </a:xfrm>
            <a:prstGeom prst="rect">
              <a:avLst/>
            </a:prstGeom>
            <a:pattFill prst="ltUpDiag">
              <a:fgClr>
                <a:srgbClr val="0070C0"/>
              </a:fgClr>
              <a:bgClr>
                <a:schemeClr val="bg1"/>
              </a:bgClr>
            </a:patt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rPr>
                <a:t>BL</a:t>
              </a:r>
            </a:p>
          </p:txBody>
        </p:sp>
        <p:sp>
          <p:nvSpPr>
            <p:cNvPr id="117" name="Rectangle 116"/>
            <p:cNvSpPr/>
            <p:nvPr/>
          </p:nvSpPr>
          <p:spPr bwMode="auto">
            <a:xfrm>
              <a:off x="6057900" y="3429000"/>
              <a:ext cx="228600" cy="228600"/>
            </a:xfrm>
            <a:prstGeom prst="rect">
              <a:avLst/>
            </a:prstGeom>
            <a:noFill/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18" name="Rectangle 117"/>
            <p:cNvSpPr/>
            <p:nvPr/>
          </p:nvSpPr>
          <p:spPr bwMode="auto">
            <a:xfrm>
              <a:off x="4000500" y="3429000"/>
              <a:ext cx="228600" cy="228600"/>
            </a:xfrm>
            <a:prstGeom prst="rect">
              <a:avLst/>
            </a:prstGeom>
            <a:noFill/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rPr>
                <a:t>TR</a:t>
              </a:r>
            </a:p>
          </p:txBody>
        </p:sp>
        <p:sp>
          <p:nvSpPr>
            <p:cNvPr id="119" name="Rectangle 118"/>
            <p:cNvSpPr/>
            <p:nvPr/>
          </p:nvSpPr>
          <p:spPr bwMode="auto">
            <a:xfrm>
              <a:off x="6057900" y="4343400"/>
              <a:ext cx="228600" cy="228600"/>
            </a:xfrm>
            <a:prstGeom prst="rect">
              <a:avLst/>
            </a:prstGeom>
            <a:noFill/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rPr>
                <a:t>BL</a:t>
              </a:r>
            </a:p>
          </p:txBody>
        </p:sp>
        <p:cxnSp>
          <p:nvCxnSpPr>
            <p:cNvPr id="121" name="Straight Arrow Connector 120"/>
            <p:cNvCxnSpPr>
              <a:stCxn id="80" idx="2"/>
              <a:endCxn id="118" idx="0"/>
            </p:cNvCxnSpPr>
            <p:nvPr/>
          </p:nvCxnSpPr>
          <p:spPr bwMode="auto">
            <a:xfrm>
              <a:off x="4114800" y="2514600"/>
              <a:ext cx="0" cy="914400"/>
            </a:xfrm>
            <a:prstGeom prst="straightConnector1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  <p:cxnSp>
          <p:nvCxnSpPr>
            <p:cNvPr id="123" name="Straight Arrow Connector 122"/>
            <p:cNvCxnSpPr>
              <a:stCxn id="116" idx="3"/>
              <a:endCxn id="119" idx="1"/>
            </p:cNvCxnSpPr>
            <p:nvPr/>
          </p:nvCxnSpPr>
          <p:spPr bwMode="auto">
            <a:xfrm>
              <a:off x="5143500" y="4457700"/>
              <a:ext cx="914400" cy="0"/>
            </a:xfrm>
            <a:prstGeom prst="straightConnector1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  <p:cxnSp>
          <p:nvCxnSpPr>
            <p:cNvPr id="125" name="Straight Arrow Connector 124"/>
            <p:cNvCxnSpPr/>
            <p:nvPr/>
          </p:nvCxnSpPr>
          <p:spPr bwMode="auto">
            <a:xfrm>
              <a:off x="6172200" y="2514600"/>
              <a:ext cx="0" cy="914400"/>
            </a:xfrm>
            <a:prstGeom prst="straightConnector1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dash"/>
              <a:round/>
              <a:headEnd type="none" w="med" len="med"/>
              <a:tailEnd type="arrow"/>
            </a:ln>
            <a:effectLst/>
          </p:spPr>
        </p:cxnSp>
        <p:cxnSp>
          <p:nvCxnSpPr>
            <p:cNvPr id="127" name="Straight Arrow Connector 126"/>
            <p:cNvCxnSpPr/>
            <p:nvPr/>
          </p:nvCxnSpPr>
          <p:spPr bwMode="auto">
            <a:xfrm flipV="1">
              <a:off x="6172200" y="3657600"/>
              <a:ext cx="0" cy="685800"/>
            </a:xfrm>
            <a:prstGeom prst="straightConnector1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dash"/>
              <a:round/>
              <a:headEnd type="none" w="med" len="med"/>
              <a:tailEnd type="arrow"/>
            </a:ln>
            <a:effectLst/>
          </p:spPr>
        </p:cxnSp>
        <p:cxnSp>
          <p:nvCxnSpPr>
            <p:cNvPr id="129" name="Straight Arrow Connector 128"/>
            <p:cNvCxnSpPr>
              <a:stCxn id="118" idx="1"/>
            </p:cNvCxnSpPr>
            <p:nvPr/>
          </p:nvCxnSpPr>
          <p:spPr bwMode="auto">
            <a:xfrm flipH="1">
              <a:off x="3314700" y="3543300"/>
              <a:ext cx="685800" cy="0"/>
            </a:xfrm>
            <a:prstGeom prst="straightConnector1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dash"/>
              <a:round/>
              <a:headEnd type="none" w="med" len="med"/>
              <a:tailEnd type="arrow"/>
            </a:ln>
            <a:effectLst/>
          </p:spPr>
        </p:cxnSp>
        <p:cxnSp>
          <p:nvCxnSpPr>
            <p:cNvPr id="131" name="Straight Arrow Connector 130"/>
            <p:cNvCxnSpPr>
              <a:stCxn id="85" idx="3"/>
            </p:cNvCxnSpPr>
            <p:nvPr/>
          </p:nvCxnSpPr>
          <p:spPr bwMode="auto">
            <a:xfrm>
              <a:off x="2171700" y="3543300"/>
              <a:ext cx="914400" cy="0"/>
            </a:xfrm>
            <a:prstGeom prst="straightConnector1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dash"/>
              <a:round/>
              <a:headEnd type="none" w="med" len="med"/>
              <a:tailEnd type="arrow"/>
            </a:ln>
            <a:effectLst/>
          </p:spPr>
        </p:cxnSp>
        <p:sp>
          <p:nvSpPr>
            <p:cNvPr id="135" name="Double Bracket 134"/>
            <p:cNvSpPr/>
            <p:nvPr/>
          </p:nvSpPr>
          <p:spPr bwMode="auto">
            <a:xfrm>
              <a:off x="1600200" y="2057400"/>
              <a:ext cx="6057900" cy="2743200"/>
            </a:xfrm>
            <a:prstGeom prst="bracketPair">
              <a:avLst/>
            </a:prstGeom>
            <a:noFill/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sp>
          <p:nvSpPr>
            <p:cNvPr id="138" name="TextBox 137"/>
            <p:cNvSpPr txBox="1"/>
            <p:nvPr/>
          </p:nvSpPr>
          <p:spPr>
            <a:xfrm>
              <a:off x="4343400" y="3086100"/>
              <a:ext cx="37061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dirty="0" smtClean="0"/>
                <a:t>+</a:t>
              </a:r>
              <a:endParaRPr lang="en-US" sz="2000" dirty="0"/>
            </a:p>
          </p:txBody>
        </p:sp>
        <p:sp>
          <p:nvSpPr>
            <p:cNvPr id="139" name="TextBox 138"/>
            <p:cNvSpPr txBox="1"/>
            <p:nvPr/>
          </p:nvSpPr>
          <p:spPr>
            <a:xfrm>
              <a:off x="7861076" y="3086100"/>
              <a:ext cx="776175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dirty="0" smtClean="0"/>
                <a:t>&gt;&gt; 1</a:t>
              </a:r>
              <a:endParaRPr lang="en-US" sz="2000" dirty="0"/>
            </a:p>
          </p:txBody>
        </p:sp>
      </p:grpSp>
      <p:grpSp>
        <p:nvGrpSpPr>
          <p:cNvPr id="152" name="Group 151"/>
          <p:cNvGrpSpPr/>
          <p:nvPr/>
        </p:nvGrpSpPr>
        <p:grpSpPr>
          <a:xfrm>
            <a:off x="1257300" y="4457700"/>
            <a:ext cx="3493751" cy="1143000"/>
            <a:chOff x="4507249" y="4343400"/>
            <a:chExt cx="3493751" cy="1143000"/>
          </a:xfrm>
        </p:grpSpPr>
        <p:sp>
          <p:nvSpPr>
            <p:cNvPr id="150" name="Rectangle 149"/>
            <p:cNvSpPr/>
            <p:nvPr/>
          </p:nvSpPr>
          <p:spPr bwMode="auto">
            <a:xfrm>
              <a:off x="4507249" y="4343400"/>
              <a:ext cx="3493751" cy="1143000"/>
            </a:xfrm>
            <a:prstGeom prst="rect">
              <a:avLst/>
            </a:prstGeom>
            <a:noFill/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r>
                <a:rPr lang="en-US" dirty="0" smtClean="0"/>
                <a:t>        Interpolation </a:t>
              </a:r>
              <a:r>
                <a:rPr lang="en-US" dirty="0"/>
                <a:t>indicated by dashed arrow</a:t>
              </a:r>
              <a:r>
                <a:rPr lang="en-US" dirty="0" smtClean="0"/>
                <a:t>.</a:t>
              </a:r>
            </a:p>
            <a:p>
              <a:r>
                <a:rPr lang="en-US" dirty="0" smtClean="0"/>
                <a:t>        Replication </a:t>
              </a:r>
              <a:r>
                <a:rPr lang="en-US" dirty="0"/>
                <a:t>indicated by solid arrow</a:t>
              </a:r>
              <a:r>
                <a:rPr lang="en-US" dirty="0" smtClean="0"/>
                <a:t>.</a:t>
              </a:r>
            </a:p>
            <a:p>
              <a:endParaRPr lang="en-US" dirty="0"/>
            </a:p>
            <a:p>
              <a:r>
                <a:rPr lang="en-US" dirty="0" smtClean="0"/>
                <a:t>TR:   </a:t>
              </a:r>
              <a:r>
                <a:rPr lang="en-US" dirty="0" err="1" smtClean="0"/>
                <a:t>topRight</a:t>
              </a:r>
              <a:r>
                <a:rPr lang="en-US" dirty="0" smtClean="0"/>
                <a:t> pixel</a:t>
              </a:r>
            </a:p>
            <a:p>
              <a:r>
                <a:rPr lang="en-US" dirty="0" smtClean="0"/>
                <a:t>BL:   </a:t>
              </a:r>
              <a:r>
                <a:rPr lang="en-US" dirty="0" err="1" smtClean="0"/>
                <a:t>bottomLeft</a:t>
              </a:r>
              <a:r>
                <a:rPr lang="en-US" dirty="0" smtClean="0"/>
                <a:t> Pixel</a:t>
              </a:r>
              <a:endParaRPr lang="en-US" dirty="0"/>
            </a:p>
            <a:p>
              <a:endParaRPr lang="en-US" dirty="0"/>
            </a:p>
          </p:txBody>
        </p:sp>
        <p:cxnSp>
          <p:nvCxnSpPr>
            <p:cNvPr id="145" name="Straight Arrow Connector 144"/>
            <p:cNvCxnSpPr/>
            <p:nvPr/>
          </p:nvCxnSpPr>
          <p:spPr bwMode="auto">
            <a:xfrm>
              <a:off x="4564399" y="4457700"/>
              <a:ext cx="342900" cy="0"/>
            </a:xfrm>
            <a:prstGeom prst="straightConnector1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dash"/>
              <a:round/>
              <a:headEnd type="none" w="med" len="med"/>
              <a:tailEnd type="arrow"/>
            </a:ln>
            <a:effectLst/>
          </p:spPr>
        </p:cxnSp>
        <p:cxnSp>
          <p:nvCxnSpPr>
            <p:cNvPr id="143" name="Straight Arrow Connector 142"/>
            <p:cNvCxnSpPr/>
            <p:nvPr/>
          </p:nvCxnSpPr>
          <p:spPr bwMode="auto">
            <a:xfrm>
              <a:off x="4564399" y="4686300"/>
              <a:ext cx="342900" cy="0"/>
            </a:xfrm>
            <a:prstGeom prst="straightConnector1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  <p:sp>
        <p:nvSpPr>
          <p:cNvPr id="153" name="Rectangle 152"/>
          <p:cNvSpPr/>
          <p:nvPr/>
        </p:nvSpPr>
        <p:spPr bwMode="auto">
          <a:xfrm>
            <a:off x="914400" y="5715000"/>
            <a:ext cx="7429500" cy="800100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rPr>
              <a:t>Ref:  </a:t>
            </a:r>
          </a:p>
          <a:p>
            <a:pPr marL="171450" marR="0" indent="-17145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itchFamily="34" charset="0"/>
              <a:buChar char="•"/>
              <a:tabLst/>
            </a:pPr>
            <a:r>
              <a:rPr kumimoji="0" lang="en-US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rPr>
              <a:t>JCTVC-D235</a:t>
            </a:r>
          </a:p>
          <a:p>
            <a:pPr marL="171450" marR="0" indent="-17145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itchFamily="34" charset="0"/>
              <a:buChar char="•"/>
              <a:tabLst/>
            </a:pPr>
            <a:r>
              <a:rPr lang="en-US" dirty="0" err="1" smtClean="0"/>
              <a:t>Jani</a:t>
            </a:r>
            <a:r>
              <a:rPr lang="en-US" dirty="0" smtClean="0"/>
              <a:t> </a:t>
            </a:r>
            <a:r>
              <a:rPr lang="en-US" dirty="0" err="1" smtClean="0"/>
              <a:t>Lainema</a:t>
            </a:r>
            <a:r>
              <a:rPr lang="en-US" dirty="0" smtClean="0"/>
              <a:t>, Frank </a:t>
            </a:r>
            <a:r>
              <a:rPr lang="en-US" dirty="0" err="1" smtClean="0"/>
              <a:t>Bossen</a:t>
            </a:r>
            <a:r>
              <a:rPr lang="en-US" dirty="0" smtClean="0"/>
              <a:t>, Woo-Jin Han, </a:t>
            </a:r>
            <a:r>
              <a:rPr lang="en-US" dirty="0" err="1" smtClean="0"/>
              <a:t>Junghye</a:t>
            </a:r>
            <a:r>
              <a:rPr lang="en-US" dirty="0" smtClean="0"/>
              <a:t> Min, and Kemal </a:t>
            </a:r>
            <a:r>
              <a:rPr lang="en-US" dirty="0" err="1" smtClean="0"/>
              <a:t>Ugur</a:t>
            </a:r>
            <a:r>
              <a:rPr lang="en-US" dirty="0" smtClean="0"/>
              <a:t>, “Intra Coding of the HEVC Standard”,  IEEE Trans on CSVT, </a:t>
            </a:r>
            <a:r>
              <a:rPr lang="en-US" dirty="0" err="1" smtClean="0"/>
              <a:t>vol</a:t>
            </a:r>
            <a:r>
              <a:rPr lang="en-US" dirty="0" smtClean="0"/>
              <a:t> 22, Issue 11, 2012.</a:t>
            </a: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cs typeface="Times New Roman" pitchFamily="18" charset="0"/>
            </a:endParaRPr>
          </a:p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dirty="0"/>
              <a:t> </a:t>
            </a:r>
            <a:r>
              <a:rPr lang="en-US" dirty="0" smtClean="0"/>
              <a:t>       </a:t>
            </a: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cs typeface="Times New Roman" pitchFamily="18" charset="0"/>
            </a:endParaRP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76058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0" y="-11043"/>
            <a:ext cx="9144000" cy="707886"/>
          </a:xfrm>
        </p:spPr>
        <p:txBody>
          <a:bodyPr/>
          <a:lstStyle/>
          <a:p>
            <a:r>
              <a:rPr lang="en-US" dirty="0" smtClean="0"/>
              <a:t>Planar Intra Prediction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grpSp>
        <p:nvGrpSpPr>
          <p:cNvPr id="65" name="Group 64"/>
          <p:cNvGrpSpPr/>
          <p:nvPr/>
        </p:nvGrpSpPr>
        <p:grpSpPr>
          <a:xfrm>
            <a:off x="6286500" y="884076"/>
            <a:ext cx="2628900" cy="5029200"/>
            <a:chOff x="3314700" y="914400"/>
            <a:chExt cx="2628900" cy="5029200"/>
          </a:xfrm>
        </p:grpSpPr>
        <p:sp>
          <p:nvSpPr>
            <p:cNvPr id="61" name="Rounded Rectangle 60"/>
            <p:cNvSpPr/>
            <p:nvPr/>
          </p:nvSpPr>
          <p:spPr bwMode="auto">
            <a:xfrm>
              <a:off x="3314700" y="914400"/>
              <a:ext cx="2628900" cy="5029200"/>
            </a:xfrm>
            <a:prstGeom prst="roundRect">
              <a:avLst/>
            </a:prstGeom>
            <a:solidFill>
              <a:schemeClr val="accent3">
                <a:lumMod val="95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grpSp>
          <p:nvGrpSpPr>
            <p:cNvPr id="58" name="Group 57"/>
            <p:cNvGrpSpPr/>
            <p:nvPr/>
          </p:nvGrpSpPr>
          <p:grpSpPr>
            <a:xfrm>
              <a:off x="3429000" y="1028700"/>
              <a:ext cx="2291080" cy="4800600"/>
              <a:chOff x="3652520" y="1028700"/>
              <a:chExt cx="2291080" cy="4800600"/>
            </a:xfrm>
          </p:grpSpPr>
          <p:sp>
            <p:nvSpPr>
              <p:cNvPr id="6" name="Rectangle 5"/>
              <p:cNvSpPr/>
              <p:nvPr/>
            </p:nvSpPr>
            <p:spPr bwMode="auto">
              <a:xfrm>
                <a:off x="3655060" y="1371600"/>
                <a:ext cx="1828800" cy="457200"/>
              </a:xfrm>
              <a:prstGeom prst="rect">
                <a:avLst/>
              </a:prstGeom>
              <a:solidFill>
                <a:srgbClr val="00B0F0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r>
                  <a:rPr lang="en-US" dirty="0"/>
                  <a:t>Determine </a:t>
                </a:r>
                <a:r>
                  <a:rPr lang="en-US" dirty="0" err="1"/>
                  <a:t>bottomLeft</a:t>
                </a:r>
                <a:r>
                  <a:rPr lang="en-US" dirty="0"/>
                  <a:t> </a:t>
                </a:r>
              </a:p>
              <a:p>
                <a:pPr algn="ctr"/>
                <a:r>
                  <a:rPr lang="en-US" dirty="0"/>
                  <a:t>and </a:t>
                </a:r>
                <a:r>
                  <a:rPr lang="en-US" dirty="0" err="1"/>
                  <a:t>topRight</a:t>
                </a:r>
                <a:r>
                  <a:rPr lang="en-US" dirty="0"/>
                  <a:t> pixel value</a:t>
                </a:r>
              </a:p>
            </p:txBody>
          </p:sp>
          <p:sp>
            <p:nvSpPr>
              <p:cNvPr id="7" name="Rectangle 6"/>
              <p:cNvSpPr/>
              <p:nvPr/>
            </p:nvSpPr>
            <p:spPr bwMode="auto">
              <a:xfrm>
                <a:off x="3655060" y="2057400"/>
                <a:ext cx="1828800" cy="914400"/>
              </a:xfrm>
              <a:prstGeom prst="rect">
                <a:avLst/>
              </a:prstGeom>
              <a:solidFill>
                <a:srgbClr val="FFC000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r>
                  <a:rPr lang="en-US" dirty="0"/>
                  <a:t>Compute </a:t>
                </a:r>
              </a:p>
              <a:p>
                <a:pPr algn="ctr"/>
                <a:r>
                  <a:rPr lang="en-US" dirty="0"/>
                  <a:t>intra planar prediction</a:t>
                </a:r>
              </a:p>
              <a:p>
                <a:pPr algn="ctr"/>
                <a:r>
                  <a:rPr lang="en-US" dirty="0"/>
                  <a:t>with </a:t>
                </a:r>
                <a:r>
                  <a:rPr lang="en-US" dirty="0" err="1"/>
                  <a:t>bottomLeft</a:t>
                </a:r>
                <a:r>
                  <a:rPr lang="en-US" dirty="0"/>
                  <a:t> and </a:t>
                </a:r>
                <a:r>
                  <a:rPr lang="en-US" dirty="0" err="1"/>
                  <a:t>topRight</a:t>
                </a:r>
                <a:r>
                  <a:rPr lang="en-US" dirty="0"/>
                  <a:t> pixel value</a:t>
                </a:r>
              </a:p>
            </p:txBody>
          </p:sp>
          <p:sp>
            <p:nvSpPr>
              <p:cNvPr id="8" name="Rectangle 7"/>
              <p:cNvSpPr/>
              <p:nvPr/>
            </p:nvSpPr>
            <p:spPr bwMode="auto">
              <a:xfrm>
                <a:off x="3652520" y="4343400"/>
                <a:ext cx="1828800" cy="914400"/>
              </a:xfrm>
              <a:prstGeom prst="rect">
                <a:avLst/>
              </a:prstGeom>
              <a:solidFill>
                <a:srgbClr val="FFFF00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dirty="0" smtClean="0"/>
                  <a:t>Reset the pixels in the</a:t>
                </a:r>
              </a:p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dirty="0" smtClean="0"/>
                  <a:t>lower </a:t>
                </a:r>
                <a:r>
                  <a:rPr lang="en-US" dirty="0"/>
                  <a:t>t</a:t>
                </a:r>
                <a:r>
                  <a:rPr lang="en-US" dirty="0" smtClean="0"/>
                  <a:t>riangle of </a:t>
                </a:r>
              </a:p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dirty="0" smtClean="0"/>
                  <a:t>i</a:t>
                </a:r>
                <a:r>
                  <a:rPr kumimoji="0" lang="en-US" sz="12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ntra</a:t>
                </a:r>
                <a:r>
                  <a:rPr kumimoji="0" lang="en-US" sz="1200" b="0" i="0" u="none" strike="noStrike" cap="none" normalizeH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 </a:t>
                </a:r>
                <a:r>
                  <a:rPr lang="en-US" dirty="0" smtClean="0"/>
                  <a:t>p</a:t>
                </a:r>
                <a:r>
                  <a:rPr kumimoji="0" lang="en-US" sz="1200" b="0" i="0" u="none" strike="noStrike" cap="none" normalizeH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rediction to zero</a:t>
                </a:r>
                <a:endParaRPr kumimoji="0" lang="en-US" sz="12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endParaRPr>
              </a:p>
            </p:txBody>
          </p:sp>
          <p:sp>
            <p:nvSpPr>
              <p:cNvPr id="9" name="Flowchart: Decision 8"/>
              <p:cNvSpPr/>
              <p:nvPr/>
            </p:nvSpPr>
            <p:spPr bwMode="auto">
              <a:xfrm>
                <a:off x="3652520" y="3200400"/>
                <a:ext cx="1828800" cy="914400"/>
              </a:xfrm>
              <a:prstGeom prst="flowChartDecision">
                <a:avLst/>
              </a:prstGeom>
              <a:solidFill>
                <a:schemeClr val="accent1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Is </a:t>
                </a:r>
                <a:r>
                  <a:rPr lang="en-US" dirty="0" smtClean="0"/>
                  <a:t>prediction from</a:t>
                </a:r>
              </a:p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dirty="0" smtClean="0"/>
                  <a:t>di</a:t>
                </a:r>
                <a:r>
                  <a:rPr kumimoji="0" lang="en-US" sz="12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fferential</a:t>
                </a:r>
                <a:r>
                  <a:rPr lang="en-US" dirty="0" smtClean="0"/>
                  <a:t> </a:t>
                </a:r>
                <a:r>
                  <a:rPr lang="en-US" dirty="0"/>
                  <a:t>p</a:t>
                </a:r>
                <a:r>
                  <a:rPr kumimoji="0" lang="en-US" sz="1200" b="0" i="0" u="none" strike="noStrike" cap="none" normalizeH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icture</a:t>
                </a:r>
                <a:r>
                  <a:rPr lang="en-US" dirty="0" smtClean="0"/>
                  <a:t>?</a:t>
                </a:r>
                <a:endParaRPr kumimoji="0" lang="en-US" sz="1200" b="0" i="0" u="none" strike="noStrike" cap="none" normalizeH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endParaRPr>
              </a:p>
            </p:txBody>
          </p:sp>
          <p:cxnSp>
            <p:nvCxnSpPr>
              <p:cNvPr id="11" name="Straight Arrow Connector 10"/>
              <p:cNvCxnSpPr>
                <a:endCxn id="6" idx="0"/>
              </p:cNvCxnSpPr>
              <p:nvPr/>
            </p:nvCxnSpPr>
            <p:spPr bwMode="auto">
              <a:xfrm>
                <a:off x="4569460" y="1028700"/>
                <a:ext cx="0" cy="3429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13" name="Straight Arrow Connector 12"/>
              <p:cNvCxnSpPr>
                <a:stCxn id="6" idx="2"/>
                <a:endCxn id="7" idx="0"/>
              </p:cNvCxnSpPr>
              <p:nvPr/>
            </p:nvCxnSpPr>
            <p:spPr bwMode="auto">
              <a:xfrm>
                <a:off x="4569460" y="1828800"/>
                <a:ext cx="0" cy="2286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15" name="Straight Arrow Connector 14"/>
              <p:cNvCxnSpPr>
                <a:stCxn id="7" idx="2"/>
                <a:endCxn id="9" idx="0"/>
              </p:cNvCxnSpPr>
              <p:nvPr/>
            </p:nvCxnSpPr>
            <p:spPr bwMode="auto">
              <a:xfrm flipH="1">
                <a:off x="4566920" y="2971800"/>
                <a:ext cx="2540" cy="2286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17" name="Straight Arrow Connector 16"/>
              <p:cNvCxnSpPr>
                <a:stCxn id="9" idx="2"/>
                <a:endCxn id="8" idx="0"/>
              </p:cNvCxnSpPr>
              <p:nvPr/>
            </p:nvCxnSpPr>
            <p:spPr bwMode="auto">
              <a:xfrm>
                <a:off x="4566920" y="4114800"/>
                <a:ext cx="0" cy="2286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19" name="Straight Arrow Connector 18"/>
              <p:cNvCxnSpPr>
                <a:stCxn id="8" idx="2"/>
              </p:cNvCxnSpPr>
              <p:nvPr/>
            </p:nvCxnSpPr>
            <p:spPr bwMode="auto">
              <a:xfrm>
                <a:off x="4566920" y="5257800"/>
                <a:ext cx="0" cy="5715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21" name="Straight Connector 20"/>
              <p:cNvCxnSpPr>
                <a:stCxn id="9" idx="3"/>
              </p:cNvCxnSpPr>
              <p:nvPr/>
            </p:nvCxnSpPr>
            <p:spPr bwMode="auto">
              <a:xfrm>
                <a:off x="5481320" y="3657600"/>
                <a:ext cx="459740" cy="0"/>
              </a:xfrm>
              <a:prstGeom prst="line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cxnSp>
          <p:cxnSp>
            <p:nvCxnSpPr>
              <p:cNvPr id="23" name="Straight Connector 22"/>
              <p:cNvCxnSpPr/>
              <p:nvPr/>
            </p:nvCxnSpPr>
            <p:spPr bwMode="auto">
              <a:xfrm>
                <a:off x="5941060" y="3657600"/>
                <a:ext cx="0" cy="1860550"/>
              </a:xfrm>
              <a:prstGeom prst="line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cxnSp>
          <p:cxnSp>
            <p:nvCxnSpPr>
              <p:cNvPr id="25" name="Straight Arrow Connector 24"/>
              <p:cNvCxnSpPr/>
              <p:nvPr/>
            </p:nvCxnSpPr>
            <p:spPr bwMode="auto">
              <a:xfrm flipH="1">
                <a:off x="4569460" y="5486400"/>
                <a:ext cx="1374140" cy="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sp>
            <p:nvSpPr>
              <p:cNvPr id="29" name="TextBox 28"/>
              <p:cNvSpPr txBox="1"/>
              <p:nvPr/>
            </p:nvSpPr>
            <p:spPr>
              <a:xfrm>
                <a:off x="5483860" y="3429000"/>
                <a:ext cx="370614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dirty="0" smtClean="0"/>
                  <a:t>No</a:t>
                </a:r>
                <a:endParaRPr lang="en-US" dirty="0"/>
              </a:p>
            </p:txBody>
          </p:sp>
          <p:sp>
            <p:nvSpPr>
              <p:cNvPr id="30" name="TextBox 29"/>
              <p:cNvSpPr txBox="1"/>
              <p:nvPr/>
            </p:nvSpPr>
            <p:spPr>
              <a:xfrm>
                <a:off x="4155179" y="4066401"/>
                <a:ext cx="414281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dirty="0" smtClean="0"/>
                  <a:t>Yes</a:t>
                </a:r>
                <a:endParaRPr lang="en-US" dirty="0"/>
              </a:p>
            </p:txBody>
          </p:sp>
        </p:grpSp>
      </p:grpSp>
      <p:grpSp>
        <p:nvGrpSpPr>
          <p:cNvPr id="64" name="Group 63"/>
          <p:cNvGrpSpPr/>
          <p:nvPr/>
        </p:nvGrpSpPr>
        <p:grpSpPr>
          <a:xfrm>
            <a:off x="3314700" y="914400"/>
            <a:ext cx="2628900" cy="5029200"/>
            <a:chOff x="6286500" y="914400"/>
            <a:chExt cx="2628900" cy="5029200"/>
          </a:xfrm>
        </p:grpSpPr>
        <p:sp>
          <p:nvSpPr>
            <p:cNvPr id="62" name="Rounded Rectangle 61"/>
            <p:cNvSpPr/>
            <p:nvPr/>
          </p:nvSpPr>
          <p:spPr bwMode="auto">
            <a:xfrm>
              <a:off x="6286500" y="914400"/>
              <a:ext cx="2628900" cy="5029200"/>
            </a:xfrm>
            <a:prstGeom prst="roundRect">
              <a:avLst/>
            </a:prstGeom>
            <a:solidFill>
              <a:schemeClr val="accent3">
                <a:lumMod val="95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grpSp>
          <p:nvGrpSpPr>
            <p:cNvPr id="59" name="Group 58"/>
            <p:cNvGrpSpPr/>
            <p:nvPr/>
          </p:nvGrpSpPr>
          <p:grpSpPr>
            <a:xfrm>
              <a:off x="6395720" y="1028700"/>
              <a:ext cx="2296160" cy="4260850"/>
              <a:chOff x="6395720" y="1028700"/>
              <a:chExt cx="2296160" cy="4260850"/>
            </a:xfrm>
          </p:grpSpPr>
          <p:sp>
            <p:nvSpPr>
              <p:cNvPr id="31" name="Rectangle 30"/>
              <p:cNvSpPr/>
              <p:nvPr/>
            </p:nvSpPr>
            <p:spPr bwMode="auto">
              <a:xfrm>
                <a:off x="6398260" y="1371600"/>
                <a:ext cx="1828800" cy="457200"/>
              </a:xfrm>
              <a:prstGeom prst="rect">
                <a:avLst/>
              </a:prstGeom>
              <a:solidFill>
                <a:srgbClr val="00B0F0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r>
                  <a:rPr lang="en-US" dirty="0"/>
                  <a:t>Determine </a:t>
                </a:r>
                <a:r>
                  <a:rPr lang="en-US" dirty="0" err="1"/>
                  <a:t>bottomLeft</a:t>
                </a:r>
                <a:r>
                  <a:rPr lang="en-US" dirty="0"/>
                  <a:t> </a:t>
                </a:r>
              </a:p>
              <a:p>
                <a:pPr algn="ctr"/>
                <a:r>
                  <a:rPr lang="en-US" dirty="0"/>
                  <a:t>and </a:t>
                </a:r>
                <a:r>
                  <a:rPr lang="en-US" dirty="0" err="1"/>
                  <a:t>topRight</a:t>
                </a:r>
                <a:r>
                  <a:rPr lang="en-US" dirty="0"/>
                  <a:t> pixel value</a:t>
                </a:r>
              </a:p>
            </p:txBody>
          </p:sp>
          <p:sp>
            <p:nvSpPr>
              <p:cNvPr id="32" name="Rectangle 31"/>
              <p:cNvSpPr/>
              <p:nvPr/>
            </p:nvSpPr>
            <p:spPr bwMode="auto">
              <a:xfrm>
                <a:off x="6400800" y="4114800"/>
                <a:ext cx="1828800" cy="914400"/>
              </a:xfrm>
              <a:prstGeom prst="rect">
                <a:avLst/>
              </a:prstGeom>
              <a:solidFill>
                <a:srgbClr val="FFC000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r>
                  <a:rPr lang="en-US" dirty="0"/>
                  <a:t>Compute </a:t>
                </a:r>
              </a:p>
              <a:p>
                <a:pPr algn="ctr"/>
                <a:r>
                  <a:rPr lang="en-US" dirty="0"/>
                  <a:t>intra planar prediction</a:t>
                </a:r>
              </a:p>
              <a:p>
                <a:pPr algn="ctr"/>
                <a:r>
                  <a:rPr lang="en-US" dirty="0"/>
                  <a:t>with </a:t>
                </a:r>
                <a:r>
                  <a:rPr lang="en-US" dirty="0" err="1"/>
                  <a:t>bottomLeft</a:t>
                </a:r>
                <a:r>
                  <a:rPr lang="en-US" dirty="0"/>
                  <a:t> and </a:t>
                </a:r>
                <a:r>
                  <a:rPr lang="en-US" dirty="0" err="1"/>
                  <a:t>topRight</a:t>
                </a:r>
                <a:r>
                  <a:rPr lang="en-US" dirty="0"/>
                  <a:t> pixel value</a:t>
                </a:r>
              </a:p>
            </p:txBody>
          </p:sp>
          <p:sp>
            <p:nvSpPr>
              <p:cNvPr id="33" name="Rectangle 32"/>
              <p:cNvSpPr/>
              <p:nvPr/>
            </p:nvSpPr>
            <p:spPr bwMode="auto">
              <a:xfrm>
                <a:off x="6395720" y="3200400"/>
                <a:ext cx="1828800" cy="457200"/>
              </a:xfrm>
              <a:prstGeom prst="rect">
                <a:avLst/>
              </a:prstGeom>
              <a:solidFill>
                <a:srgbClr val="FFFF00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r>
                  <a:rPr lang="en-US" dirty="0" smtClean="0"/>
                  <a:t>Set </a:t>
                </a:r>
                <a:r>
                  <a:rPr lang="en-US" dirty="0" err="1" smtClean="0"/>
                  <a:t>bottomLeft</a:t>
                </a:r>
                <a:r>
                  <a:rPr lang="en-US" dirty="0" smtClean="0"/>
                  <a:t> and </a:t>
                </a:r>
              </a:p>
              <a:p>
                <a:pPr algn="ctr"/>
                <a:r>
                  <a:rPr lang="en-US" dirty="0" err="1" smtClean="0"/>
                  <a:t>topRight</a:t>
                </a:r>
                <a:r>
                  <a:rPr lang="en-US" dirty="0" smtClean="0"/>
                  <a:t> </a:t>
                </a:r>
                <a:r>
                  <a:rPr lang="en-US" dirty="0"/>
                  <a:t>pixel </a:t>
                </a:r>
                <a:r>
                  <a:rPr lang="en-US" dirty="0" smtClean="0"/>
                  <a:t>value to 0</a:t>
                </a:r>
                <a:endParaRPr lang="en-US" dirty="0"/>
              </a:p>
            </p:txBody>
          </p:sp>
          <p:sp>
            <p:nvSpPr>
              <p:cNvPr id="34" name="Flowchart: Decision 33"/>
              <p:cNvSpPr/>
              <p:nvPr/>
            </p:nvSpPr>
            <p:spPr bwMode="auto">
              <a:xfrm>
                <a:off x="6400800" y="2057400"/>
                <a:ext cx="1828800" cy="914400"/>
              </a:xfrm>
              <a:prstGeom prst="flowChartDecision">
                <a:avLst/>
              </a:prstGeom>
              <a:solidFill>
                <a:schemeClr val="accent1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Is </a:t>
                </a:r>
                <a:r>
                  <a:rPr lang="en-US" dirty="0" smtClean="0"/>
                  <a:t>prediction from</a:t>
                </a:r>
              </a:p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dirty="0" smtClean="0"/>
                  <a:t>di</a:t>
                </a:r>
                <a:r>
                  <a:rPr kumimoji="0" lang="en-US" sz="12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fferential</a:t>
                </a:r>
                <a:r>
                  <a:rPr lang="en-US" dirty="0" smtClean="0"/>
                  <a:t> </a:t>
                </a:r>
                <a:r>
                  <a:rPr lang="en-US" dirty="0"/>
                  <a:t>p</a:t>
                </a:r>
                <a:r>
                  <a:rPr kumimoji="0" lang="en-US" sz="1200" b="0" i="0" u="none" strike="noStrike" cap="none" normalizeH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icture</a:t>
                </a:r>
                <a:r>
                  <a:rPr lang="en-US" dirty="0" smtClean="0"/>
                  <a:t>?</a:t>
                </a:r>
                <a:endParaRPr kumimoji="0" lang="en-US" sz="1200" b="0" i="0" u="none" strike="noStrike" cap="none" normalizeH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endParaRPr>
              </a:p>
            </p:txBody>
          </p:sp>
          <p:cxnSp>
            <p:nvCxnSpPr>
              <p:cNvPr id="35" name="Straight Arrow Connector 34"/>
              <p:cNvCxnSpPr>
                <a:endCxn id="31" idx="0"/>
              </p:cNvCxnSpPr>
              <p:nvPr/>
            </p:nvCxnSpPr>
            <p:spPr bwMode="auto">
              <a:xfrm>
                <a:off x="7312660" y="1028700"/>
                <a:ext cx="0" cy="3429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36" name="Straight Arrow Connector 35"/>
              <p:cNvCxnSpPr>
                <a:endCxn id="34" idx="0"/>
              </p:cNvCxnSpPr>
              <p:nvPr/>
            </p:nvCxnSpPr>
            <p:spPr bwMode="auto">
              <a:xfrm>
                <a:off x="7314300" y="1828800"/>
                <a:ext cx="900" cy="2286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37" name="Straight Arrow Connector 36"/>
              <p:cNvCxnSpPr>
                <a:stCxn id="32" idx="2"/>
              </p:cNvCxnSpPr>
              <p:nvPr/>
            </p:nvCxnSpPr>
            <p:spPr bwMode="auto">
              <a:xfrm>
                <a:off x="7315200" y="5029200"/>
                <a:ext cx="2540" cy="26035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38" name="Straight Arrow Connector 37"/>
              <p:cNvCxnSpPr>
                <a:stCxn id="34" idx="2"/>
                <a:endCxn id="33" idx="0"/>
              </p:cNvCxnSpPr>
              <p:nvPr/>
            </p:nvCxnSpPr>
            <p:spPr bwMode="auto">
              <a:xfrm flipH="1">
                <a:off x="7310120" y="2971800"/>
                <a:ext cx="5080" cy="2286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39" name="Straight Arrow Connector 38"/>
              <p:cNvCxnSpPr>
                <a:stCxn id="33" idx="2"/>
                <a:endCxn id="32" idx="0"/>
              </p:cNvCxnSpPr>
              <p:nvPr/>
            </p:nvCxnSpPr>
            <p:spPr bwMode="auto">
              <a:xfrm>
                <a:off x="7310120" y="3657600"/>
                <a:ext cx="5080" cy="4572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40" name="Straight Connector 39"/>
              <p:cNvCxnSpPr>
                <a:stCxn id="34" idx="3"/>
              </p:cNvCxnSpPr>
              <p:nvPr/>
            </p:nvCxnSpPr>
            <p:spPr bwMode="auto">
              <a:xfrm>
                <a:off x="8229600" y="2514600"/>
                <a:ext cx="459740" cy="0"/>
              </a:xfrm>
              <a:prstGeom prst="line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cxnSp>
          <p:cxnSp>
            <p:nvCxnSpPr>
              <p:cNvPr id="41" name="Straight Connector 40"/>
              <p:cNvCxnSpPr/>
              <p:nvPr/>
            </p:nvCxnSpPr>
            <p:spPr bwMode="auto">
              <a:xfrm>
                <a:off x="8684260" y="2514600"/>
                <a:ext cx="0" cy="1371600"/>
              </a:xfrm>
              <a:prstGeom prst="line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</p:cxnSp>
          <p:cxnSp>
            <p:nvCxnSpPr>
              <p:cNvPr id="42" name="Straight Arrow Connector 41"/>
              <p:cNvCxnSpPr/>
              <p:nvPr/>
            </p:nvCxnSpPr>
            <p:spPr bwMode="auto">
              <a:xfrm flipH="1">
                <a:off x="7317740" y="3886200"/>
                <a:ext cx="1374140" cy="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sp>
            <p:nvSpPr>
              <p:cNvPr id="43" name="TextBox 42"/>
              <p:cNvSpPr txBox="1"/>
              <p:nvPr/>
            </p:nvSpPr>
            <p:spPr>
              <a:xfrm>
                <a:off x="8227060" y="2286000"/>
                <a:ext cx="370614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dirty="0" smtClean="0"/>
                  <a:t>No</a:t>
                </a:r>
                <a:endParaRPr lang="en-US" dirty="0"/>
              </a:p>
            </p:txBody>
          </p:sp>
          <p:sp>
            <p:nvSpPr>
              <p:cNvPr id="44" name="TextBox 43"/>
              <p:cNvSpPr txBox="1"/>
              <p:nvPr/>
            </p:nvSpPr>
            <p:spPr>
              <a:xfrm>
                <a:off x="6858000" y="2923401"/>
                <a:ext cx="414281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dirty="0" smtClean="0"/>
                  <a:t>Yes</a:t>
                </a:r>
                <a:endParaRPr lang="en-US" dirty="0"/>
              </a:p>
            </p:txBody>
          </p:sp>
        </p:grpSp>
      </p:grpSp>
      <p:grpSp>
        <p:nvGrpSpPr>
          <p:cNvPr id="66" name="Group 65"/>
          <p:cNvGrpSpPr/>
          <p:nvPr/>
        </p:nvGrpSpPr>
        <p:grpSpPr>
          <a:xfrm>
            <a:off x="342900" y="914400"/>
            <a:ext cx="2628900" cy="5029200"/>
            <a:chOff x="342900" y="914400"/>
            <a:chExt cx="2628900" cy="5029200"/>
          </a:xfrm>
        </p:grpSpPr>
        <p:sp>
          <p:nvSpPr>
            <p:cNvPr id="60" name="Rounded Rectangle 59"/>
            <p:cNvSpPr/>
            <p:nvPr/>
          </p:nvSpPr>
          <p:spPr bwMode="auto">
            <a:xfrm>
              <a:off x="342900" y="914400"/>
              <a:ext cx="2628900" cy="5029200"/>
            </a:xfrm>
            <a:prstGeom prst="roundRect">
              <a:avLst/>
            </a:prstGeom>
            <a:solidFill>
              <a:schemeClr val="accent3">
                <a:lumMod val="95000"/>
              </a:schemeClr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cs typeface="Times New Roman" pitchFamily="18" charset="0"/>
              </a:endParaRPr>
            </a:p>
          </p:txBody>
        </p:sp>
        <p:grpSp>
          <p:nvGrpSpPr>
            <p:cNvPr id="57" name="Group 56"/>
            <p:cNvGrpSpPr/>
            <p:nvPr/>
          </p:nvGrpSpPr>
          <p:grpSpPr>
            <a:xfrm>
              <a:off x="685800" y="1028700"/>
              <a:ext cx="1828800" cy="2171700"/>
              <a:chOff x="914400" y="1028700"/>
              <a:chExt cx="1828800" cy="2171700"/>
            </a:xfrm>
          </p:grpSpPr>
          <p:sp>
            <p:nvSpPr>
              <p:cNvPr id="52" name="Rectangle 51"/>
              <p:cNvSpPr/>
              <p:nvPr/>
            </p:nvSpPr>
            <p:spPr bwMode="auto">
              <a:xfrm>
                <a:off x="914400" y="1371600"/>
                <a:ext cx="1828800" cy="457200"/>
              </a:xfrm>
              <a:prstGeom prst="rect">
                <a:avLst/>
              </a:prstGeom>
              <a:solidFill>
                <a:srgbClr val="00B0F0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Determine </a:t>
                </a:r>
                <a:r>
                  <a:rPr lang="en-US" dirty="0" err="1" smtClean="0"/>
                  <a:t>bottomLeft</a:t>
                </a:r>
                <a:r>
                  <a:rPr lang="en-US" dirty="0" smtClean="0"/>
                  <a:t> </a:t>
                </a:r>
              </a:p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dirty="0"/>
                  <a:t>a</a:t>
                </a:r>
                <a:r>
                  <a:rPr lang="en-US" dirty="0" smtClean="0"/>
                  <a:t>nd </a:t>
                </a:r>
                <a:r>
                  <a:rPr lang="en-US" dirty="0" err="1" smtClean="0"/>
                  <a:t>topRight</a:t>
                </a:r>
                <a:r>
                  <a:rPr lang="en-US" dirty="0" smtClean="0"/>
                  <a:t> pixel value</a:t>
                </a:r>
                <a:endParaRPr lang="en-US" dirty="0"/>
              </a:p>
            </p:txBody>
          </p:sp>
          <p:sp>
            <p:nvSpPr>
              <p:cNvPr id="53" name="Rectangle 52"/>
              <p:cNvSpPr/>
              <p:nvPr/>
            </p:nvSpPr>
            <p:spPr bwMode="auto">
              <a:xfrm>
                <a:off x="914400" y="2057400"/>
                <a:ext cx="1828800" cy="914400"/>
              </a:xfrm>
              <a:prstGeom prst="rect">
                <a:avLst/>
              </a:prstGeom>
              <a:solidFill>
                <a:srgbClr val="FFC000"/>
              </a:solidFill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Compute </a:t>
                </a:r>
              </a:p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dirty="0"/>
                  <a:t>i</a:t>
                </a:r>
                <a:r>
                  <a:rPr kumimoji="0" lang="en-US" sz="12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ntra</a:t>
                </a:r>
                <a:r>
                  <a:rPr kumimoji="0" lang="en-US" sz="1200" b="0" i="0" u="none" strike="noStrike" cap="none" normalizeH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 </a:t>
                </a:r>
                <a:r>
                  <a:rPr lang="en-US" dirty="0"/>
                  <a:t>p</a:t>
                </a:r>
                <a:r>
                  <a:rPr kumimoji="0" lang="en-US" sz="1200" b="0" i="0" u="none" strike="noStrike" cap="none" normalizeH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lanar </a:t>
                </a:r>
                <a:r>
                  <a:rPr lang="en-US" dirty="0"/>
                  <a:t>p</a:t>
                </a:r>
                <a:r>
                  <a:rPr kumimoji="0" lang="en-US" sz="1200" b="0" i="0" u="none" strike="noStrike" cap="none" normalizeH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ahoma" pitchFamily="34" charset="0"/>
                    <a:cs typeface="Times New Roman" pitchFamily="18" charset="0"/>
                  </a:rPr>
                  <a:t>rediction</a:t>
                </a:r>
              </a:p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dirty="0" smtClean="0"/>
                  <a:t>with </a:t>
                </a:r>
                <a:r>
                  <a:rPr lang="en-US" dirty="0" err="1" smtClean="0"/>
                  <a:t>bottomLeft</a:t>
                </a:r>
                <a:r>
                  <a:rPr lang="en-US" dirty="0" smtClean="0"/>
                  <a:t> and </a:t>
                </a:r>
                <a:r>
                  <a:rPr lang="en-US" dirty="0" err="1" smtClean="0"/>
                  <a:t>topRight</a:t>
                </a:r>
                <a:r>
                  <a:rPr lang="en-US" dirty="0" smtClean="0"/>
                  <a:t> pixel value</a:t>
                </a:r>
                <a:endParaRPr kumimoji="0" lang="en-US" sz="12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cs typeface="Times New Roman" pitchFamily="18" charset="0"/>
                </a:endParaRPr>
              </a:p>
            </p:txBody>
          </p:sp>
          <p:cxnSp>
            <p:nvCxnSpPr>
              <p:cNvPr id="54" name="Straight Arrow Connector 53"/>
              <p:cNvCxnSpPr>
                <a:endCxn id="52" idx="0"/>
              </p:cNvCxnSpPr>
              <p:nvPr/>
            </p:nvCxnSpPr>
            <p:spPr bwMode="auto">
              <a:xfrm>
                <a:off x="1828800" y="1028700"/>
                <a:ext cx="0" cy="3429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55" name="Straight Arrow Connector 54"/>
              <p:cNvCxnSpPr>
                <a:stCxn id="53" idx="2"/>
              </p:cNvCxnSpPr>
              <p:nvPr/>
            </p:nvCxnSpPr>
            <p:spPr bwMode="auto">
              <a:xfrm flipH="1">
                <a:off x="1826260" y="2971800"/>
                <a:ext cx="2540" cy="2286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  <p:cxnSp>
            <p:nvCxnSpPr>
              <p:cNvPr id="56" name="Straight Arrow Connector 55"/>
              <p:cNvCxnSpPr/>
              <p:nvPr/>
            </p:nvCxnSpPr>
            <p:spPr bwMode="auto">
              <a:xfrm>
                <a:off x="1828800" y="1828800"/>
                <a:ext cx="0" cy="228600"/>
              </a:xfrm>
              <a:prstGeom prst="straightConnector1">
                <a:avLst/>
              </a:prstGeom>
              <a:solidFill>
                <a:schemeClr val="accent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arrow"/>
              </a:ln>
              <a:effectLst/>
            </p:spPr>
          </p:cxnSp>
        </p:grpSp>
      </p:grpSp>
      <p:sp>
        <p:nvSpPr>
          <p:cNvPr id="63" name="Slide Number Placeholder 2"/>
          <p:cNvSpPr>
            <a:spLocks noGrp="1"/>
          </p:cNvSpPr>
          <p:nvPr>
            <p:ph type="sldNum" sz="quarter" idx="10"/>
          </p:nvPr>
        </p:nvSpPr>
        <p:spPr>
          <a:xfrm>
            <a:off x="6995160" y="6553200"/>
            <a:ext cx="1905000" cy="304800"/>
          </a:xfrm>
        </p:spPr>
        <p:txBody>
          <a:bodyPr/>
          <a:lstStyle/>
          <a:p>
            <a:pPr>
              <a:defRPr/>
            </a:pPr>
            <a:fld id="{8FF02222-FE48-4CEC-B01F-61CD277F1FC7}" type="slidenum">
              <a:rPr lang="zh-CN" altLang="en-US" smtClean="0"/>
              <a:pPr>
                <a:defRPr/>
              </a:pPr>
              <a:t>4</a:t>
            </a:fld>
            <a:endParaRPr lang="en-US" altLang="zh-CN"/>
          </a:p>
        </p:txBody>
      </p:sp>
      <p:sp>
        <p:nvSpPr>
          <p:cNvPr id="67" name="TextBox 66"/>
          <p:cNvSpPr txBox="1"/>
          <p:nvPr/>
        </p:nvSpPr>
        <p:spPr>
          <a:xfrm>
            <a:off x="914400" y="5943600"/>
            <a:ext cx="174535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SMuC-0.1.1</a:t>
            </a:r>
            <a:endParaRPr lang="en-US" sz="2400" dirty="0"/>
          </a:p>
        </p:txBody>
      </p:sp>
      <p:sp>
        <p:nvSpPr>
          <p:cNvPr id="68" name="TextBox 67"/>
          <p:cNvSpPr txBox="1"/>
          <p:nvPr/>
        </p:nvSpPr>
        <p:spPr>
          <a:xfrm>
            <a:off x="3886200" y="5939135"/>
            <a:ext cx="1485900" cy="4661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Proposed</a:t>
            </a:r>
          </a:p>
        </p:txBody>
      </p:sp>
      <p:sp>
        <p:nvSpPr>
          <p:cNvPr id="69" name="TextBox 68"/>
          <p:cNvSpPr txBox="1"/>
          <p:nvPr/>
        </p:nvSpPr>
        <p:spPr>
          <a:xfrm>
            <a:off x="6858000" y="5943600"/>
            <a:ext cx="15057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TE3-4.2.2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1923247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BDR Comparison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idx="1"/>
          </p:nvPr>
        </p:nvSpPr>
        <p:spPr>
          <a:xfrm>
            <a:off x="457200" y="800100"/>
            <a:ext cx="8001000" cy="1943100"/>
          </a:xfrm>
        </p:spPr>
        <p:txBody>
          <a:bodyPr/>
          <a:lstStyle/>
          <a:p>
            <a:r>
              <a:rPr lang="en-US" sz="2400" dirty="0" smtClean="0"/>
              <a:t>Compare different modifications of TE3_4.2.2 with SMuC-0.1.1 as anchor</a:t>
            </a:r>
          </a:p>
          <a:p>
            <a:pPr lvl="1"/>
            <a:r>
              <a:rPr lang="en-US" sz="2000" dirty="0" smtClean="0"/>
              <a:t>TE3_422:        Matched cross-checking results of TE3-4.2.2.</a:t>
            </a:r>
          </a:p>
          <a:p>
            <a:pPr lvl="1"/>
            <a:r>
              <a:rPr lang="en-US" sz="2000" dirty="0" smtClean="0"/>
              <a:t>TE3_422_mA:  Use planar prediction from SMuC-0.1.1.</a:t>
            </a:r>
          </a:p>
          <a:p>
            <a:pPr lvl="1"/>
            <a:r>
              <a:rPr lang="en-US" sz="2000" dirty="0" smtClean="0"/>
              <a:t>TE3_422_mB:  Proposed.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FF02222-FE48-4CEC-B01F-61CD277F1FC7}" type="slidenum">
              <a:rPr lang="zh-CN" altLang="en-US" smtClean="0"/>
              <a:pPr>
                <a:defRPr/>
              </a:pPr>
              <a:t>5</a:t>
            </a:fld>
            <a:endParaRPr lang="en-US" altLang="zh-C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zh-CN" smtClean="0"/>
              <a:t>JCTVC-L0215</a:t>
            </a:r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295498"/>
              </p:ext>
            </p:extLst>
          </p:nvPr>
        </p:nvGraphicFramePr>
        <p:xfrm>
          <a:off x="914400" y="3052026"/>
          <a:ext cx="7315196" cy="3120174"/>
        </p:xfrm>
        <a:graphic>
          <a:graphicData uri="http://schemas.openxmlformats.org/drawingml/2006/table">
            <a:tbl>
              <a:tblPr/>
              <a:tblGrid>
                <a:gridCol w="1373292"/>
                <a:gridCol w="742738"/>
                <a:gridCol w="742738"/>
                <a:gridCol w="742738"/>
                <a:gridCol w="742738"/>
                <a:gridCol w="742738"/>
                <a:gridCol w="742738"/>
                <a:gridCol w="742738"/>
                <a:gridCol w="742738"/>
              </a:tblGrid>
              <a:tr h="200256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Overall (EL)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2246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AI HEVC 2x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AI HEVC 1.5x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96379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(6Y+U+V)/8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(6Y+U+V)/8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256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TE3_422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-1.84%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-0.47%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-0.80%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-1.54%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-2.13%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0.63%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0.14%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-1.50%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256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TE3_422_mA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-1.68%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-0.62%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-0.97%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-1.46%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-1.97%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0.44%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-0.05%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-1.43%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256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TE3_422_mB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-1.93%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-0.52%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-0.85%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-1.62%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-2.13%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0.47%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-0.01%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-1.54%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2246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00256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256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Overall (EL+BL)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2246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AI HEVC 2x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AI HEVC 1.5x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96379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(6Y+U+V)/8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(6Y+U+V)/8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256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TE3_422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-1.05%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-0.28%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-0.47%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-0.88%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-0.75%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0.24%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0.04%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-0.53%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256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TE3_422_mA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-0.96%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-0.37%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-0.57%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-0.84%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-0.69%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0.14%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-0.06%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-0.51%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256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TE3_422_mB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-1.11%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-0.28%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-0.47%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-0.93%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-0.76%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0.21%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0.01%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-0.55%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83440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Times New Roman"/>
      </a:majorFont>
      <a:minorFont>
        <a:latin typeface="Tahoma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201386</TotalTime>
  <Words>537</Words>
  <Application>Microsoft Office PowerPoint</Application>
  <PresentationFormat>On-screen Show (4:3)</PresentationFormat>
  <Paragraphs>162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Default Design</vt:lpstr>
      <vt:lpstr>PowerPoint Presentation</vt:lpstr>
      <vt:lpstr>Introduction</vt:lpstr>
      <vt:lpstr>SMuC-0.1.1 Planar Prediction</vt:lpstr>
      <vt:lpstr>Planar Intra Prediction</vt:lpstr>
      <vt:lpstr>BDR Comparison</vt:lpstr>
    </vt:vector>
  </TitlesOfParts>
  <Company>Sony Electronics, Inc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Mohammad Gharavi</dc:creator>
  <cp:lastModifiedBy>Auyeung, Cheung</cp:lastModifiedBy>
  <cp:revision>7835</cp:revision>
  <dcterms:created xsi:type="dcterms:W3CDTF">2006-02-22T01:05:12Z</dcterms:created>
  <dcterms:modified xsi:type="dcterms:W3CDTF">2013-01-16T08:21:54Z</dcterms:modified>
</cp:coreProperties>
</file>

<file path=docProps/thumbnail.jpeg>
</file>