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1" r:id="rId2"/>
    <p:sldId id="484" r:id="rId3"/>
    <p:sldId id="485" r:id="rId4"/>
    <p:sldId id="483" r:id="rId5"/>
    <p:sldId id="482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81" d="100"/>
          <a:sy n="81" d="100"/>
        </p:scale>
        <p:origin x="-931" y="312"/>
      </p:cViewPr>
      <p:guideLst>
        <p:guide orient="horz" pos="3960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6688-E6E3-498C-B1F3-07823027EB65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F8C33-D975-42B7-8EE3-B1AA59D3B660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58C4-778E-4C3F-9A52-8C2836C57339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41FC1-D776-4F6E-8003-EAE0BFA912F2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C6146-1FD2-4ED1-B4C9-873F67560155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D38A3-4954-4292-846F-1CEA0110F2E8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C79F-ACAC-4EFC-8115-CA95450DB75C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044F2-A2CF-4339-BAC8-7A22ECD00C1F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49C7B-6990-4082-AD10-9F14B1947ED1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D451-7904-4169-A58B-29D6F3788A38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FFD92-BCD8-4B65-BD9D-7036ED54C25F}" type="datetime1">
              <a:rPr lang="en-US" smtClean="0"/>
              <a:t>1/16/2013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F27D85D7-2CC5-4A0F-A1B5-C076B09AF273}" type="datetime1">
              <a:rPr lang="en-US" smtClean="0"/>
              <a:t>1/16/2013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Auyeung and Ali Tabatabai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Jan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16,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2013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Cross-checking and Simplification of Intra Residual Planar </a:t>
            </a:r>
            <a:r>
              <a:rPr lang="en-US" altLang="zh-CN" sz="440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Prediction in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TE3-4.2.2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486400"/>
          </a:xfrm>
        </p:spPr>
        <p:txBody>
          <a:bodyPr/>
          <a:lstStyle/>
          <a:p>
            <a:r>
              <a:rPr lang="en-US" sz="2000" dirty="0" smtClean="0"/>
              <a:t>Qualcomm proposed in TE3-4.2.2 to modify the planar prediction for intra residual prediction.</a:t>
            </a:r>
          </a:p>
          <a:p>
            <a:pPr lvl="1"/>
            <a:r>
              <a:rPr lang="en-US" sz="1800" dirty="0" smtClean="0"/>
              <a:t>If residual prediction, reset lower triangle of planar prediction to zero.</a:t>
            </a:r>
          </a:p>
          <a:p>
            <a:pPr lvl="2"/>
            <a:r>
              <a:rPr lang="en-US" sz="1600" dirty="0" smtClean="0"/>
              <a:t>TE3-4.2.2 software consists of point-wise operations with double loops.</a:t>
            </a:r>
          </a:p>
          <a:p>
            <a:r>
              <a:rPr lang="en-US" sz="2000" dirty="0" smtClean="0"/>
              <a:t>This contribution proposes to replace the planar prediction in TE3-4.2.2 by simpler operations</a:t>
            </a:r>
          </a:p>
          <a:p>
            <a:pPr lvl="1"/>
            <a:r>
              <a:rPr lang="en-US" sz="1800" dirty="0" smtClean="0"/>
              <a:t>Reduced Complexity </a:t>
            </a:r>
          </a:p>
          <a:p>
            <a:pPr lvl="2"/>
            <a:r>
              <a:rPr lang="en-US" sz="1600" dirty="0" smtClean="0"/>
              <a:t>Replaced the point-wise operations with double loops by two write operations.</a:t>
            </a:r>
          </a:p>
          <a:p>
            <a:pPr lvl="1"/>
            <a:r>
              <a:rPr lang="en-US" sz="1800" dirty="0" smtClean="0"/>
              <a:t>Better coding </a:t>
            </a:r>
            <a:r>
              <a:rPr lang="en-US" sz="1800" dirty="0" smtClean="0"/>
              <a:t>efficiency (EL+BL)</a:t>
            </a:r>
            <a:endParaRPr lang="en-US" sz="1800" dirty="0" smtClean="0"/>
          </a:p>
          <a:p>
            <a:pPr lvl="2"/>
            <a:r>
              <a:rPr lang="en-US" sz="1600" dirty="0" smtClean="0"/>
              <a:t>For </a:t>
            </a:r>
            <a:r>
              <a:rPr lang="en-US" sz="1600" dirty="0"/>
              <a:t>AI </a:t>
            </a:r>
            <a:r>
              <a:rPr lang="en-US" sz="1600" dirty="0" smtClean="0"/>
              <a:t>HEVC-2X</a:t>
            </a:r>
            <a:r>
              <a:rPr lang="en-US" sz="1600" dirty="0" smtClean="0"/>
              <a:t>,  </a:t>
            </a:r>
          </a:p>
          <a:p>
            <a:pPr lvl="3"/>
            <a:r>
              <a:rPr lang="en-US" sz="1600" dirty="0" smtClean="0"/>
              <a:t>TE3-4.2.2 planar prediction contributed 0.09% BDR gain.</a:t>
            </a:r>
          </a:p>
          <a:p>
            <a:pPr lvl="3"/>
            <a:r>
              <a:rPr lang="en-US" sz="1600" dirty="0" smtClean="0"/>
              <a:t>Proposed planar prediction contributed 0.15%BDR gain.</a:t>
            </a:r>
          </a:p>
          <a:p>
            <a:pPr lvl="2"/>
            <a:r>
              <a:rPr lang="en-US" sz="1600" dirty="0"/>
              <a:t>For AI </a:t>
            </a:r>
            <a:r>
              <a:rPr lang="en-US" sz="1600" dirty="0" smtClean="0"/>
              <a:t>HEVC-1.5X</a:t>
            </a:r>
            <a:r>
              <a:rPr lang="en-US" sz="1600" dirty="0"/>
              <a:t>,  </a:t>
            </a:r>
          </a:p>
          <a:p>
            <a:pPr lvl="3"/>
            <a:r>
              <a:rPr lang="en-US" sz="1600" dirty="0"/>
              <a:t>TE3-4.2.2 planar prediction contributed </a:t>
            </a:r>
            <a:r>
              <a:rPr lang="en-US" sz="1600" dirty="0" smtClean="0"/>
              <a:t>0.06% </a:t>
            </a:r>
            <a:r>
              <a:rPr lang="en-US" sz="1600" dirty="0"/>
              <a:t>BDR gain.</a:t>
            </a:r>
          </a:p>
          <a:p>
            <a:pPr lvl="3"/>
            <a:r>
              <a:rPr lang="en-US" sz="1600" dirty="0"/>
              <a:t>Proposed planar prediction contributed </a:t>
            </a:r>
            <a:r>
              <a:rPr lang="en-US" sz="1600" dirty="0" smtClean="0"/>
              <a:t>0.07%BDR </a:t>
            </a:r>
            <a:r>
              <a:rPr lang="en-US" sz="1600" dirty="0"/>
              <a:t>gain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Thank Qualcomm (JCTVC-L0384) for cross-checking.</a:t>
            </a:r>
            <a:endParaRPr lang="en-US" sz="2000" dirty="0"/>
          </a:p>
          <a:p>
            <a:pPr lvl="3"/>
            <a:endParaRPr 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6A986-8A1D-47EC-87D2-2310BC06213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JCTVC-L0215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41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SMuC-0.1.1 Planar 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pSp>
        <p:nvGrpSpPr>
          <p:cNvPr id="140" name="Group 139"/>
          <p:cNvGrpSpPr/>
          <p:nvPr/>
        </p:nvGrpSpPr>
        <p:grpSpPr>
          <a:xfrm>
            <a:off x="1192549" y="1257300"/>
            <a:ext cx="7037051" cy="2743200"/>
            <a:chOff x="1600200" y="2057400"/>
            <a:chExt cx="7037051" cy="2743200"/>
          </a:xfrm>
        </p:grpSpPr>
        <p:sp>
          <p:nvSpPr>
            <p:cNvPr id="71" name="Rectangle 70"/>
            <p:cNvSpPr/>
            <p:nvPr/>
          </p:nvSpPr>
          <p:spPr bwMode="auto">
            <a:xfrm>
              <a:off x="2171700" y="2514600"/>
              <a:ext cx="1828800" cy="18288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171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400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628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857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3086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3314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3543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771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4000500" y="22860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1943100" y="2514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943100" y="2743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943100" y="2971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943100" y="32004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1943100" y="3429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1943100" y="3657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1943100" y="3886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1943100" y="4114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943100" y="43434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861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5143500" y="2514600"/>
              <a:ext cx="1828800" cy="18288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5143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5372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5600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5829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6057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6286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6515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6743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6972300" y="22860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4914900" y="2514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4914900" y="2743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4914900" y="2971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4914900" y="32004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4914900" y="3429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4914900" y="3657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4914900" y="3886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4914900" y="4114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4914900" y="43434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60579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40005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057900" y="43434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cxnSp>
          <p:nvCxnSpPr>
            <p:cNvPr id="121" name="Straight Arrow Connector 120"/>
            <p:cNvCxnSpPr>
              <a:stCxn id="80" idx="2"/>
              <a:endCxn id="118" idx="0"/>
            </p:cNvCxnSpPr>
            <p:nvPr/>
          </p:nvCxnSpPr>
          <p:spPr bwMode="auto">
            <a:xfrm>
              <a:off x="4114800" y="25146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3" name="Straight Arrow Connector 122"/>
            <p:cNvCxnSpPr>
              <a:stCxn id="116" idx="3"/>
              <a:endCxn id="119" idx="1"/>
            </p:cNvCxnSpPr>
            <p:nvPr/>
          </p:nvCxnSpPr>
          <p:spPr bwMode="auto">
            <a:xfrm>
              <a:off x="5143500" y="445770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5" name="Straight Arrow Connector 124"/>
            <p:cNvCxnSpPr/>
            <p:nvPr/>
          </p:nvCxnSpPr>
          <p:spPr bwMode="auto">
            <a:xfrm>
              <a:off x="6172200" y="25146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7" name="Straight Arrow Connector 126"/>
            <p:cNvCxnSpPr/>
            <p:nvPr/>
          </p:nvCxnSpPr>
          <p:spPr bwMode="auto">
            <a:xfrm flipV="1">
              <a:off x="6172200" y="36576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9" name="Straight Arrow Connector 128"/>
            <p:cNvCxnSpPr>
              <a:stCxn id="118" idx="1"/>
            </p:cNvCxnSpPr>
            <p:nvPr/>
          </p:nvCxnSpPr>
          <p:spPr bwMode="auto">
            <a:xfrm flipH="1">
              <a:off x="3314700" y="3543300"/>
              <a:ext cx="6858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1" name="Straight Arrow Connector 130"/>
            <p:cNvCxnSpPr>
              <a:stCxn id="85" idx="3"/>
            </p:cNvCxnSpPr>
            <p:nvPr/>
          </p:nvCxnSpPr>
          <p:spPr bwMode="auto">
            <a:xfrm>
              <a:off x="2171700" y="354330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35" name="Double Bracket 134"/>
            <p:cNvSpPr/>
            <p:nvPr/>
          </p:nvSpPr>
          <p:spPr bwMode="auto">
            <a:xfrm>
              <a:off x="1600200" y="2057400"/>
              <a:ext cx="6057900" cy="2743200"/>
            </a:xfrm>
            <a:prstGeom prst="bracketPair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343400" y="308610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+</a:t>
              </a:r>
              <a:endParaRPr lang="en-US" sz="20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7861076" y="3086100"/>
              <a:ext cx="776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&gt;&gt; 1</a:t>
              </a:r>
              <a:endParaRPr lang="en-US" sz="2000" dirty="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257300" y="4457700"/>
            <a:ext cx="3493751" cy="1143000"/>
            <a:chOff x="4507249" y="4343400"/>
            <a:chExt cx="3493751" cy="1143000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507249" y="4343400"/>
              <a:ext cx="3493751" cy="1143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 smtClean="0"/>
                <a:t>        Interpolation </a:t>
              </a:r>
              <a:r>
                <a:rPr lang="en-US" dirty="0"/>
                <a:t>indicated by dashed arrow</a:t>
              </a:r>
              <a:r>
                <a:rPr lang="en-US" dirty="0" smtClean="0"/>
                <a:t>.</a:t>
              </a:r>
            </a:p>
            <a:p>
              <a:r>
                <a:rPr lang="en-US" dirty="0" smtClean="0"/>
                <a:t>        Replication </a:t>
              </a:r>
              <a:r>
                <a:rPr lang="en-US" dirty="0"/>
                <a:t>indicated by solid arrow</a:t>
              </a:r>
              <a:r>
                <a:rPr lang="en-US" dirty="0" smtClean="0"/>
                <a:t>.</a:t>
              </a:r>
            </a:p>
            <a:p>
              <a:endParaRPr lang="en-US" dirty="0"/>
            </a:p>
            <a:p>
              <a:r>
                <a:rPr lang="en-US" dirty="0" smtClean="0"/>
                <a:t>TR:   </a:t>
              </a:r>
              <a:r>
                <a:rPr lang="en-US" dirty="0" err="1" smtClean="0"/>
                <a:t>topRight</a:t>
              </a:r>
              <a:r>
                <a:rPr lang="en-US" dirty="0" smtClean="0"/>
                <a:t> pixel</a:t>
              </a:r>
            </a:p>
            <a:p>
              <a:r>
                <a:rPr lang="en-US" dirty="0" smtClean="0"/>
                <a:t>BL:   </a:t>
              </a:r>
              <a:r>
                <a:rPr lang="en-US" dirty="0" err="1" smtClean="0"/>
                <a:t>bottomLeft</a:t>
              </a:r>
              <a:r>
                <a:rPr lang="en-US" dirty="0" smtClean="0"/>
                <a:t> Pixel</a:t>
              </a:r>
              <a:endParaRPr lang="en-US" dirty="0"/>
            </a:p>
            <a:p>
              <a:endParaRPr lang="en-US" dirty="0"/>
            </a:p>
          </p:txBody>
        </p:sp>
        <p:cxnSp>
          <p:nvCxnSpPr>
            <p:cNvPr id="145" name="Straight Arrow Connector 144"/>
            <p:cNvCxnSpPr/>
            <p:nvPr/>
          </p:nvCxnSpPr>
          <p:spPr bwMode="auto">
            <a:xfrm>
              <a:off x="4564399" y="4457700"/>
              <a:ext cx="3429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3" name="Straight Arrow Connector 142"/>
            <p:cNvCxnSpPr/>
            <p:nvPr/>
          </p:nvCxnSpPr>
          <p:spPr bwMode="auto">
            <a:xfrm>
              <a:off x="4564399" y="4686300"/>
              <a:ext cx="3429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53" name="Rectangle 152"/>
          <p:cNvSpPr/>
          <p:nvPr/>
        </p:nvSpPr>
        <p:spPr bwMode="auto">
          <a:xfrm>
            <a:off x="914400" y="5715000"/>
            <a:ext cx="7429500" cy="8001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Ref:  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JCTVC-D235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dirty="0" err="1" smtClean="0"/>
              <a:t>Jani</a:t>
            </a:r>
            <a:r>
              <a:rPr lang="en-US" dirty="0" smtClean="0"/>
              <a:t> </a:t>
            </a:r>
            <a:r>
              <a:rPr lang="en-US" dirty="0" err="1" smtClean="0"/>
              <a:t>Lainema</a:t>
            </a:r>
            <a:r>
              <a:rPr lang="en-US" dirty="0" smtClean="0"/>
              <a:t>, Frank </a:t>
            </a:r>
            <a:r>
              <a:rPr lang="en-US" dirty="0" err="1" smtClean="0"/>
              <a:t>Bossen</a:t>
            </a:r>
            <a:r>
              <a:rPr lang="en-US" dirty="0" smtClean="0"/>
              <a:t>, Woo-Jin Han, </a:t>
            </a:r>
            <a:r>
              <a:rPr lang="en-US" dirty="0" err="1" smtClean="0"/>
              <a:t>Junghye</a:t>
            </a:r>
            <a:r>
              <a:rPr lang="en-US" dirty="0" smtClean="0"/>
              <a:t> Min, and Kemal </a:t>
            </a:r>
            <a:r>
              <a:rPr lang="en-US" dirty="0" err="1" smtClean="0"/>
              <a:t>Ugur</a:t>
            </a:r>
            <a:r>
              <a:rPr lang="en-US" dirty="0" smtClean="0"/>
              <a:t>, “Intra Coding of the HEVC Standard”,  IEEE Trans on CSVT, </a:t>
            </a:r>
            <a:r>
              <a:rPr lang="en-US" dirty="0" err="1" smtClean="0"/>
              <a:t>vol</a:t>
            </a:r>
            <a:r>
              <a:rPr lang="en-US" dirty="0" smtClean="0"/>
              <a:t> 22, Issue 11, 2012.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Planar Intra Prediction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pSp>
        <p:nvGrpSpPr>
          <p:cNvPr id="65" name="Group 64"/>
          <p:cNvGrpSpPr/>
          <p:nvPr/>
        </p:nvGrpSpPr>
        <p:grpSpPr>
          <a:xfrm>
            <a:off x="6286500" y="884076"/>
            <a:ext cx="2628900" cy="5029200"/>
            <a:chOff x="3314700" y="914400"/>
            <a:chExt cx="2628900" cy="5029200"/>
          </a:xfrm>
        </p:grpSpPr>
        <p:sp>
          <p:nvSpPr>
            <p:cNvPr id="61" name="Rounded Rectangle 60"/>
            <p:cNvSpPr/>
            <p:nvPr/>
          </p:nvSpPr>
          <p:spPr bwMode="auto">
            <a:xfrm>
              <a:off x="33147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3429000" y="1028700"/>
              <a:ext cx="2291080" cy="4800600"/>
              <a:chOff x="3652520" y="1028700"/>
              <a:chExt cx="2291080" cy="480060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365506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Determine </a:t>
                </a:r>
                <a:r>
                  <a:rPr lang="en-US" dirty="0" err="1"/>
                  <a:t>bottomLeft</a:t>
                </a:r>
                <a:r>
                  <a:rPr lang="en-US" dirty="0"/>
                  <a:t> </a:t>
                </a:r>
              </a:p>
              <a:p>
                <a:pPr algn="ctr"/>
                <a:r>
                  <a:rPr lang="en-US" dirty="0"/>
                  <a:t>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7" name="Rectangle 6"/>
              <p:cNvSpPr/>
              <p:nvPr/>
            </p:nvSpPr>
            <p:spPr bwMode="auto">
              <a:xfrm>
                <a:off x="3655060" y="20574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Compute </a:t>
                </a:r>
              </a:p>
              <a:p>
                <a:pPr algn="ctr"/>
                <a:r>
                  <a:rPr lang="en-US" dirty="0"/>
                  <a:t>intra planar prediction</a:t>
                </a:r>
              </a:p>
              <a:p>
                <a:pPr algn="ctr"/>
                <a:r>
                  <a:rPr lang="en-US" dirty="0"/>
                  <a:t>with </a:t>
                </a:r>
                <a:r>
                  <a:rPr lang="en-US" dirty="0" err="1"/>
                  <a:t>bottomLeft</a:t>
                </a:r>
                <a:r>
                  <a:rPr lang="en-US" dirty="0"/>
                  <a:t> 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3652520" y="4343400"/>
                <a:ext cx="1828800" cy="9144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Reset the pixels in the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lower </a:t>
                </a:r>
                <a:r>
                  <a:rPr lang="en-US" dirty="0"/>
                  <a:t>t</a:t>
                </a:r>
                <a:r>
                  <a:rPr lang="en-US" dirty="0" smtClean="0"/>
                  <a:t>riangle of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ntra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 </a:t>
                </a:r>
                <a:r>
                  <a:rPr lang="en-US" dirty="0" smtClean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rediction to zero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" name="Flowchart: Decision 8"/>
              <p:cNvSpPr/>
              <p:nvPr/>
            </p:nvSpPr>
            <p:spPr bwMode="auto">
              <a:xfrm>
                <a:off x="3652520" y="3200400"/>
                <a:ext cx="1828800" cy="914400"/>
              </a:xfrm>
              <a:prstGeom prst="flowChartDecision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Is </a:t>
                </a:r>
                <a:r>
                  <a:rPr lang="en-US" dirty="0" smtClean="0"/>
                  <a:t>prediction from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di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fferential</a:t>
                </a:r>
                <a:r>
                  <a:rPr lang="en-US" dirty="0" smtClean="0"/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icture</a:t>
                </a:r>
                <a:r>
                  <a:rPr lang="en-US" dirty="0" smtClean="0"/>
                  <a:t>?</a:t>
                </a:r>
                <a:endPara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11" name="Straight Arrow Connector 10"/>
              <p:cNvCxnSpPr>
                <a:endCxn id="6" idx="0"/>
              </p:cNvCxnSpPr>
              <p:nvPr/>
            </p:nvCxnSpPr>
            <p:spPr bwMode="auto">
              <a:xfrm>
                <a:off x="456946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3" name="Straight Arrow Connector 12"/>
              <p:cNvCxnSpPr>
                <a:stCxn id="6" idx="2"/>
                <a:endCxn id="7" idx="0"/>
              </p:cNvCxnSpPr>
              <p:nvPr/>
            </p:nvCxnSpPr>
            <p:spPr bwMode="auto">
              <a:xfrm>
                <a:off x="4569460" y="1828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5" name="Straight Arrow Connector 14"/>
              <p:cNvCxnSpPr>
                <a:stCxn id="7" idx="2"/>
                <a:endCxn id="9" idx="0"/>
              </p:cNvCxnSpPr>
              <p:nvPr/>
            </p:nvCxnSpPr>
            <p:spPr bwMode="auto">
              <a:xfrm flipH="1">
                <a:off x="4566920" y="2971800"/>
                <a:ext cx="254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7" name="Straight Arrow Connector 16"/>
              <p:cNvCxnSpPr>
                <a:stCxn id="9" idx="2"/>
                <a:endCxn id="8" idx="0"/>
              </p:cNvCxnSpPr>
              <p:nvPr/>
            </p:nvCxnSpPr>
            <p:spPr bwMode="auto">
              <a:xfrm>
                <a:off x="4566920" y="4114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Straight Arrow Connector 18"/>
              <p:cNvCxnSpPr>
                <a:stCxn id="8" idx="2"/>
              </p:cNvCxnSpPr>
              <p:nvPr/>
            </p:nvCxnSpPr>
            <p:spPr bwMode="auto">
              <a:xfrm>
                <a:off x="4566920" y="5257800"/>
                <a:ext cx="0" cy="5715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Connector 20"/>
              <p:cNvCxnSpPr>
                <a:stCxn id="9" idx="3"/>
              </p:cNvCxnSpPr>
              <p:nvPr/>
            </p:nvCxnSpPr>
            <p:spPr bwMode="auto">
              <a:xfrm>
                <a:off x="5481320" y="3657600"/>
                <a:ext cx="45974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>
                <a:off x="5941060" y="3657600"/>
                <a:ext cx="0" cy="186055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Arrow Connector 24"/>
              <p:cNvCxnSpPr/>
              <p:nvPr/>
            </p:nvCxnSpPr>
            <p:spPr bwMode="auto">
              <a:xfrm flipH="1">
                <a:off x="4569460" y="5486400"/>
                <a:ext cx="137414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9" name="TextBox 28"/>
              <p:cNvSpPr txBox="1"/>
              <p:nvPr/>
            </p:nvSpPr>
            <p:spPr>
              <a:xfrm>
                <a:off x="5483860" y="342900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No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155179" y="4066401"/>
                <a:ext cx="414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314700" y="914400"/>
            <a:ext cx="2628900" cy="5029200"/>
            <a:chOff x="6286500" y="914400"/>
            <a:chExt cx="2628900" cy="5029200"/>
          </a:xfrm>
        </p:grpSpPr>
        <p:sp>
          <p:nvSpPr>
            <p:cNvPr id="62" name="Rounded Rectangle 61"/>
            <p:cNvSpPr/>
            <p:nvPr/>
          </p:nvSpPr>
          <p:spPr bwMode="auto">
            <a:xfrm>
              <a:off x="62865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6395720" y="1028700"/>
              <a:ext cx="2296160" cy="4260850"/>
              <a:chOff x="6395720" y="1028700"/>
              <a:chExt cx="2296160" cy="4260850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639826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Determine </a:t>
                </a:r>
                <a:r>
                  <a:rPr lang="en-US" dirty="0" err="1"/>
                  <a:t>bottomLeft</a:t>
                </a:r>
                <a:r>
                  <a:rPr lang="en-US" dirty="0"/>
                  <a:t> </a:t>
                </a:r>
              </a:p>
              <a:p>
                <a:pPr algn="ctr"/>
                <a:r>
                  <a:rPr lang="en-US" dirty="0"/>
                  <a:t>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6400800" y="41148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Compute </a:t>
                </a:r>
              </a:p>
              <a:p>
                <a:pPr algn="ctr"/>
                <a:r>
                  <a:rPr lang="en-US" dirty="0"/>
                  <a:t>intra planar prediction</a:t>
                </a:r>
              </a:p>
              <a:p>
                <a:pPr algn="ctr"/>
                <a:r>
                  <a:rPr lang="en-US" dirty="0"/>
                  <a:t>with </a:t>
                </a:r>
                <a:r>
                  <a:rPr lang="en-US" dirty="0" err="1"/>
                  <a:t>bottomLeft</a:t>
                </a:r>
                <a:r>
                  <a:rPr lang="en-US" dirty="0"/>
                  <a:t> 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6395720" y="3200400"/>
                <a:ext cx="1828800" cy="4572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 smtClean="0"/>
                  <a:t>Set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and </a:t>
                </a:r>
              </a:p>
              <a:p>
                <a:pPr algn="ctr"/>
                <a:r>
                  <a:rPr lang="en-US" dirty="0" err="1" smtClean="0"/>
                  <a:t>topRight</a:t>
                </a:r>
                <a:r>
                  <a:rPr lang="en-US" dirty="0" smtClean="0"/>
                  <a:t> </a:t>
                </a:r>
                <a:r>
                  <a:rPr lang="en-US" dirty="0"/>
                  <a:t>pixel </a:t>
                </a:r>
                <a:r>
                  <a:rPr lang="en-US" dirty="0" smtClean="0"/>
                  <a:t>value to 0</a:t>
                </a:r>
                <a:endParaRPr lang="en-US" dirty="0"/>
              </a:p>
            </p:txBody>
          </p:sp>
          <p:sp>
            <p:nvSpPr>
              <p:cNvPr id="34" name="Flowchart: Decision 33"/>
              <p:cNvSpPr/>
              <p:nvPr/>
            </p:nvSpPr>
            <p:spPr bwMode="auto">
              <a:xfrm>
                <a:off x="6400800" y="2057400"/>
                <a:ext cx="1828800" cy="914400"/>
              </a:xfrm>
              <a:prstGeom prst="flowChartDecision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Is </a:t>
                </a:r>
                <a:r>
                  <a:rPr lang="en-US" dirty="0" smtClean="0"/>
                  <a:t>prediction from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di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fferential</a:t>
                </a:r>
                <a:r>
                  <a:rPr lang="en-US" dirty="0" smtClean="0"/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icture</a:t>
                </a:r>
                <a:r>
                  <a:rPr lang="en-US" dirty="0" smtClean="0"/>
                  <a:t>?</a:t>
                </a:r>
                <a:endPara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35" name="Straight Arrow Connector 34"/>
              <p:cNvCxnSpPr>
                <a:endCxn id="31" idx="0"/>
              </p:cNvCxnSpPr>
              <p:nvPr/>
            </p:nvCxnSpPr>
            <p:spPr bwMode="auto">
              <a:xfrm>
                <a:off x="731266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6" name="Straight Arrow Connector 35"/>
              <p:cNvCxnSpPr>
                <a:endCxn id="34" idx="0"/>
              </p:cNvCxnSpPr>
              <p:nvPr/>
            </p:nvCxnSpPr>
            <p:spPr bwMode="auto">
              <a:xfrm>
                <a:off x="7314300" y="1828800"/>
                <a:ext cx="90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7" name="Straight Arrow Connector 36"/>
              <p:cNvCxnSpPr>
                <a:stCxn id="32" idx="2"/>
              </p:cNvCxnSpPr>
              <p:nvPr/>
            </p:nvCxnSpPr>
            <p:spPr bwMode="auto">
              <a:xfrm>
                <a:off x="7315200" y="5029200"/>
                <a:ext cx="2540" cy="26035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Straight Arrow Connector 37"/>
              <p:cNvCxnSpPr>
                <a:stCxn id="34" idx="2"/>
                <a:endCxn id="33" idx="0"/>
              </p:cNvCxnSpPr>
              <p:nvPr/>
            </p:nvCxnSpPr>
            <p:spPr bwMode="auto">
              <a:xfrm flipH="1">
                <a:off x="7310120" y="2971800"/>
                <a:ext cx="508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9" name="Straight Arrow Connector 38"/>
              <p:cNvCxnSpPr>
                <a:stCxn id="33" idx="2"/>
                <a:endCxn id="32" idx="0"/>
              </p:cNvCxnSpPr>
              <p:nvPr/>
            </p:nvCxnSpPr>
            <p:spPr bwMode="auto">
              <a:xfrm>
                <a:off x="7310120" y="3657600"/>
                <a:ext cx="5080" cy="4572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0" name="Straight Connector 39"/>
              <p:cNvCxnSpPr>
                <a:stCxn id="34" idx="3"/>
              </p:cNvCxnSpPr>
              <p:nvPr/>
            </p:nvCxnSpPr>
            <p:spPr bwMode="auto">
              <a:xfrm>
                <a:off x="8229600" y="2514600"/>
                <a:ext cx="45974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>
                <a:off x="8684260" y="2514600"/>
                <a:ext cx="0" cy="137160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Arrow Connector 41"/>
              <p:cNvCxnSpPr/>
              <p:nvPr/>
            </p:nvCxnSpPr>
            <p:spPr bwMode="auto">
              <a:xfrm flipH="1">
                <a:off x="7317740" y="3886200"/>
                <a:ext cx="137414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3" name="TextBox 42"/>
              <p:cNvSpPr txBox="1"/>
              <p:nvPr/>
            </p:nvSpPr>
            <p:spPr>
              <a:xfrm>
                <a:off x="8227060" y="228600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No</a:t>
                </a:r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858000" y="2923401"/>
                <a:ext cx="414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342900" y="914400"/>
            <a:ext cx="2628900" cy="5029200"/>
            <a:chOff x="342900" y="914400"/>
            <a:chExt cx="2628900" cy="5029200"/>
          </a:xfrm>
        </p:grpSpPr>
        <p:sp>
          <p:nvSpPr>
            <p:cNvPr id="60" name="Rounded Rectangle 59"/>
            <p:cNvSpPr/>
            <p:nvPr/>
          </p:nvSpPr>
          <p:spPr bwMode="auto">
            <a:xfrm>
              <a:off x="3429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85800" y="1028700"/>
              <a:ext cx="1828800" cy="2171700"/>
              <a:chOff x="914400" y="1028700"/>
              <a:chExt cx="1828800" cy="2171700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91440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Determine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</a:t>
                </a:r>
                <a:r>
                  <a:rPr lang="en-US" dirty="0" smtClean="0"/>
                  <a:t>nd </a:t>
                </a:r>
                <a:r>
                  <a:rPr lang="en-US" dirty="0" err="1" smtClean="0"/>
                  <a:t>topRight</a:t>
                </a:r>
                <a:r>
                  <a:rPr lang="en-US" dirty="0" smtClean="0"/>
                  <a:t> pixel value</a:t>
                </a:r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914400" y="20574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Compute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ntra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lanar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rediction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with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topRight</a:t>
                </a:r>
                <a:r>
                  <a:rPr lang="en-US" dirty="0" smtClean="0"/>
                  <a:t> pixel value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54" name="Straight Arrow Connector 53"/>
              <p:cNvCxnSpPr>
                <a:endCxn id="52" idx="0"/>
              </p:cNvCxnSpPr>
              <p:nvPr/>
            </p:nvCxnSpPr>
            <p:spPr bwMode="auto">
              <a:xfrm>
                <a:off x="182880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>
                <a:stCxn id="53" idx="2"/>
              </p:cNvCxnSpPr>
              <p:nvPr/>
            </p:nvCxnSpPr>
            <p:spPr bwMode="auto">
              <a:xfrm flipH="1">
                <a:off x="1826260" y="2971800"/>
                <a:ext cx="254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Straight Arrow Connector 55"/>
              <p:cNvCxnSpPr/>
              <p:nvPr/>
            </p:nvCxnSpPr>
            <p:spPr bwMode="auto">
              <a:xfrm>
                <a:off x="1828800" y="1828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6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7" name="TextBox 66"/>
          <p:cNvSpPr txBox="1"/>
          <p:nvPr/>
        </p:nvSpPr>
        <p:spPr>
          <a:xfrm>
            <a:off x="914400" y="5943600"/>
            <a:ext cx="1745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SMuC-0.1.1</a:t>
            </a:r>
            <a:endParaRPr lang="en-US" sz="2400" dirty="0"/>
          </a:p>
        </p:txBody>
      </p:sp>
      <p:sp>
        <p:nvSpPr>
          <p:cNvPr id="68" name="TextBox 67"/>
          <p:cNvSpPr txBox="1"/>
          <p:nvPr/>
        </p:nvSpPr>
        <p:spPr>
          <a:xfrm>
            <a:off x="3886200" y="5939135"/>
            <a:ext cx="1485900" cy="466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Proposed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858000" y="5943600"/>
            <a:ext cx="1505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TE3-4.2.2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23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Comparison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800100"/>
            <a:ext cx="8001000" cy="1943100"/>
          </a:xfrm>
        </p:spPr>
        <p:txBody>
          <a:bodyPr/>
          <a:lstStyle/>
          <a:p>
            <a:r>
              <a:rPr lang="en-US" sz="2400" dirty="0" smtClean="0"/>
              <a:t>Compare different modifications of TE3_4.2.2 with SMuC-0.1.1 as anchor</a:t>
            </a:r>
          </a:p>
          <a:p>
            <a:pPr lvl="1"/>
            <a:r>
              <a:rPr lang="en-US" sz="2000" dirty="0" smtClean="0"/>
              <a:t>TE3_422:        Matched cross-checking results of TE3-4.2.2.</a:t>
            </a:r>
          </a:p>
          <a:p>
            <a:pPr lvl="1"/>
            <a:r>
              <a:rPr lang="en-US" sz="2000" dirty="0" smtClean="0"/>
              <a:t>TE3_422_mA:  Use planar prediction from SMuC-0.1.1.</a:t>
            </a:r>
          </a:p>
          <a:p>
            <a:pPr lvl="1"/>
            <a:r>
              <a:rPr lang="en-US" sz="2000" dirty="0" smtClean="0"/>
              <a:t>TE3_422_mB:  Proposed.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5498"/>
              </p:ext>
            </p:extLst>
          </p:nvPr>
        </p:nvGraphicFramePr>
        <p:xfrm>
          <a:off x="914400" y="3052026"/>
          <a:ext cx="7315196" cy="3120174"/>
        </p:xfrm>
        <a:graphic>
          <a:graphicData uri="http://schemas.openxmlformats.org/drawingml/2006/table">
            <a:tbl>
              <a:tblPr/>
              <a:tblGrid>
                <a:gridCol w="1373292"/>
                <a:gridCol w="742738"/>
                <a:gridCol w="742738"/>
                <a:gridCol w="742738"/>
                <a:gridCol w="742738"/>
                <a:gridCol w="742738"/>
                <a:gridCol w="742738"/>
                <a:gridCol w="742738"/>
                <a:gridCol w="742738"/>
              </a:tblGrid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Overall (EL)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37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-1.84%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-0.80%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0.63%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-1.68%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-0.62%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-0.97%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-1.46%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-1.97%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0.44%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-1.43%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-1.93%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-0.52%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-0.85%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-1.62%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(EL+BL)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37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201386</TotalTime>
  <Words>537</Words>
  <Application>Microsoft Office PowerPoint</Application>
  <PresentationFormat>On-screen Show (4:3)</PresentationFormat>
  <Paragraphs>162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Introduction</vt:lpstr>
      <vt:lpstr>SMuC-0.1.1 Planar Prediction</vt:lpstr>
      <vt:lpstr>Planar Intra Prediction</vt:lpstr>
      <vt:lpstr>BDR Comparison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7835</cp:revision>
  <dcterms:created xsi:type="dcterms:W3CDTF">2006-02-22T01:05:12Z</dcterms:created>
  <dcterms:modified xsi:type="dcterms:W3CDTF">2013-01-16T08:21:54Z</dcterms:modified>
</cp:coreProperties>
</file>