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10"/>
  </p:notesMasterIdLst>
  <p:handoutMasterIdLst>
    <p:handoutMasterId r:id="rId11"/>
  </p:handoutMasterIdLst>
  <p:sldIdLst>
    <p:sldId id="376" r:id="rId2"/>
    <p:sldId id="380" r:id="rId3"/>
    <p:sldId id="386" r:id="rId4"/>
    <p:sldId id="381" r:id="rId5"/>
    <p:sldId id="382" r:id="rId6"/>
    <p:sldId id="383" r:id="rId7"/>
    <p:sldId id="384" r:id="rId8"/>
    <p:sldId id="38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3927" autoAdjust="0"/>
    <p:restoredTop sz="95927" autoAdjust="0"/>
  </p:normalViewPr>
  <p:slideViewPr>
    <p:cSldViewPr>
      <p:cViewPr>
        <p:scale>
          <a:sx n="80" d="100"/>
          <a:sy n="80" d="100"/>
        </p:scale>
        <p:origin x="-1686" y="-30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18/01/2013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18/01/2013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151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19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12" name="Picture 11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8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56" r:id="rId19"/>
    <p:sldLayoutId id="2147483855" r:id="rId20"/>
    <p:sldLayoutId id="214748384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57" r:id="rId27"/>
    <p:sldLayoutId id="2147483859" r:id="rId2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8547509" cy="1515800"/>
          </a:xfrm>
        </p:spPr>
        <p:txBody>
          <a:bodyPr/>
          <a:lstStyle/>
          <a:p>
            <a:r>
              <a:rPr lang="fi-FI" b="1" dirty="0" smtClean="0"/>
              <a:t>JCTVC-L0213</a:t>
            </a:r>
          </a:p>
          <a:p>
            <a:endParaRPr lang="en-US" dirty="0" smtClean="0"/>
          </a:p>
          <a:p>
            <a:r>
              <a:rPr lang="fi-FI" dirty="0"/>
              <a:t>Alireza </a:t>
            </a:r>
            <a:r>
              <a:rPr lang="fi-FI" dirty="0" smtClean="0"/>
              <a:t>Aminlou, Jani Lainema, Kemal Ugur, Miska </a:t>
            </a:r>
            <a:r>
              <a:rPr lang="fi-FI" dirty="0"/>
              <a:t>Hannuksela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1477328"/>
          </a:xfrm>
        </p:spPr>
        <p:txBody>
          <a:bodyPr/>
          <a:lstStyle/>
          <a:p>
            <a:r>
              <a:rPr lang="en-US" dirty="0"/>
              <a:t>Differential coding for </a:t>
            </a:r>
            <a:r>
              <a:rPr lang="en-US" dirty="0" err="1"/>
              <a:t>RefIdx</a:t>
            </a:r>
            <a:r>
              <a:rPr lang="en-US" dirty="0"/>
              <a:t> based scalability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b="1" dirty="0" smtClean="0"/>
              <a:t>Intention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Introduce differential coding for </a:t>
            </a:r>
            <a:r>
              <a:rPr lang="en-US" dirty="0" err="1" smtClean="0"/>
              <a:t>RefIdx</a:t>
            </a:r>
            <a:r>
              <a:rPr lang="en-US" dirty="0" smtClean="0"/>
              <a:t> approach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Add the high frequency information available on enhancement layer to base layer prediction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Maintain the ”HLS only changes” nature of RefIdx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Do not modify the HEVC version 1 tools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Do not add new slice level tools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Only modify the reference picture list and buffer contructions</a:t>
            </a:r>
          </a:p>
          <a:p>
            <a:endParaRPr lang="fi-FI" b="1" dirty="0" smtClean="0"/>
          </a:p>
          <a:p>
            <a:r>
              <a:rPr lang="fi-FI" b="1" dirty="0" smtClean="0"/>
              <a:t>Approach</a:t>
            </a:r>
            <a:endParaRPr lang="fi-FI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Put a differential picture to the reference picture buffer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Apply HEVC version 1 weighted prediction to perform the addition of differential reference picture to base layer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”</a:t>
            </a:r>
            <a:r>
              <a:rPr lang="en-US" dirty="0"/>
              <a:t> </a:t>
            </a:r>
            <a:r>
              <a:rPr lang="en-US" dirty="0" smtClean="0"/>
              <a:t>P = B + D “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109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Introduction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1582361"/>
            <a:ext cx="9036496" cy="386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040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Implementation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b="1" dirty="0" smtClean="0"/>
              <a:t>Differential reference picture contruction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Add an offset of 128 (for 8 bit video) to the differential pictures to be able to represent the differential values in between 0,255:</a:t>
            </a:r>
          </a:p>
          <a:p>
            <a:pPr marL="342900" indent="-342900">
              <a:buFont typeface="Arial" pitchFamily="34" charset="0"/>
              <a:buChar char="•"/>
            </a:pPr>
            <a:endParaRPr lang="fi-FI" dirty="0"/>
          </a:p>
          <a:p>
            <a:pPr algn="ctr"/>
            <a:r>
              <a:rPr lang="es-ES" dirty="0"/>
              <a:t>D</a:t>
            </a:r>
            <a:r>
              <a:rPr lang="es-ES" baseline="-25000" dirty="0"/>
              <a:t>i</a:t>
            </a:r>
            <a:r>
              <a:rPr lang="es-ES" dirty="0"/>
              <a:t>(x, y) = Clip ( </a:t>
            </a:r>
            <a:r>
              <a:rPr lang="es-ES" dirty="0" err="1"/>
              <a:t>R</a:t>
            </a:r>
            <a:r>
              <a:rPr lang="es-ES" baseline="-25000" dirty="0" err="1"/>
              <a:t>i</a:t>
            </a:r>
            <a:r>
              <a:rPr lang="es-ES" dirty="0"/>
              <a:t>(x, y) – B</a:t>
            </a:r>
            <a:r>
              <a:rPr lang="es-ES" baseline="-25000" dirty="0"/>
              <a:t>i</a:t>
            </a:r>
            <a:r>
              <a:rPr lang="es-ES" dirty="0"/>
              <a:t>(x, y) + 128 )</a:t>
            </a:r>
            <a:endParaRPr lang="fi-FI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r>
              <a:rPr lang="fi-FI" b="1" dirty="0" smtClean="0"/>
              <a:t>Reference picture list construction</a:t>
            </a:r>
            <a:endParaRPr lang="fi-FI" b="1" dirty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/>
              <a:t>Two enhancement layer references are removed from list 0 to make room for the new references (but leave at least one enhancement layer reference)</a:t>
            </a: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Two differential reference pictures are placed in list 0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One corresponding to first ”normal” reference in list 0</a:t>
            </a:r>
            <a:endParaRPr lang="en-US" dirty="0"/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One </a:t>
            </a:r>
            <a:r>
              <a:rPr lang="fi-FI" dirty="0"/>
              <a:t>corresponding to first ”normal” reference in list </a:t>
            </a:r>
            <a:r>
              <a:rPr lang="fi-FI" dirty="0" smtClean="0"/>
              <a:t>1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One new base layer reference is placed in list 1</a:t>
            </a:r>
          </a:p>
          <a:p>
            <a:endParaRPr lang="fi-FI" b="1" dirty="0"/>
          </a:p>
          <a:p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4136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Implementation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b="1" dirty="0" smtClean="0"/>
              <a:t>Example (POC = 4)</a:t>
            </a:r>
          </a:p>
          <a:p>
            <a:endParaRPr lang="fi-FI" b="1" dirty="0" smtClean="0"/>
          </a:p>
          <a:p>
            <a:endParaRPr lang="fi-FI" b="1" dirty="0"/>
          </a:p>
          <a:p>
            <a:endParaRPr lang="fi-FI" b="1" dirty="0" smtClean="0"/>
          </a:p>
          <a:p>
            <a:endParaRPr lang="fi-FI" b="1" dirty="0"/>
          </a:p>
          <a:p>
            <a:endParaRPr lang="fi-FI" b="1" dirty="0" smtClean="0"/>
          </a:p>
          <a:p>
            <a:r>
              <a:rPr lang="fi-FI" b="1" dirty="0"/>
              <a:t>Example (POC = </a:t>
            </a:r>
            <a:r>
              <a:rPr lang="fi-FI" b="1" dirty="0" smtClean="0"/>
              <a:t>16)</a:t>
            </a:r>
            <a:endParaRPr lang="fi-FI" b="1" dirty="0"/>
          </a:p>
          <a:p>
            <a:endParaRPr lang="fi-FI" b="1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125223"/>
              </p:ext>
            </p:extLst>
          </p:nvPr>
        </p:nvGraphicFramePr>
        <p:xfrm>
          <a:off x="1403648" y="2924944"/>
          <a:ext cx="4824536" cy="609600"/>
        </p:xfrm>
        <a:graphic>
          <a:graphicData uri="http://schemas.openxmlformats.org/drawingml/2006/table">
            <a:tbl>
              <a:tblPr firstRow="1" firstCol="1" bandRow="1"/>
              <a:tblGrid>
                <a:gridCol w="1656184"/>
                <a:gridCol w="792088"/>
                <a:gridCol w="720080"/>
                <a:gridCol w="864096"/>
                <a:gridCol w="792088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Ref pic list 0: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B4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D0</a:t>
                      </a:r>
                      <a:r>
                        <a:rPr lang="en-CA" sz="2000" baseline="-25000">
                          <a:effectLst/>
                          <a:latin typeface="Times New Roman"/>
                          <a:ea typeface="Times New Roman"/>
                        </a:rPr>
                        <a:t>w2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D8</a:t>
                      </a:r>
                      <a:r>
                        <a:rPr lang="en-CA" sz="2000" baseline="-25000">
                          <a:effectLst/>
                          <a:latin typeface="Times New Roman"/>
                          <a:ea typeface="Times New Roman"/>
                        </a:rPr>
                        <a:t>w2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Ref pic list 1: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B4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B4</a:t>
                      </a:r>
                      <a:r>
                        <a:rPr lang="en-CA" sz="2000" baseline="-25000" dirty="0">
                          <a:effectLst/>
                          <a:latin typeface="Times New Roman"/>
                          <a:ea typeface="Times New Roman"/>
                        </a:rPr>
                        <a:t>w2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382471"/>
              </p:ext>
            </p:extLst>
          </p:nvPr>
        </p:nvGraphicFramePr>
        <p:xfrm>
          <a:off x="1331640" y="5445224"/>
          <a:ext cx="6408712" cy="609600"/>
        </p:xfrm>
        <a:graphic>
          <a:graphicData uri="http://schemas.openxmlformats.org/drawingml/2006/table">
            <a:tbl>
              <a:tblPr firstRow="1" firstCol="1" bandRow="1"/>
              <a:tblGrid>
                <a:gridCol w="1656184"/>
                <a:gridCol w="792088"/>
                <a:gridCol w="720080"/>
                <a:gridCol w="864096"/>
                <a:gridCol w="792088"/>
                <a:gridCol w="720080"/>
                <a:gridCol w="864096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Ref pic list 0: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R8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B16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D8</a:t>
                      </a:r>
                      <a:r>
                        <a:rPr lang="en-CA" sz="2000" baseline="-25000">
                          <a:effectLst/>
                          <a:latin typeface="Times New Roman"/>
                          <a:ea typeface="Times New Roman"/>
                        </a:rPr>
                        <a:t>w2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Ref pic list 1: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R8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B16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B16</a:t>
                      </a:r>
                      <a:r>
                        <a:rPr lang="en-CA" sz="2000" baseline="-25000" dirty="0">
                          <a:effectLst/>
                          <a:latin typeface="Times New Roman"/>
                          <a:ea typeface="Times New Roman"/>
                        </a:rPr>
                        <a:t>w2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594444"/>
              </p:ext>
            </p:extLst>
          </p:nvPr>
        </p:nvGraphicFramePr>
        <p:xfrm>
          <a:off x="1403648" y="2132856"/>
          <a:ext cx="4824536" cy="609600"/>
        </p:xfrm>
        <a:graphic>
          <a:graphicData uri="http://schemas.openxmlformats.org/drawingml/2006/table">
            <a:tbl>
              <a:tblPr firstRow="1" firstCol="1" bandRow="1"/>
              <a:tblGrid>
                <a:gridCol w="1656184"/>
                <a:gridCol w="792088"/>
                <a:gridCol w="720080"/>
                <a:gridCol w="864096"/>
                <a:gridCol w="792088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Ref pic list 0: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 smtClean="0">
                          <a:effectLst/>
                          <a:latin typeface="Times New Roman"/>
                          <a:ea typeface="Times New Roman"/>
                        </a:rPr>
                        <a:t>R8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 smtClean="0">
                          <a:effectLst/>
                          <a:latin typeface="Times New Roman"/>
                          <a:ea typeface="Times New Roman"/>
                        </a:rPr>
                        <a:t>B4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Ref pic list 1: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B4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Curved Right Arrow 6"/>
          <p:cNvSpPr/>
          <p:nvPr/>
        </p:nvSpPr>
        <p:spPr>
          <a:xfrm>
            <a:off x="539552" y="2276872"/>
            <a:ext cx="731520" cy="10801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399549"/>
              </p:ext>
            </p:extLst>
          </p:nvPr>
        </p:nvGraphicFramePr>
        <p:xfrm>
          <a:off x="1403648" y="4475584"/>
          <a:ext cx="6408712" cy="609600"/>
        </p:xfrm>
        <a:graphic>
          <a:graphicData uri="http://schemas.openxmlformats.org/drawingml/2006/table">
            <a:tbl>
              <a:tblPr firstRow="1" firstCol="1" bandRow="1"/>
              <a:tblGrid>
                <a:gridCol w="1656184"/>
                <a:gridCol w="792088"/>
                <a:gridCol w="720080"/>
                <a:gridCol w="864096"/>
                <a:gridCol w="792088"/>
                <a:gridCol w="720080"/>
                <a:gridCol w="864096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Ref pic list 0: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R8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 smtClean="0">
                          <a:effectLst/>
                          <a:latin typeface="Times New Roman"/>
                          <a:ea typeface="Times New Roman"/>
                        </a:rPr>
                        <a:t>R4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 smtClean="0">
                          <a:effectLst/>
                          <a:latin typeface="Times New Roman"/>
                          <a:ea typeface="Times New Roman"/>
                        </a:rPr>
                        <a:t>R0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 smtClean="0">
                          <a:effectLst/>
                          <a:latin typeface="Times New Roman"/>
                          <a:ea typeface="Times New Roman"/>
                        </a:rPr>
                        <a:t>B16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Ref pic list 1: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R8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B16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Curved Right Arrow 8"/>
          <p:cNvSpPr/>
          <p:nvPr/>
        </p:nvSpPr>
        <p:spPr>
          <a:xfrm>
            <a:off x="488900" y="4869160"/>
            <a:ext cx="731520" cy="10801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3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Implementation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b="1" dirty="0" smtClean="0"/>
              <a:t>Motion compensation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Performed by utilizing HEVC version 1 weighted prediction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Weight and offset setting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Set to add the differential reference to base layer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Set to deduct the offset added to the differential reference picture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Could be freely selected by the encoder to optimize performance further</a:t>
            </a:r>
          </a:p>
          <a:p>
            <a:pPr marL="969963" lvl="1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Basic operation:     </a:t>
            </a:r>
            <a:r>
              <a:rPr lang="es-ES" dirty="0" smtClean="0"/>
              <a:t>P = ( w</a:t>
            </a:r>
            <a:r>
              <a:rPr lang="es-ES" baseline="-25000" dirty="0" smtClean="0"/>
              <a:t>0</a:t>
            </a:r>
            <a:r>
              <a:rPr lang="es-ES" dirty="0" smtClean="0"/>
              <a:t>D + w</a:t>
            </a:r>
            <a:r>
              <a:rPr lang="es-ES" baseline="-25000" dirty="0" smtClean="0"/>
              <a:t>1</a:t>
            </a:r>
            <a:r>
              <a:rPr lang="es-ES" dirty="0" smtClean="0"/>
              <a:t>B + o</a:t>
            </a:r>
            <a:r>
              <a:rPr lang="es-ES" baseline="-25000" dirty="0" smtClean="0"/>
              <a:t>0</a:t>
            </a:r>
            <a:r>
              <a:rPr lang="es-ES" dirty="0" smtClean="0"/>
              <a:t> + o</a:t>
            </a:r>
            <a:r>
              <a:rPr lang="es-ES" baseline="-25000" dirty="0" smtClean="0"/>
              <a:t>1</a:t>
            </a:r>
            <a:r>
              <a:rPr lang="es-ES" dirty="0" smtClean="0"/>
              <a:t> ) &gt;&gt; 1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dirty="0" smtClean="0"/>
              <a:t>Selected weights:   P </a:t>
            </a:r>
            <a:r>
              <a:rPr lang="es-ES" dirty="0"/>
              <a:t>= ( 2</a:t>
            </a:r>
            <a:r>
              <a:rPr lang="es-ES" dirty="0" smtClean="0"/>
              <a:t>D </a:t>
            </a:r>
            <a:r>
              <a:rPr lang="es-ES" dirty="0"/>
              <a:t>+ </a:t>
            </a:r>
            <a:r>
              <a:rPr lang="es-ES" dirty="0" smtClean="0"/>
              <a:t>2B -128 -128 </a:t>
            </a:r>
            <a:r>
              <a:rPr lang="es-ES" dirty="0"/>
              <a:t>) &gt;&gt; </a:t>
            </a:r>
            <a:r>
              <a:rPr lang="es-ES" dirty="0" smtClean="0"/>
              <a:t>1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dirty="0" smtClean="0"/>
              <a:t>Result:                       P </a:t>
            </a:r>
            <a:r>
              <a:rPr lang="es-ES" dirty="0"/>
              <a:t>= B</a:t>
            </a:r>
            <a:r>
              <a:rPr lang="es-ES" dirty="0" smtClean="0"/>
              <a:t> </a:t>
            </a:r>
            <a:r>
              <a:rPr lang="es-ES"/>
              <a:t>+ </a:t>
            </a:r>
            <a:r>
              <a:rPr lang="es-ES" smtClean="0"/>
              <a:t>( D </a:t>
            </a:r>
            <a:r>
              <a:rPr lang="es-ES"/>
              <a:t>-</a:t>
            </a:r>
            <a:r>
              <a:rPr lang="es-ES" smtClean="0"/>
              <a:t>128 )</a:t>
            </a:r>
            <a:endParaRPr lang="es-ES" dirty="0"/>
          </a:p>
          <a:p>
            <a:pPr algn="ctr"/>
            <a:endParaRPr lang="fi-FI" dirty="0" smtClean="0"/>
          </a:p>
          <a:p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2129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Results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728283"/>
              </p:ext>
            </p:extLst>
          </p:nvPr>
        </p:nvGraphicFramePr>
        <p:xfrm>
          <a:off x="107508" y="1916832"/>
          <a:ext cx="892899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1043830"/>
                <a:gridCol w="741968"/>
                <a:gridCol w="892899"/>
                <a:gridCol w="892899"/>
                <a:gridCol w="892899"/>
                <a:gridCol w="892899"/>
                <a:gridCol w="892899"/>
                <a:gridCol w="892899"/>
                <a:gridCol w="892899"/>
                <a:gridCol w="892899"/>
              </a:tblGrid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SNR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-2.4%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-2.5%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-2.8%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-3.1%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-2.4%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-2.7%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-2.8%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-3.0%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-3.0%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-3.2%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EL+BL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-2.4%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-2.6%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-2.8%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-3.0%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-2.9%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-3.2%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EL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-1.8%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-4.4%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-4.8%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-3.5%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-7.1%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-7.9%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-2.8%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-5.6%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-6.1%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Time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124.1%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124.1%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N/A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Time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112.9%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112.2%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N/A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1670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Proposed method provides tangible improvements in coding efficiency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Average RA/EL+BL: -1.0 %</a:t>
            </a:r>
            <a:endParaRPr lang="en-US" dirty="0"/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/>
              <a:t>Average </a:t>
            </a:r>
            <a:r>
              <a:rPr lang="fi-FI" dirty="0" smtClean="0"/>
              <a:t>RA/EL:        -2.7 </a:t>
            </a:r>
            <a:r>
              <a:rPr lang="fi-FI" dirty="0"/>
              <a:t>%</a:t>
            </a: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Fully compatible with the HLS RefIdx approach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No new slice level tools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Only modifications to reference picture list and buffer construction</a:t>
            </a:r>
          </a:p>
          <a:p>
            <a:pPr marL="342900" indent="-342900">
              <a:buFont typeface="Arial" pitchFamily="34" charset="0"/>
              <a:buChar char="•"/>
            </a:pPr>
            <a:endParaRPr lang="fi-FI" dirty="0" smtClean="0"/>
          </a:p>
          <a:p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637324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Short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Nokia-Short-v1</Template>
  <TotalTime>511</TotalTime>
  <Words>653</Words>
  <Application>Microsoft Office PowerPoint</Application>
  <PresentationFormat>On-screen Show (4:3)</PresentationFormat>
  <Paragraphs>175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Nokia-Short-v1</vt:lpstr>
      <vt:lpstr>Differential coding for RefIdx based scalability</vt:lpstr>
      <vt:lpstr>Introduction</vt:lpstr>
      <vt:lpstr>Introduction</vt:lpstr>
      <vt:lpstr>Implementation</vt:lpstr>
      <vt:lpstr>Implementation</vt:lpstr>
      <vt:lpstr>Implementation</vt:lpstr>
      <vt:lpstr>Results</vt:lpstr>
      <vt:lpstr>Summary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Scalable video coding technology proposal by Nokia</dc:title>
  <dc:creator>Ugur Kemal</dc:creator>
  <cp:lastModifiedBy>Lainema Jani (Nokia-NRC/Tampere)</cp:lastModifiedBy>
  <cp:revision>38</cp:revision>
  <dcterms:created xsi:type="dcterms:W3CDTF">2012-10-05T09:49:13Z</dcterms:created>
  <dcterms:modified xsi:type="dcterms:W3CDTF">2013-01-18T08:58:06Z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8b4a3f61-947a-46dd-81d8-ce6e8d375f4a</vt:lpwstr>
  </property>
  <property fmtid="{D5CDD505-2E9C-101B-9397-08002B2CF9AE}" pid="3" name="NokiaConfidentiality">
    <vt:lpwstr>Public</vt:lpwstr>
  </property>
</Properties>
</file>