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99" r:id="rId2"/>
    <p:sldId id="421" r:id="rId3"/>
    <p:sldId id="430" r:id="rId4"/>
    <p:sldId id="434" r:id="rId5"/>
    <p:sldId id="442" r:id="rId6"/>
    <p:sldId id="428" r:id="rId7"/>
    <p:sldId id="429" r:id="rId8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C"/>
    <a:srgbClr val="FFFF99"/>
    <a:srgbClr val="CCECFF"/>
    <a:srgbClr val="ED6D00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150" autoAdjust="0"/>
  </p:normalViewPr>
  <p:slideViewPr>
    <p:cSldViewPr snapToObjects="1">
      <p:cViewPr>
        <p:scale>
          <a:sx n="100" d="100"/>
          <a:sy n="100" d="100"/>
        </p:scale>
        <p:origin x="-73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6" d="100"/>
          <a:sy n="76" d="100"/>
        </p:scale>
        <p:origin x="-2874" y="-90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6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JCTVC-H0435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/>
              <a:t>Copyright © </a:t>
            </a:r>
            <a:r>
              <a:rPr lang="en-US" altLang="zh-TW" dirty="0" err="1"/>
              <a:t>MediaTek</a:t>
            </a:r>
            <a:r>
              <a:rPr lang="en-US" altLang="zh-TW" dirty="0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143625" y="6238875"/>
            <a:ext cx="10001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endParaRPr lang="en-US" altLang="ja-JP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TE4.3.1: Inter-layer SAO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290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Ximin Zhang, Shan Liu, </a:t>
            </a:r>
            <a:r>
              <a:rPr lang="en-US" dirty="0" err="1" smtClean="0"/>
              <a:t>Chih</a:t>
            </a:r>
            <a:r>
              <a:rPr lang="en-US" dirty="0" smtClean="0"/>
              <a:t>-Ming Fu and Shawmin Lei</a:t>
            </a:r>
            <a:endParaRPr lang="en-US" altLang="zh-TW" dirty="0" smtClean="0"/>
          </a:p>
        </p:txBody>
      </p:sp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JCTVC-L0212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by </a:t>
            </a:r>
            <a:r>
              <a:rPr lang="en-US" altLang="zh-TW" sz="1400" dirty="0" smtClean="0">
                <a:ea typeface="SimHei" pitchFamily="2" charset="-122"/>
              </a:rPr>
              <a:t>Shan Liu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12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</a:t>
            </a:r>
            <a:r>
              <a:rPr lang="en-US" altLang="zh-TW" sz="1400" dirty="0">
                <a:ea typeface="SimHei" pitchFamily="2" charset="-122"/>
              </a:rPr>
              <a:t>JCT Meeting in </a:t>
            </a:r>
            <a:r>
              <a:rPr lang="en-US" altLang="zh-TW" sz="1400" dirty="0" smtClean="0">
                <a:ea typeface="SimHei" pitchFamily="2" charset="-122"/>
              </a:rPr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14-23 Jan, 2013</a:t>
            </a:r>
            <a:endParaRPr lang="en-US" sz="1400" dirty="0">
              <a:ea typeface="SimHei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Inter-Layer SAO in JCTVC-K0033</a:t>
            </a:r>
          </a:p>
          <a:p>
            <a:r>
              <a:rPr lang="en-US" dirty="0" smtClean="0"/>
              <a:t>Algorithm summarization</a:t>
            </a:r>
          </a:p>
          <a:p>
            <a:r>
              <a:rPr lang="en-US" dirty="0" smtClean="0"/>
              <a:t>Results 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SAO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00497" y="1282153"/>
            <a:ext cx="7227887" cy="4883696"/>
            <a:chOff x="554038" y="1092200"/>
            <a:chExt cx="7227887" cy="5073650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443163" y="1685925"/>
              <a:ext cx="1144587" cy="319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>
                  <a:latin typeface="Tahoma" pitchFamily="34" charset="0"/>
                </a:rPr>
                <a:t>Inter/Intra</a:t>
              </a:r>
            </a:p>
            <a:p>
              <a:pPr algn="ctr"/>
              <a:r>
                <a:rPr lang="en-US" altLang="zh-TW" sz="1100" dirty="0">
                  <a:latin typeface="Tahoma" pitchFamily="34" charset="0"/>
                </a:rPr>
                <a:t>Prediction</a:t>
              </a:r>
              <a:endParaRPr lang="en-US" sz="1100" dirty="0"/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2443163" y="2111375"/>
              <a:ext cx="1144587" cy="319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>
                  <a:latin typeface="Tahoma" pitchFamily="34" charset="0"/>
                </a:rPr>
                <a:t>Interlayer</a:t>
              </a:r>
            </a:p>
            <a:p>
              <a:pPr algn="ctr"/>
              <a:r>
                <a:rPr lang="en-US" altLang="zh-TW" sz="1100" dirty="0">
                  <a:latin typeface="Tahoma" pitchFamily="34" charset="0"/>
                </a:rPr>
                <a:t>Prediction</a:t>
              </a:r>
            </a:p>
          </p:txBody>
        </p:sp>
        <p:sp>
          <p:nvSpPr>
            <p:cNvPr id="11" name="Oval 56"/>
            <p:cNvSpPr>
              <a:spLocks noChangeArrowheads="1"/>
            </p:cNvSpPr>
            <p:nvPr/>
          </p:nvSpPr>
          <p:spPr bwMode="auto">
            <a:xfrm>
              <a:off x="4835525" y="1631950"/>
              <a:ext cx="228600" cy="2127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-</a:t>
              </a:r>
            </a:p>
          </p:txBody>
        </p:sp>
        <p:sp>
          <p:nvSpPr>
            <p:cNvPr id="12" name="Line 57"/>
            <p:cNvSpPr>
              <a:spLocks noChangeShapeType="1"/>
            </p:cNvSpPr>
            <p:nvPr/>
          </p:nvSpPr>
          <p:spPr bwMode="auto">
            <a:xfrm flipV="1">
              <a:off x="3692525" y="1743075"/>
              <a:ext cx="11366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58"/>
            <p:cNvSpPr txBox="1">
              <a:spLocks noChangeArrowheads="1"/>
            </p:cNvSpPr>
            <p:nvPr/>
          </p:nvSpPr>
          <p:spPr bwMode="auto">
            <a:xfrm>
              <a:off x="4033838" y="1473200"/>
              <a:ext cx="915987" cy="2603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Prediction</a:t>
              </a:r>
            </a:p>
          </p:txBody>
        </p:sp>
        <p:sp>
          <p:nvSpPr>
            <p:cNvPr id="14" name="Rectangle 64"/>
            <p:cNvSpPr>
              <a:spLocks noChangeArrowheads="1"/>
            </p:cNvSpPr>
            <p:nvPr/>
          </p:nvSpPr>
          <p:spPr bwMode="auto">
            <a:xfrm>
              <a:off x="5292725" y="1579563"/>
              <a:ext cx="458788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>
                  <a:latin typeface="Tahoma" pitchFamily="34" charset="0"/>
                </a:rPr>
                <a:t>T/Q</a:t>
              </a:r>
            </a:p>
          </p:txBody>
        </p:sp>
        <p:sp>
          <p:nvSpPr>
            <p:cNvPr id="15" name="Line 65"/>
            <p:cNvSpPr>
              <a:spLocks noChangeShapeType="1"/>
            </p:cNvSpPr>
            <p:nvPr/>
          </p:nvSpPr>
          <p:spPr bwMode="auto">
            <a:xfrm>
              <a:off x="5522913" y="1900238"/>
              <a:ext cx="0" cy="3190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66"/>
            <p:cNvSpPr>
              <a:spLocks noChangeArrowheads="1"/>
            </p:cNvSpPr>
            <p:nvPr/>
          </p:nvSpPr>
          <p:spPr bwMode="auto">
            <a:xfrm>
              <a:off x="5292725" y="2219325"/>
              <a:ext cx="458788" cy="319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>
                  <a:latin typeface="Tahoma" pitchFamily="34" charset="0"/>
                </a:rPr>
                <a:t>IT/IQ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3919538" y="2219325"/>
              <a:ext cx="1146175" cy="319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Reconstruction</a:t>
              </a: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5065713" y="1739900"/>
              <a:ext cx="2270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69"/>
            <p:cNvSpPr>
              <a:spLocks noChangeShapeType="1"/>
            </p:cNvSpPr>
            <p:nvPr/>
          </p:nvSpPr>
          <p:spPr bwMode="auto">
            <a:xfrm flipH="1">
              <a:off x="5065713" y="2379663"/>
              <a:ext cx="2270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70"/>
            <p:cNvSpPr>
              <a:spLocks noChangeShapeType="1"/>
            </p:cNvSpPr>
            <p:nvPr/>
          </p:nvSpPr>
          <p:spPr bwMode="auto">
            <a:xfrm>
              <a:off x="4492625" y="1739900"/>
              <a:ext cx="0" cy="4794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Oval 71"/>
            <p:cNvSpPr>
              <a:spLocks noChangeArrowheads="1"/>
            </p:cNvSpPr>
            <p:nvPr/>
          </p:nvSpPr>
          <p:spPr bwMode="auto">
            <a:xfrm>
              <a:off x="4435475" y="1685925"/>
              <a:ext cx="114300" cy="10636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2330450" y="1266825"/>
              <a:ext cx="1362075" cy="127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zh-TW" sz="1100">
                <a:latin typeface="Tahoma" pitchFamily="34" charset="0"/>
              </a:endParaRPr>
            </a:p>
          </p:txBody>
        </p:sp>
        <p:sp>
          <p:nvSpPr>
            <p:cNvPr id="23" name="Rectangle 93"/>
            <p:cNvSpPr>
              <a:spLocks noChangeArrowheads="1"/>
            </p:cNvSpPr>
            <p:nvPr/>
          </p:nvSpPr>
          <p:spPr bwMode="auto">
            <a:xfrm>
              <a:off x="6408738" y="1579563"/>
              <a:ext cx="573087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Entropy</a:t>
              </a:r>
            </a:p>
            <a:p>
              <a:pPr algn="ctr"/>
              <a:r>
                <a:rPr lang="en-US" altLang="zh-TW" sz="1100">
                  <a:latin typeface="Tahoma" pitchFamily="34" charset="0"/>
                </a:rPr>
                <a:t>Coding</a:t>
              </a:r>
            </a:p>
          </p:txBody>
        </p:sp>
        <p:sp>
          <p:nvSpPr>
            <p:cNvPr id="24" name="Line 94"/>
            <p:cNvSpPr>
              <a:spLocks noChangeShapeType="1"/>
            </p:cNvSpPr>
            <p:nvPr/>
          </p:nvSpPr>
          <p:spPr bwMode="auto">
            <a:xfrm>
              <a:off x="5780088" y="1739900"/>
              <a:ext cx="6286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98"/>
            <p:cNvSpPr>
              <a:spLocks noChangeShapeType="1"/>
            </p:cNvSpPr>
            <p:nvPr/>
          </p:nvSpPr>
          <p:spPr bwMode="auto">
            <a:xfrm flipH="1">
              <a:off x="6704013" y="1901825"/>
              <a:ext cx="0" cy="1668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112"/>
            <p:cNvSpPr txBox="1">
              <a:spLocks noChangeArrowheads="1"/>
            </p:cNvSpPr>
            <p:nvPr/>
          </p:nvSpPr>
          <p:spPr bwMode="auto">
            <a:xfrm>
              <a:off x="5722938" y="1365250"/>
              <a:ext cx="744537" cy="431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T/Q Residues</a:t>
              </a: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2500313" y="4841875"/>
              <a:ext cx="1144587" cy="319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Inter/intra</a:t>
              </a:r>
            </a:p>
            <a:p>
              <a:pPr algn="ctr"/>
              <a:r>
                <a:rPr lang="en-US" altLang="zh-TW" sz="1100">
                  <a:latin typeface="Tahoma" pitchFamily="34" charset="0"/>
                </a:rPr>
                <a:t>Prediction</a:t>
              </a:r>
              <a:endParaRPr lang="en-US" sz="1100"/>
            </a:p>
          </p:txBody>
        </p:sp>
        <p:sp>
          <p:nvSpPr>
            <p:cNvPr id="28" name="Oval 56"/>
            <p:cNvSpPr>
              <a:spLocks noChangeArrowheads="1"/>
            </p:cNvSpPr>
            <p:nvPr/>
          </p:nvSpPr>
          <p:spPr bwMode="auto">
            <a:xfrm>
              <a:off x="4892675" y="4732338"/>
              <a:ext cx="228600" cy="21272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-</a:t>
              </a:r>
            </a:p>
          </p:txBody>
        </p:sp>
        <p:sp>
          <p:nvSpPr>
            <p:cNvPr id="29" name="Line 57"/>
            <p:cNvSpPr>
              <a:spLocks noChangeShapeType="1"/>
            </p:cNvSpPr>
            <p:nvPr/>
          </p:nvSpPr>
          <p:spPr bwMode="auto">
            <a:xfrm flipV="1">
              <a:off x="3749675" y="4841875"/>
              <a:ext cx="11366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58"/>
            <p:cNvSpPr txBox="1">
              <a:spLocks noChangeArrowheads="1"/>
            </p:cNvSpPr>
            <p:nvPr/>
          </p:nvSpPr>
          <p:spPr bwMode="auto">
            <a:xfrm>
              <a:off x="4090988" y="4572000"/>
              <a:ext cx="915987" cy="2619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Prediction</a:t>
              </a:r>
            </a:p>
          </p:txBody>
        </p:sp>
        <p:sp>
          <p:nvSpPr>
            <p:cNvPr id="31" name="Rectangle 64"/>
            <p:cNvSpPr>
              <a:spLocks noChangeArrowheads="1"/>
            </p:cNvSpPr>
            <p:nvPr/>
          </p:nvSpPr>
          <p:spPr bwMode="auto">
            <a:xfrm>
              <a:off x="5349875" y="4678363"/>
              <a:ext cx="458788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T/Q</a:t>
              </a:r>
            </a:p>
          </p:txBody>
        </p:sp>
        <p:sp>
          <p:nvSpPr>
            <p:cNvPr id="32" name="Line 65"/>
            <p:cNvSpPr>
              <a:spLocks noChangeShapeType="1"/>
            </p:cNvSpPr>
            <p:nvPr/>
          </p:nvSpPr>
          <p:spPr bwMode="auto">
            <a:xfrm>
              <a:off x="5580063" y="4999038"/>
              <a:ext cx="0" cy="3190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Rectangle 66"/>
            <p:cNvSpPr>
              <a:spLocks noChangeArrowheads="1"/>
            </p:cNvSpPr>
            <p:nvPr/>
          </p:nvSpPr>
          <p:spPr bwMode="auto">
            <a:xfrm>
              <a:off x="5349875" y="5318125"/>
              <a:ext cx="458788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IT/IQ</a:t>
              </a:r>
            </a:p>
          </p:txBody>
        </p:sp>
        <p:sp>
          <p:nvSpPr>
            <p:cNvPr id="34" name="Rectangle 67"/>
            <p:cNvSpPr>
              <a:spLocks noChangeArrowheads="1"/>
            </p:cNvSpPr>
            <p:nvPr/>
          </p:nvSpPr>
          <p:spPr bwMode="auto">
            <a:xfrm>
              <a:off x="3976688" y="5318125"/>
              <a:ext cx="1144587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Reconstruction</a:t>
              </a:r>
            </a:p>
          </p:txBody>
        </p:sp>
        <p:sp>
          <p:nvSpPr>
            <p:cNvPr id="35" name="Line 68"/>
            <p:cNvSpPr>
              <a:spLocks noChangeShapeType="1"/>
            </p:cNvSpPr>
            <p:nvPr/>
          </p:nvSpPr>
          <p:spPr bwMode="auto">
            <a:xfrm>
              <a:off x="5121275" y="4838700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69"/>
            <p:cNvSpPr>
              <a:spLocks noChangeShapeType="1"/>
            </p:cNvSpPr>
            <p:nvPr/>
          </p:nvSpPr>
          <p:spPr bwMode="auto">
            <a:xfrm flipH="1">
              <a:off x="5121275" y="5478463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70"/>
            <p:cNvSpPr>
              <a:spLocks noChangeShapeType="1"/>
            </p:cNvSpPr>
            <p:nvPr/>
          </p:nvSpPr>
          <p:spPr bwMode="auto">
            <a:xfrm>
              <a:off x="4548188" y="4838700"/>
              <a:ext cx="0" cy="4794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71"/>
            <p:cNvSpPr>
              <a:spLocks noChangeArrowheads="1"/>
            </p:cNvSpPr>
            <p:nvPr/>
          </p:nvSpPr>
          <p:spPr bwMode="auto">
            <a:xfrm>
              <a:off x="4492625" y="4784725"/>
              <a:ext cx="114300" cy="10636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39" name="Rectangle 36"/>
            <p:cNvSpPr>
              <a:spLocks noChangeArrowheads="1"/>
            </p:cNvSpPr>
            <p:nvPr/>
          </p:nvSpPr>
          <p:spPr bwMode="auto">
            <a:xfrm>
              <a:off x="2386013" y="4365625"/>
              <a:ext cx="1363662" cy="9525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zh-TW" sz="1100">
                <a:latin typeface="Tahoma" pitchFamily="34" charset="0"/>
              </a:endParaRPr>
            </a:p>
          </p:txBody>
        </p:sp>
        <p:sp>
          <p:nvSpPr>
            <p:cNvPr id="40" name="Rectangle 93"/>
            <p:cNvSpPr>
              <a:spLocks noChangeArrowheads="1"/>
            </p:cNvSpPr>
            <p:nvPr/>
          </p:nvSpPr>
          <p:spPr bwMode="auto">
            <a:xfrm>
              <a:off x="6465888" y="4678363"/>
              <a:ext cx="573087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Entropy</a:t>
              </a:r>
            </a:p>
            <a:p>
              <a:pPr algn="ctr"/>
              <a:r>
                <a:rPr lang="en-US" altLang="zh-TW" sz="1100">
                  <a:latin typeface="Tahoma" pitchFamily="34" charset="0"/>
                </a:rPr>
                <a:t>Coding</a:t>
              </a:r>
            </a:p>
          </p:txBody>
        </p:sp>
        <p:sp>
          <p:nvSpPr>
            <p:cNvPr id="41" name="Line 94"/>
            <p:cNvSpPr>
              <a:spLocks noChangeShapeType="1"/>
            </p:cNvSpPr>
            <p:nvPr/>
          </p:nvSpPr>
          <p:spPr bwMode="auto">
            <a:xfrm>
              <a:off x="5835650" y="4838700"/>
              <a:ext cx="6302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112"/>
            <p:cNvSpPr txBox="1">
              <a:spLocks noChangeArrowheads="1"/>
            </p:cNvSpPr>
            <p:nvPr/>
          </p:nvSpPr>
          <p:spPr bwMode="auto">
            <a:xfrm>
              <a:off x="5780088" y="4464050"/>
              <a:ext cx="744537" cy="431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T/Q Residues</a:t>
              </a:r>
            </a:p>
          </p:txBody>
        </p:sp>
        <p:sp>
          <p:nvSpPr>
            <p:cNvPr id="43" name="Rectangle 73"/>
            <p:cNvSpPr>
              <a:spLocks noChangeArrowheads="1"/>
            </p:cNvSpPr>
            <p:nvPr/>
          </p:nvSpPr>
          <p:spPr bwMode="auto">
            <a:xfrm>
              <a:off x="3919538" y="2643188"/>
              <a:ext cx="1146175" cy="3190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In-loop Filter</a:t>
              </a:r>
            </a:p>
          </p:txBody>
        </p:sp>
        <p:sp>
          <p:nvSpPr>
            <p:cNvPr id="44" name="Line 72"/>
            <p:cNvSpPr>
              <a:spLocks noChangeShapeType="1"/>
            </p:cNvSpPr>
            <p:nvPr/>
          </p:nvSpPr>
          <p:spPr bwMode="auto">
            <a:xfrm>
              <a:off x="4487863" y="2536825"/>
              <a:ext cx="0" cy="106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Rectangle 73"/>
            <p:cNvSpPr>
              <a:spLocks noChangeArrowheads="1"/>
            </p:cNvSpPr>
            <p:nvPr/>
          </p:nvSpPr>
          <p:spPr bwMode="auto">
            <a:xfrm>
              <a:off x="3976688" y="5738813"/>
              <a:ext cx="1144587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In-loop Filter</a:t>
              </a:r>
            </a:p>
          </p:txBody>
        </p:sp>
        <p:sp>
          <p:nvSpPr>
            <p:cNvPr id="46" name="Line 72"/>
            <p:cNvSpPr>
              <a:spLocks noChangeShapeType="1"/>
            </p:cNvSpPr>
            <p:nvPr/>
          </p:nvSpPr>
          <p:spPr bwMode="auto">
            <a:xfrm>
              <a:off x="4545013" y="5634038"/>
              <a:ext cx="0" cy="104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119"/>
            <p:cNvSpPr>
              <a:spLocks noChangeShapeType="1"/>
            </p:cNvSpPr>
            <p:nvPr/>
          </p:nvSpPr>
          <p:spPr bwMode="auto">
            <a:xfrm>
              <a:off x="3522663" y="2801938"/>
              <a:ext cx="396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28"/>
            <p:cNvSpPr>
              <a:spLocks noChangeShapeType="1"/>
            </p:cNvSpPr>
            <p:nvPr/>
          </p:nvSpPr>
          <p:spPr bwMode="auto">
            <a:xfrm flipH="1" flipV="1">
              <a:off x="3522663" y="2536825"/>
              <a:ext cx="0" cy="265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19"/>
            <p:cNvSpPr>
              <a:spLocks noChangeShapeType="1"/>
            </p:cNvSpPr>
            <p:nvPr/>
          </p:nvSpPr>
          <p:spPr bwMode="auto">
            <a:xfrm>
              <a:off x="3068638" y="5900738"/>
              <a:ext cx="9080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8"/>
            <p:cNvSpPr>
              <a:spLocks noChangeShapeType="1"/>
            </p:cNvSpPr>
            <p:nvPr/>
          </p:nvSpPr>
          <p:spPr bwMode="auto">
            <a:xfrm flipH="1" flipV="1">
              <a:off x="3068638" y="5318125"/>
              <a:ext cx="0" cy="5826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119"/>
            <p:cNvSpPr>
              <a:spLocks noChangeShapeType="1"/>
            </p:cNvSpPr>
            <p:nvPr/>
          </p:nvSpPr>
          <p:spPr bwMode="auto">
            <a:xfrm>
              <a:off x="2046288" y="5900738"/>
              <a:ext cx="10223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Oval 71"/>
            <p:cNvSpPr>
              <a:spLocks noChangeArrowheads="1"/>
            </p:cNvSpPr>
            <p:nvPr/>
          </p:nvSpPr>
          <p:spPr bwMode="auto">
            <a:xfrm>
              <a:off x="3011488" y="5848350"/>
              <a:ext cx="114300" cy="10636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 flipV="1">
              <a:off x="2743200" y="2430462"/>
              <a:ext cx="0" cy="10747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 Box 58"/>
            <p:cNvSpPr txBox="1">
              <a:spLocks noChangeArrowheads="1"/>
            </p:cNvSpPr>
            <p:nvPr/>
          </p:nvSpPr>
          <p:spPr bwMode="auto">
            <a:xfrm>
              <a:off x="2386013" y="1373188"/>
              <a:ext cx="1250950" cy="2603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 dirty="0">
                  <a:latin typeface="Tahoma" pitchFamily="34" charset="0"/>
                </a:rPr>
                <a:t>Mode Decision</a:t>
              </a:r>
            </a:p>
          </p:txBody>
        </p:sp>
        <p:sp>
          <p:nvSpPr>
            <p:cNvPr id="55" name="Text Box 58"/>
            <p:cNvSpPr txBox="1">
              <a:spLocks noChangeArrowheads="1"/>
            </p:cNvSpPr>
            <p:nvPr/>
          </p:nvSpPr>
          <p:spPr bwMode="auto">
            <a:xfrm>
              <a:off x="2443163" y="4471988"/>
              <a:ext cx="1249362" cy="26193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Mode Decision</a:t>
              </a:r>
            </a:p>
          </p:txBody>
        </p:sp>
        <p:sp>
          <p:nvSpPr>
            <p:cNvPr id="56" name="Line 98"/>
            <p:cNvSpPr>
              <a:spLocks noChangeShapeType="1"/>
            </p:cNvSpPr>
            <p:nvPr/>
          </p:nvSpPr>
          <p:spPr bwMode="auto">
            <a:xfrm flipH="1" flipV="1">
              <a:off x="6704013" y="3889375"/>
              <a:ext cx="0" cy="7937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Rectangle 73"/>
            <p:cNvSpPr>
              <a:spLocks noChangeArrowheads="1"/>
            </p:cNvSpPr>
            <p:nvPr/>
          </p:nvSpPr>
          <p:spPr bwMode="auto">
            <a:xfrm>
              <a:off x="6419850" y="3570288"/>
              <a:ext cx="623888" cy="3190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Multiplex</a:t>
              </a:r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 flipV="1">
              <a:off x="7043738" y="3730625"/>
              <a:ext cx="625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 Box 99"/>
            <p:cNvSpPr txBox="1">
              <a:spLocks noChangeArrowheads="1"/>
            </p:cNvSpPr>
            <p:nvPr/>
          </p:nvSpPr>
          <p:spPr bwMode="auto">
            <a:xfrm>
              <a:off x="7010400" y="3343275"/>
              <a:ext cx="771525" cy="43021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Scalable Bitstream</a:t>
              </a:r>
            </a:p>
          </p:txBody>
        </p:sp>
        <p:sp>
          <p:nvSpPr>
            <p:cNvPr id="60" name="Rectangle 73"/>
            <p:cNvSpPr>
              <a:spLocks noChangeArrowheads="1"/>
            </p:cNvSpPr>
            <p:nvPr/>
          </p:nvSpPr>
          <p:spPr bwMode="auto">
            <a:xfrm>
              <a:off x="2216150" y="4260850"/>
              <a:ext cx="4884738" cy="1905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zh-TW" sz="1100">
                <a:latin typeface="Tahoma" pitchFamily="34" charset="0"/>
              </a:endParaRPr>
            </a:p>
          </p:txBody>
        </p:sp>
        <p:sp>
          <p:nvSpPr>
            <p:cNvPr id="61" name="Rectangle 73"/>
            <p:cNvSpPr>
              <a:spLocks noChangeArrowheads="1"/>
            </p:cNvSpPr>
            <p:nvPr/>
          </p:nvSpPr>
          <p:spPr bwMode="auto">
            <a:xfrm>
              <a:off x="2216150" y="1108075"/>
              <a:ext cx="4884738" cy="19573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zh-TW" sz="1100">
                <a:latin typeface="Tahoma" pitchFamily="34" charset="0"/>
              </a:endParaRPr>
            </a:p>
          </p:txBody>
        </p:sp>
        <p:sp>
          <p:nvSpPr>
            <p:cNvPr id="62" name="Line 28"/>
            <p:cNvSpPr>
              <a:spLocks noChangeShapeType="1"/>
            </p:cNvSpPr>
            <p:nvPr/>
          </p:nvSpPr>
          <p:spPr bwMode="auto">
            <a:xfrm flipV="1">
              <a:off x="3352800" y="2536825"/>
              <a:ext cx="0" cy="17065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Rectangle 93"/>
            <p:cNvSpPr>
              <a:spLocks noChangeArrowheads="1"/>
            </p:cNvSpPr>
            <p:nvPr/>
          </p:nvSpPr>
          <p:spPr bwMode="auto">
            <a:xfrm>
              <a:off x="5567363" y="3224213"/>
              <a:ext cx="573087" cy="66833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>
                  <a:latin typeface="Tahoma" pitchFamily="34" charset="0"/>
                </a:rPr>
                <a:t>Entropy</a:t>
              </a:r>
            </a:p>
            <a:p>
              <a:pPr algn="ctr"/>
              <a:r>
                <a:rPr lang="en-US" altLang="zh-TW" sz="1100">
                  <a:latin typeface="Tahoma" pitchFamily="34" charset="0"/>
                </a:rPr>
                <a:t>Coding</a:t>
              </a:r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 flipV="1">
              <a:off x="3181350" y="3563937"/>
              <a:ext cx="23860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80"/>
            <p:cNvSpPr>
              <a:spLocks noChangeArrowheads="1"/>
            </p:cNvSpPr>
            <p:nvPr/>
          </p:nvSpPr>
          <p:spPr bwMode="auto">
            <a:xfrm>
              <a:off x="3749675" y="3352800"/>
              <a:ext cx="1533525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TW" sz="1100" dirty="0" smtClean="0">
                  <a:latin typeface="Tahoma" pitchFamily="34" charset="0"/>
                </a:rPr>
                <a:t>IL-SAO </a:t>
              </a:r>
              <a:r>
                <a:rPr lang="en-US" altLang="zh-TW" sz="1100" dirty="0">
                  <a:latin typeface="Tahoma" pitchFamily="34" charset="0"/>
                </a:rPr>
                <a:t>information</a:t>
              </a:r>
            </a:p>
          </p:txBody>
        </p:sp>
        <p:sp>
          <p:nvSpPr>
            <p:cNvPr id="66" name="Line 28"/>
            <p:cNvSpPr>
              <a:spLocks noChangeShapeType="1"/>
            </p:cNvSpPr>
            <p:nvPr/>
          </p:nvSpPr>
          <p:spPr bwMode="auto">
            <a:xfrm flipV="1">
              <a:off x="6135688" y="3730625"/>
              <a:ext cx="284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85"/>
            <p:cNvSpPr>
              <a:spLocks noChangeArrowheads="1"/>
            </p:cNvSpPr>
            <p:nvPr/>
          </p:nvSpPr>
          <p:spPr bwMode="auto">
            <a:xfrm>
              <a:off x="1931988" y="3889375"/>
              <a:ext cx="1249362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 smtClean="0">
                  <a:latin typeface="Tahoma" pitchFamily="34" charset="0"/>
                </a:rPr>
                <a:t>Up-Sampling</a:t>
              </a:r>
              <a:endParaRPr lang="en-US" altLang="zh-TW" sz="1100" dirty="0">
                <a:latin typeface="Tahoma" pitchFamily="34" charset="0"/>
              </a:endParaRPr>
            </a:p>
          </p:txBody>
        </p:sp>
        <p:sp>
          <p:nvSpPr>
            <p:cNvPr id="68" name="Line 28"/>
            <p:cNvSpPr>
              <a:spLocks noChangeShapeType="1"/>
            </p:cNvSpPr>
            <p:nvPr/>
          </p:nvSpPr>
          <p:spPr bwMode="auto">
            <a:xfrm flipV="1">
              <a:off x="2743200" y="3657599"/>
              <a:ext cx="0" cy="231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81"/>
            <p:cNvSpPr>
              <a:spLocks noChangeArrowheads="1"/>
            </p:cNvSpPr>
            <p:nvPr/>
          </p:nvSpPr>
          <p:spPr bwMode="auto">
            <a:xfrm>
              <a:off x="3295650" y="3836988"/>
              <a:ext cx="1022350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TW" sz="1100" dirty="0">
                  <a:latin typeface="Tahoma" pitchFamily="34" charset="0"/>
                </a:rPr>
                <a:t>Base layer information</a:t>
              </a:r>
            </a:p>
          </p:txBody>
        </p:sp>
        <p:sp>
          <p:nvSpPr>
            <p:cNvPr id="70" name="Rectangle 89"/>
            <p:cNvSpPr>
              <a:spLocks noChangeArrowheads="1"/>
            </p:cNvSpPr>
            <p:nvPr/>
          </p:nvSpPr>
          <p:spPr bwMode="auto">
            <a:xfrm>
              <a:off x="3919538" y="1092200"/>
              <a:ext cx="2101850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TW" sz="1100" b="1">
                  <a:latin typeface="Tahoma" pitchFamily="34" charset="0"/>
                </a:rPr>
                <a:t>Enhancement Layer</a:t>
              </a:r>
            </a:p>
          </p:txBody>
        </p:sp>
        <p:sp>
          <p:nvSpPr>
            <p:cNvPr id="71" name="Rectangle 91"/>
            <p:cNvSpPr>
              <a:spLocks noChangeArrowheads="1"/>
            </p:cNvSpPr>
            <p:nvPr/>
          </p:nvSpPr>
          <p:spPr bwMode="auto">
            <a:xfrm>
              <a:off x="1079500" y="2695575"/>
              <a:ext cx="852488" cy="3206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>
                  <a:latin typeface="Tahoma" pitchFamily="34" charset="0"/>
                </a:rPr>
                <a:t>Spatial</a:t>
              </a:r>
            </a:p>
            <a:p>
              <a:pPr algn="ctr"/>
              <a:r>
                <a:rPr lang="en-US" altLang="zh-TW" sz="1100" dirty="0">
                  <a:latin typeface="Tahoma" pitchFamily="34" charset="0"/>
                </a:rPr>
                <a:t>decimation</a:t>
              </a:r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auto">
            <a:xfrm>
              <a:off x="1477963" y="1743075"/>
              <a:ext cx="0" cy="9525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42"/>
            <p:cNvSpPr>
              <a:spLocks noChangeShapeType="1"/>
            </p:cNvSpPr>
            <p:nvPr/>
          </p:nvSpPr>
          <p:spPr bwMode="auto">
            <a:xfrm>
              <a:off x="1477963" y="4841875"/>
              <a:ext cx="9128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119"/>
            <p:cNvSpPr>
              <a:spLocks noChangeShapeType="1"/>
            </p:cNvSpPr>
            <p:nvPr/>
          </p:nvSpPr>
          <p:spPr bwMode="auto">
            <a:xfrm flipH="1">
              <a:off x="1477963" y="3016250"/>
              <a:ext cx="0" cy="18256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28"/>
            <p:cNvSpPr>
              <a:spLocks noChangeShapeType="1"/>
            </p:cNvSpPr>
            <p:nvPr/>
          </p:nvSpPr>
          <p:spPr bwMode="auto">
            <a:xfrm flipH="1" flipV="1">
              <a:off x="2046288" y="4206875"/>
              <a:ext cx="0" cy="1693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70"/>
            <p:cNvSpPr>
              <a:spLocks noChangeShapeType="1"/>
            </p:cNvSpPr>
            <p:nvPr/>
          </p:nvSpPr>
          <p:spPr bwMode="auto">
            <a:xfrm>
              <a:off x="2046288" y="1743075"/>
              <a:ext cx="11112" cy="1609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Oval 71"/>
            <p:cNvSpPr>
              <a:spLocks noChangeArrowheads="1"/>
            </p:cNvSpPr>
            <p:nvPr/>
          </p:nvSpPr>
          <p:spPr bwMode="auto">
            <a:xfrm>
              <a:off x="1987550" y="1690688"/>
              <a:ext cx="114300" cy="106362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78" name="Oval 71"/>
            <p:cNvSpPr>
              <a:spLocks noChangeArrowheads="1"/>
            </p:cNvSpPr>
            <p:nvPr/>
          </p:nvSpPr>
          <p:spPr bwMode="auto">
            <a:xfrm>
              <a:off x="1419225" y="1690688"/>
              <a:ext cx="115888" cy="106362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79" name="Line 42"/>
            <p:cNvSpPr>
              <a:spLocks noChangeShapeType="1"/>
            </p:cNvSpPr>
            <p:nvPr/>
          </p:nvSpPr>
          <p:spPr bwMode="auto">
            <a:xfrm flipV="1">
              <a:off x="1193800" y="1739900"/>
              <a:ext cx="1136650" cy="3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100"/>
            <p:cNvSpPr>
              <a:spLocks noChangeArrowheads="1"/>
            </p:cNvSpPr>
            <p:nvPr/>
          </p:nvSpPr>
          <p:spPr bwMode="auto">
            <a:xfrm>
              <a:off x="4033838" y="4243388"/>
              <a:ext cx="1419225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TW" sz="1100" b="1">
                  <a:latin typeface="Tahoma" pitchFamily="34" charset="0"/>
                </a:rPr>
                <a:t>Base Layer</a:t>
              </a:r>
            </a:p>
          </p:txBody>
        </p:sp>
        <p:sp>
          <p:nvSpPr>
            <p:cNvPr id="81" name="Text Box 51"/>
            <p:cNvSpPr txBox="1">
              <a:spLocks noChangeArrowheads="1"/>
            </p:cNvSpPr>
            <p:nvPr/>
          </p:nvSpPr>
          <p:spPr bwMode="auto">
            <a:xfrm>
              <a:off x="554038" y="1660525"/>
              <a:ext cx="620712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TW" sz="1100">
                  <a:latin typeface="Tahoma" pitchFamily="34" charset="0"/>
                </a:rPr>
                <a:t>Input</a:t>
              </a:r>
            </a:p>
          </p:txBody>
        </p:sp>
        <p:sp>
          <p:nvSpPr>
            <p:cNvPr id="82" name="Rectangle 65"/>
            <p:cNvSpPr>
              <a:spLocks noChangeArrowheads="1"/>
            </p:cNvSpPr>
            <p:nvPr/>
          </p:nvSpPr>
          <p:spPr bwMode="auto">
            <a:xfrm>
              <a:off x="1931988" y="3352800"/>
              <a:ext cx="1249362" cy="320675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TW" sz="1100" dirty="0" smtClean="0">
                  <a:latin typeface="Tahoma" pitchFamily="34" charset="0"/>
                </a:rPr>
                <a:t>IL-SAO</a:t>
              </a:r>
              <a:endParaRPr lang="en-US" altLang="zh-TW" sz="1100" dirty="0"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Summarization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27063" y="1123950"/>
            <a:ext cx="8265417" cy="4954588"/>
          </a:xfrm>
        </p:spPr>
        <p:txBody>
          <a:bodyPr>
            <a:normAutofit/>
          </a:bodyPr>
          <a:lstStyle/>
          <a:p>
            <a:r>
              <a:rPr lang="en-US" dirty="0" smtClean="0"/>
              <a:t>Inter-layer SAO</a:t>
            </a:r>
          </a:p>
          <a:p>
            <a:pPr lvl="1"/>
            <a:r>
              <a:rPr lang="en-US" dirty="0" smtClean="0"/>
              <a:t>Re-use pixel classification and processing of base-layer SAO (same as SMuC0.1.1)</a:t>
            </a:r>
          </a:p>
          <a:p>
            <a:pPr lvl="1"/>
            <a:r>
              <a:rPr lang="en-US" dirty="0" smtClean="0"/>
              <a:t>A picture is divided into four regions or one picture is a region</a:t>
            </a:r>
          </a:p>
          <a:p>
            <a:pPr lvl="1"/>
            <a:r>
              <a:rPr lang="en-US" dirty="0" smtClean="0"/>
              <a:t>Each region selects one SAO type from (same as SMuC0.1.1)</a:t>
            </a:r>
          </a:p>
          <a:p>
            <a:pPr lvl="2"/>
            <a:r>
              <a:rPr lang="en-US" dirty="0" smtClean="0"/>
              <a:t>EO: 0-degree, 90-degree, 135-degree, 45-degree</a:t>
            </a:r>
          </a:p>
          <a:p>
            <a:pPr lvl="2"/>
            <a:r>
              <a:rPr lang="en-US" dirty="0" smtClean="0"/>
              <a:t>BO: starting band position</a:t>
            </a:r>
          </a:p>
          <a:p>
            <a:pPr lvl="1"/>
            <a:r>
              <a:rPr lang="en-US" dirty="0" smtClean="0"/>
              <a:t>Each SAO type signals four offsets.</a:t>
            </a:r>
          </a:p>
          <a:p>
            <a:pPr lvl="1"/>
            <a:r>
              <a:rPr lang="en-US" dirty="0" smtClean="0"/>
              <a:t>Encode IL-SAO parameters in slice header.</a:t>
            </a:r>
          </a:p>
          <a:p>
            <a:pPr lvl="1"/>
            <a:r>
              <a:rPr lang="en-US" dirty="0" smtClean="0"/>
              <a:t>Picture level on/off before the EL CTU encoding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(Inter-layer SAO)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65122" y="1150858"/>
          <a:ext cx="7413757" cy="4556284"/>
        </p:xfrm>
        <a:graphic>
          <a:graphicData uri="http://schemas.openxmlformats.org/drawingml/2006/table">
            <a:tbl>
              <a:tblPr/>
              <a:tblGrid>
                <a:gridCol w="802177"/>
                <a:gridCol w="734620"/>
                <a:gridCol w="734620"/>
                <a:gridCol w="734620"/>
                <a:gridCol w="734620"/>
                <a:gridCol w="734620"/>
                <a:gridCol w="734620"/>
                <a:gridCol w="734620"/>
                <a:gridCol w="734620"/>
                <a:gridCol w="734620"/>
              </a:tblGrid>
              <a:tr h="13160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4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 (EL+BL)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Overall (EL)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 (EL+BL)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Overall (EL)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LD-P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LD-P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Overall (EL)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65122" y="5805264"/>
            <a:ext cx="5147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Thanks to Intel for crosscheck.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JCTVC-K0033 proposed inter-layer SAO is implemented on SMuC0.1.1.</a:t>
            </a:r>
          </a:p>
          <a:p>
            <a:r>
              <a:rPr lang="en-US" dirty="0" smtClean="0"/>
              <a:t>Results report</a:t>
            </a:r>
          </a:p>
          <a:p>
            <a:pPr lvl="1"/>
            <a:r>
              <a:rPr lang="en-US" dirty="0" smtClean="0"/>
              <a:t>Average 0.16%, 0.42% and 0.43% BD rate reduction for Y, U, V with 2x and 1.5x setting.</a:t>
            </a:r>
          </a:p>
          <a:p>
            <a:pPr lvl="1"/>
            <a:r>
              <a:rPr lang="en-US" dirty="0" smtClean="0"/>
              <a:t>Average 0.43%, 0.81% and 0.82% BD rate reduction for Y, U, V with SNR setting.</a:t>
            </a:r>
          </a:p>
          <a:p>
            <a:pPr lvl="1"/>
            <a:r>
              <a:rPr lang="en-US" dirty="0" smtClean="0"/>
              <a:t>Encoding time change is negligible, average decoding time is increased by 3%.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 to support Inter-layer SAO in </a:t>
            </a:r>
            <a:r>
              <a:rPr lang="en-US" dirty="0" err="1" smtClean="0"/>
              <a:t>SMuC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17091</TotalTime>
  <Words>774</Words>
  <Application>Microsoft Office PowerPoint</Application>
  <PresentationFormat>On-screen Show (4:3)</PresentationFormat>
  <Paragraphs>276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Corporate ppt templatel_Confidential A</vt:lpstr>
      <vt:lpstr>TE4.3.1: Inter-layer SAO</vt:lpstr>
      <vt:lpstr>Outline</vt:lpstr>
      <vt:lpstr>Inter-Layer SAO</vt:lpstr>
      <vt:lpstr>Algorithm Summarization</vt:lpstr>
      <vt:lpstr>Results (Inter-layer SAO)</vt:lpstr>
      <vt:lpstr>Conclusion </vt:lpstr>
      <vt:lpstr>Slide 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jctvc-h0435</dc:title>
  <dc:creator>Ximin Zhang</dc:creator>
  <cp:keywords>Confidential A</cp:keywords>
  <dc:description>Confidential A</dc:description>
  <cp:lastModifiedBy>mtk30169</cp:lastModifiedBy>
  <cp:revision>1940</cp:revision>
  <dcterms:created xsi:type="dcterms:W3CDTF">2008-02-20T09:40:59Z</dcterms:created>
  <dcterms:modified xsi:type="dcterms:W3CDTF">2013-01-07T23:05:45Z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543332984</vt:i4>
  </property>
  <property fmtid="{D5CDD505-2E9C-101B-9397-08002B2CF9AE}" pid="3" name="_NewReviewCycle">
    <vt:lpwstr/>
  </property>
  <property fmtid="{D5CDD505-2E9C-101B-9397-08002B2CF9AE}" pid="4" name="_EmailSubject">
    <vt:lpwstr>ppt for QM contributions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-946415802</vt:i4>
  </property>
</Properties>
</file>