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320" r:id="rId3"/>
    <p:sldId id="319"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211" autoAdjust="0"/>
    <p:restoredTop sz="94675" autoAdjust="0"/>
  </p:normalViewPr>
  <p:slideViewPr>
    <p:cSldViewPr>
      <p:cViewPr>
        <p:scale>
          <a:sx n="100" d="100"/>
          <a:sy n="100" d="100"/>
        </p:scale>
        <p:origin x="-1020" y="7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6" name="Picture 5" descr="QCT_PPT_collage_7b.jpg"/>
          <p:cNvPicPr>
            <a:picLocks noChangeAspect="1"/>
          </p:cNvPicPr>
          <p:nvPr/>
        </p:nvPicPr>
        <p:blipFill>
          <a:blip r:embed="rId2" cstate="print"/>
          <a:stretch>
            <a:fillRect/>
          </a:stretch>
        </p:blipFill>
        <p:spPr>
          <a:xfrm>
            <a:off x="-1" y="78291"/>
            <a:ext cx="9144001" cy="4452890"/>
          </a:xfrm>
          <a:prstGeom prst="rect">
            <a:avLst/>
          </a:prstGeom>
        </p:spPr>
      </p:pic>
      <p:pic>
        <p:nvPicPr>
          <p:cNvPr id="9" name="Picture 8" descr="Stacked_Chips_022309.png"/>
          <p:cNvPicPr>
            <a:picLocks noChangeAspect="1"/>
          </p:cNvPicPr>
          <p:nvPr/>
        </p:nvPicPr>
        <p:blipFill>
          <a:blip r:embed="rId3" cstate="print"/>
          <a:stretch>
            <a:fillRect/>
          </a:stretch>
        </p:blipFill>
        <p:spPr>
          <a:xfrm>
            <a:off x="8124057" y="2945578"/>
            <a:ext cx="798210" cy="762025"/>
          </a:xfrm>
          <a:prstGeom prst="rect">
            <a:avLst/>
          </a:prstGeom>
        </p:spPr>
      </p:pic>
      <p:pic>
        <p:nvPicPr>
          <p:cNvPr id="10" name="Picture 9" descr="qlogo.eps"/>
          <p:cNvPicPr>
            <a:picLocks noChangeAspect="1"/>
          </p:cNvPicPr>
          <p:nvPr/>
        </p:nvPicPr>
        <p:blipFill>
          <a:blip r:embed="rId4" cstate="print"/>
          <a:stretch>
            <a:fillRect/>
          </a:stretch>
        </p:blipFill>
        <p:spPr>
          <a:xfrm>
            <a:off x="280962" y="3244230"/>
            <a:ext cx="1545840" cy="349364"/>
          </a:xfrm>
          <a:prstGeom prst="rect">
            <a:avLst/>
          </a:prstGeom>
        </p:spPr>
      </p:pic>
      <p:sp>
        <p:nvSpPr>
          <p:cNvPr id="12" name="Rectangle 11"/>
          <p:cNvSpPr/>
          <p:nvPr/>
        </p:nvSpPr>
        <p:spPr bwMode="auto">
          <a:xfrm>
            <a:off x="0" y="6418812"/>
            <a:ext cx="9144000" cy="439188"/>
          </a:xfrm>
          <a:prstGeom prst="rect">
            <a:avLst/>
          </a:prstGeom>
          <a:solidFill>
            <a:srgbClr val="33333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14" name="TextBox 13"/>
          <p:cNvSpPr txBox="1"/>
          <p:nvPr/>
        </p:nvSpPr>
        <p:spPr>
          <a:xfrm>
            <a:off x="188183" y="201945"/>
            <a:ext cx="3140233" cy="215444"/>
          </a:xfrm>
          <a:prstGeom prst="rect">
            <a:avLst/>
          </a:prstGeom>
          <a:noFill/>
        </p:spPr>
        <p:txBody>
          <a:bodyPr wrap="square" anchor="b">
            <a:spAutoFit/>
          </a:bodyPr>
          <a:lstStyle/>
          <a:p>
            <a:pPr fontAlgn="auto">
              <a:spcBef>
                <a:spcPts val="0"/>
              </a:spcBef>
              <a:spcAft>
                <a:spcPts val="0"/>
              </a:spcAft>
              <a:defRPr/>
            </a:pPr>
            <a:r>
              <a:rPr lang="en-US" sz="800" b="1" u="none" kern="1200" spc="30" baseline="0" dirty="0" smtClean="0">
                <a:solidFill>
                  <a:schemeClr val="tx2"/>
                </a:solidFill>
                <a:latin typeface="Arial" charset="0"/>
                <a:ea typeface="+mn-ea"/>
                <a:cs typeface="Arial" charset="0"/>
              </a:rPr>
              <a:t>www.qualcomm.com/qct</a:t>
            </a:r>
            <a:endParaRPr lang="en-US" sz="800" b="1" u="none" spc="30" baseline="0" dirty="0">
              <a:solidFill>
                <a:schemeClr val="tx2"/>
              </a:solidFill>
              <a:latin typeface="Arial"/>
              <a:cs typeface="Arial"/>
            </a:endParaRPr>
          </a:p>
        </p:txBody>
      </p:sp>
      <p:sp>
        <p:nvSpPr>
          <p:cNvPr id="2" name="Title 1"/>
          <p:cNvSpPr>
            <a:spLocks noGrp="1"/>
          </p:cNvSpPr>
          <p:nvPr>
            <p:ph type="ctrTitle"/>
          </p:nvPr>
        </p:nvSpPr>
        <p:spPr>
          <a:xfrm>
            <a:off x="2093485" y="3601821"/>
            <a:ext cx="6927070" cy="1470025"/>
          </a:xfrm>
        </p:spPr>
        <p:txBody>
          <a:bodyPr anchor="b"/>
          <a:lstStyle>
            <a:lvl1pPr algn="l">
              <a:defRPr sz="2800" baseline="0">
                <a:solidFill>
                  <a:srgbClr val="333333"/>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093485" y="5085081"/>
            <a:ext cx="5704646" cy="364390"/>
          </a:xfrm>
        </p:spPr>
        <p:txBody>
          <a:bodyPr/>
          <a:lstStyle>
            <a:lvl1pPr marL="0" indent="0" algn="l">
              <a:lnSpc>
                <a:spcPct val="100000"/>
              </a:lnSpc>
              <a:spcBef>
                <a:spcPts val="0"/>
              </a:spcBef>
              <a:buNone/>
              <a:defRPr sz="1600" baseline="0">
                <a:solidFill>
                  <a:srgbClr val="33333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11" name="Picture 10" descr="RedefiningMobility_cover.png"/>
          <p:cNvPicPr>
            <a:picLocks noChangeAspect="1"/>
          </p:cNvPicPr>
          <p:nvPr/>
        </p:nvPicPr>
        <p:blipFill>
          <a:blip r:embed="rId5" cstate="print"/>
          <a:stretch>
            <a:fillRect/>
          </a:stretch>
        </p:blipFill>
        <p:spPr>
          <a:xfrm>
            <a:off x="5054768" y="3070129"/>
            <a:ext cx="3136731" cy="549371"/>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Disclaimer Slide">
    <p:spTree>
      <p:nvGrpSpPr>
        <p:cNvPr id="1" name=""/>
        <p:cNvGrpSpPr/>
        <p:nvPr/>
      </p:nvGrpSpPr>
      <p:grpSpPr>
        <a:xfrm>
          <a:off x="0" y="0"/>
          <a:ext cx="0" cy="0"/>
          <a:chOff x="0" y="0"/>
          <a:chExt cx="0" cy="0"/>
        </a:xfrm>
      </p:grpSpPr>
      <p:sp>
        <p:nvSpPr>
          <p:cNvPr id="4" name="Text Box 6"/>
          <p:cNvSpPr txBox="1">
            <a:spLocks noChangeArrowheads="1"/>
          </p:cNvSpPr>
          <p:nvPr/>
        </p:nvSpPr>
        <p:spPr bwMode="auto">
          <a:xfrm>
            <a:off x="188184" y="1389063"/>
            <a:ext cx="8782080" cy="1026563"/>
          </a:xfrm>
          <a:prstGeom prst="rect">
            <a:avLst/>
          </a:prstGeom>
          <a:noFill/>
          <a:ln w="9525">
            <a:noFill/>
            <a:miter lim="800000"/>
            <a:headEnd/>
            <a:tailEnd/>
          </a:ln>
          <a:effectLst/>
        </p:spPr>
        <p:txBody>
          <a:bodyPr wrap="square">
            <a:spAutoFit/>
          </a:bodyPr>
          <a:lstStyle/>
          <a:p>
            <a:pPr>
              <a:lnSpc>
                <a:spcPts val="2520"/>
              </a:lnSpc>
            </a:pPr>
            <a:r>
              <a:rPr lang="en-US" sz="1600" dirty="0" smtClean="0">
                <a:solidFill>
                  <a:schemeClr val="tx2"/>
                </a:solidFill>
              </a:rPr>
              <a:t>Nothing in these materials is an offer to sell any of the components or devices referenced herein. Certain components for use in the U.S. are available only through licensed suppliers.  Some components are not available for use in the U.S.</a:t>
            </a:r>
          </a:p>
        </p:txBody>
      </p:sp>
      <p:sp>
        <p:nvSpPr>
          <p:cNvPr id="5" name="Rectangle 2"/>
          <p:cNvSpPr>
            <a:spLocks noGrp="1" noChangeArrowheads="1"/>
          </p:cNvSpPr>
          <p:nvPr>
            <p:ph type="title" hasCustomPrompt="1"/>
          </p:nvPr>
        </p:nvSpPr>
        <p:spPr>
          <a:xfrm>
            <a:off x="176779" y="273050"/>
            <a:ext cx="8729663" cy="561975"/>
          </a:xfrm>
        </p:spPr>
        <p:txBody>
          <a:bodyPr/>
          <a:lstStyle>
            <a:lvl1pPr>
              <a:defRPr/>
            </a:lvl1pPr>
          </a:lstStyle>
          <a:p>
            <a:r>
              <a:rPr lang="en-US" dirty="0" smtClean="0"/>
              <a:t>Disclaimer</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Divider Slide">
    <p:spTree>
      <p:nvGrpSpPr>
        <p:cNvPr id="1" name=""/>
        <p:cNvGrpSpPr/>
        <p:nvPr/>
      </p:nvGrpSpPr>
      <p:grpSpPr>
        <a:xfrm>
          <a:off x="0" y="0"/>
          <a:ext cx="0" cy="0"/>
          <a:chOff x="0" y="0"/>
          <a:chExt cx="0" cy="0"/>
        </a:xfrm>
      </p:grpSpPr>
      <p:sp>
        <p:nvSpPr>
          <p:cNvPr id="3128" name="Rectangle 56"/>
          <p:cNvSpPr>
            <a:spLocks noChangeArrowheads="1"/>
          </p:cNvSpPr>
          <p:nvPr/>
        </p:nvSpPr>
        <p:spPr bwMode="auto">
          <a:xfrm>
            <a:off x="0" y="6284913"/>
            <a:ext cx="9144000" cy="573087"/>
          </a:xfrm>
          <a:prstGeom prst="rect">
            <a:avLst/>
          </a:prstGeom>
          <a:solidFill>
            <a:schemeClr val="bg1"/>
          </a:solidFill>
          <a:ln w="9525">
            <a:noFill/>
            <a:miter lim="800000"/>
            <a:headEnd/>
            <a:tailEnd/>
          </a:ln>
          <a:effectLst/>
        </p:spPr>
        <p:txBody>
          <a:bodyPr wrap="none" anchor="ctr"/>
          <a:lstStyle/>
          <a:p>
            <a:endParaRPr lang="en-US"/>
          </a:p>
        </p:txBody>
      </p:sp>
      <p:pic>
        <p:nvPicPr>
          <p:cNvPr id="8" name="Picture 7" descr="Final_Divider.png"/>
          <p:cNvPicPr>
            <a:picLocks noChangeAspect="1"/>
          </p:cNvPicPr>
          <p:nvPr/>
        </p:nvPicPr>
        <p:blipFill>
          <a:blip r:embed="rId2" cstate="print"/>
          <a:stretch>
            <a:fillRect/>
          </a:stretch>
        </p:blipFill>
        <p:spPr>
          <a:xfrm>
            <a:off x="377" y="1143189"/>
            <a:ext cx="9143245" cy="4571622"/>
          </a:xfrm>
          <a:prstGeom prst="rect">
            <a:avLst/>
          </a:prstGeom>
        </p:spPr>
      </p:pic>
      <p:sp>
        <p:nvSpPr>
          <p:cNvPr id="7" name="Content Placeholder 2"/>
          <p:cNvSpPr>
            <a:spLocks noGrp="1"/>
          </p:cNvSpPr>
          <p:nvPr>
            <p:ph idx="1" hasCustomPrompt="1"/>
          </p:nvPr>
        </p:nvSpPr>
        <p:spPr>
          <a:xfrm>
            <a:off x="2438400" y="2057400"/>
            <a:ext cx="4800600" cy="1219200"/>
          </a:xfrm>
        </p:spPr>
        <p:txBody>
          <a:bodyPr/>
          <a:lstStyle>
            <a:lvl1pPr>
              <a:buClr>
                <a:schemeClr val="accent6"/>
              </a:buClr>
              <a:defRPr sz="2800" baseline="0"/>
            </a:lvl1pPr>
          </a:lstStyle>
          <a:p>
            <a:pPr eaLnBrk="1" hangingPunct="1">
              <a:buFont typeface="Wingdings" pitchFamily="1" charset="2"/>
              <a:buNone/>
            </a:pPr>
            <a:r>
              <a:rPr lang="en-US" dirty="0" smtClean="0">
                <a:solidFill>
                  <a:schemeClr val="bg1"/>
                </a:solidFill>
              </a:rPr>
              <a:t>Low-complexity 32x32 transform by partial frequency transform</a:t>
            </a:r>
          </a:p>
        </p:txBody>
      </p:sp>
      <p:sp>
        <p:nvSpPr>
          <p:cNvPr id="20"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tx2"/>
                </a:solidFill>
              </a:rPr>
              <a:t>PAGE</a:t>
            </a:r>
            <a:r>
              <a:rPr lang="en-US" sz="600" dirty="0" smtClean="0">
                <a:solidFill>
                  <a:schemeClr val="tx2"/>
                </a:solidFill>
              </a:rPr>
              <a:t>  </a:t>
            </a:r>
            <a:fld id="{DF573F04-0965-4020-B5B5-991C2993D9D9}" type="slidenum">
              <a:rPr lang="en-US" sz="600" smtClean="0">
                <a:solidFill>
                  <a:schemeClr val="tx2"/>
                </a:solidFill>
              </a:rPr>
              <a:pPr/>
              <a:t>‹#›</a:t>
            </a:fld>
            <a:endParaRPr lang="en-US" sz="600" dirty="0">
              <a:solidFill>
                <a:schemeClr val="tx2"/>
              </a:solidFill>
            </a:endParaRPr>
          </a:p>
        </p:txBody>
      </p:sp>
      <p:pic>
        <p:nvPicPr>
          <p:cNvPr id="22" name="Picture 21" descr="q_white.png"/>
          <p:cNvPicPr>
            <a:picLocks noChangeAspect="1"/>
          </p:cNvPicPr>
          <p:nvPr/>
        </p:nvPicPr>
        <p:blipFill>
          <a:blip r:embed="rId3" cstate="print">
            <a:lum bright="-100000"/>
          </a:blip>
          <a:srcRect/>
          <a:stretch>
            <a:fillRect/>
          </a:stretch>
        </p:blipFill>
        <p:spPr bwMode="auto">
          <a:xfrm>
            <a:off x="7790688" y="6451900"/>
            <a:ext cx="1216152" cy="338186"/>
          </a:xfrm>
          <a:prstGeom prst="rect">
            <a:avLst/>
          </a:prstGeom>
          <a:noFill/>
          <a:ln w="9525">
            <a:noFill/>
            <a:miter lim="800000"/>
            <a:headEnd/>
            <a:tailEnd/>
          </a:ln>
        </p:spPr>
      </p:pic>
      <p:pic>
        <p:nvPicPr>
          <p:cNvPr id="10" name="Picture 9" descr="RedefiningMobility_3.png"/>
          <p:cNvPicPr>
            <a:picLocks noChangeAspect="1"/>
          </p:cNvPicPr>
          <p:nvPr/>
        </p:nvPicPr>
        <p:blipFill>
          <a:blip r:embed="rId4" cstate="print"/>
          <a:stretch>
            <a:fillRect/>
          </a:stretch>
        </p:blipFill>
        <p:spPr>
          <a:xfrm>
            <a:off x="185619" y="6393484"/>
            <a:ext cx="2045517" cy="298215"/>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2"/>
              </a:buClr>
              <a:defRPr>
                <a:solidFill>
                  <a:srgbClr val="333333"/>
                </a:solidFill>
              </a:defRPr>
            </a:lvl1pPr>
            <a:lvl2pPr>
              <a:buClr>
                <a:schemeClr val="accent1"/>
              </a:buClr>
              <a:defRPr>
                <a:solidFill>
                  <a:srgbClr val="333333"/>
                </a:solidFill>
              </a:defRPr>
            </a:lvl2pPr>
            <a:lvl3pPr>
              <a:buClr>
                <a:schemeClr val="tx2"/>
              </a:buClr>
              <a:defRPr>
                <a:solidFill>
                  <a:srgbClr val="333333"/>
                </a:solidFill>
              </a:defRPr>
            </a:lvl3pPr>
            <a:lvl4pPr>
              <a:buClr>
                <a:schemeClr val="accent1"/>
              </a:buClr>
              <a:buFont typeface="Lucida Grande"/>
              <a:buChar char="»"/>
              <a:defRPr>
                <a:solidFill>
                  <a:srgbClr val="333333"/>
                </a:solidFill>
              </a:defRPr>
            </a:lvl4pPr>
            <a:lvl5pPr>
              <a:buClr>
                <a:schemeClr val="tx2"/>
              </a:buClr>
              <a:defRPr>
                <a:solidFill>
                  <a:srgbClr val="333333"/>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635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58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a:spLocks noChangeArrowheads="1"/>
          </p:cNvSpPr>
          <p:nvPr/>
        </p:nvSpPr>
        <p:spPr bwMode="auto">
          <a:xfrm>
            <a:off x="0" y="6400800"/>
            <a:ext cx="9144000" cy="457200"/>
          </a:xfrm>
          <a:prstGeom prst="rect">
            <a:avLst/>
          </a:prstGeom>
          <a:solidFill>
            <a:srgbClr val="333333"/>
          </a:solidFill>
          <a:ln w="9525" algn="ctr">
            <a:no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baseline="0">
              <a:solidFill>
                <a:schemeClr val="lt1"/>
              </a:solidFill>
              <a:latin typeface="+mn-lt"/>
            </a:endParaRPr>
          </a:p>
        </p:txBody>
      </p:sp>
      <p:sp>
        <p:nvSpPr>
          <p:cNvPr id="1071" name="Rectangle 47"/>
          <p:cNvSpPr>
            <a:spLocks noGrp="1" noChangeArrowheads="1"/>
          </p:cNvSpPr>
          <p:nvPr>
            <p:ph type="title"/>
          </p:nvPr>
        </p:nvSpPr>
        <p:spPr bwMode="auto">
          <a:xfrm>
            <a:off x="176779" y="273050"/>
            <a:ext cx="8729663"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76" name="Rectangle 52"/>
          <p:cNvSpPr>
            <a:spLocks noGrp="1" noChangeArrowheads="1"/>
          </p:cNvSpPr>
          <p:nvPr>
            <p:ph type="body" idx="1"/>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bg1"/>
                </a:solidFill>
              </a:rPr>
              <a:t>PAGE</a:t>
            </a:r>
            <a:r>
              <a:rPr lang="en-US" sz="600" dirty="0" smtClean="0">
                <a:solidFill>
                  <a:schemeClr val="bg1"/>
                </a:solidFill>
              </a:rPr>
              <a:t>  </a:t>
            </a:r>
            <a:fld id="{DF573F04-0965-4020-B5B5-991C2993D9D9}" type="slidenum">
              <a:rPr lang="en-US" sz="600" smtClean="0">
                <a:solidFill>
                  <a:schemeClr val="bg1"/>
                </a:solidFill>
              </a:rPr>
              <a:pPr/>
              <a:t>‹#›</a:t>
            </a:fld>
            <a:endParaRPr lang="en-US" sz="600" dirty="0">
              <a:solidFill>
                <a:schemeClr val="bg1"/>
              </a:solidFill>
            </a:endParaRPr>
          </a:p>
        </p:txBody>
      </p:sp>
      <p:pic>
        <p:nvPicPr>
          <p:cNvPr id="10" name="Picture 9" descr="q_white.png"/>
          <p:cNvPicPr>
            <a:picLocks noChangeAspect="1"/>
          </p:cNvPicPr>
          <p:nvPr/>
        </p:nvPicPr>
        <p:blipFill>
          <a:blip r:embed="rId9" cstate="print"/>
          <a:srcRect/>
          <a:stretch>
            <a:fillRect/>
          </a:stretch>
        </p:blipFill>
        <p:spPr bwMode="auto">
          <a:xfrm>
            <a:off x="7790688" y="6451900"/>
            <a:ext cx="1216152" cy="338186"/>
          </a:xfrm>
          <a:prstGeom prst="rect">
            <a:avLst/>
          </a:prstGeom>
          <a:noFill/>
          <a:ln w="9525">
            <a:noFill/>
            <a:miter lim="800000"/>
            <a:headEnd/>
            <a:tailEnd/>
          </a:ln>
        </p:spPr>
      </p:pic>
      <p:pic>
        <p:nvPicPr>
          <p:cNvPr id="14" name="Picture 13" descr="RedefiningMobility_black.png"/>
          <p:cNvPicPr>
            <a:picLocks noChangeAspect="1"/>
          </p:cNvPicPr>
          <p:nvPr/>
        </p:nvPicPr>
        <p:blipFill>
          <a:blip r:embed="rId10" cstate="print"/>
          <a:stretch>
            <a:fillRect/>
          </a:stretch>
        </p:blipFill>
        <p:spPr>
          <a:xfrm>
            <a:off x="186482" y="6391656"/>
            <a:ext cx="2081230" cy="303423"/>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Lst>
  <p:txStyles>
    <p:title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p:titleStyle>
    <p:body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810000"/>
            <a:ext cx="8344280" cy="1470025"/>
          </a:xfrm>
        </p:spPr>
        <p:txBody>
          <a:bodyPr/>
          <a:lstStyle/>
          <a:p>
            <a:r>
              <a:rPr lang="en-CA" b="1" dirty="0" smtClean="0"/>
              <a:t>JCTVC-L0206</a:t>
            </a:r>
            <a:br>
              <a:rPr lang="en-CA" b="1" dirty="0" smtClean="0"/>
            </a:br>
            <a:r>
              <a:rPr lang="en-CA" b="1" dirty="0" smtClean="0"/>
              <a:t/>
            </a:r>
            <a:br>
              <a:rPr lang="en-CA" b="1" dirty="0" smtClean="0"/>
            </a:br>
            <a:r>
              <a:rPr lang="en-CA" b="1" dirty="0" smtClean="0"/>
              <a:t>TE3</a:t>
            </a:r>
            <a:r>
              <a:rPr lang="en-CA" b="1" dirty="0"/>
              <a:t>: Combined inter mode (test 4.6.2.2)</a:t>
            </a:r>
            <a:endParaRPr lang="en-US" dirty="0"/>
          </a:p>
        </p:txBody>
      </p:sp>
      <p:sp>
        <p:nvSpPr>
          <p:cNvPr id="3" name="Subtitle 2"/>
          <p:cNvSpPr>
            <a:spLocks noGrp="1"/>
          </p:cNvSpPr>
          <p:nvPr>
            <p:ph type="subTitle" idx="1"/>
          </p:nvPr>
        </p:nvSpPr>
        <p:spPr>
          <a:xfrm>
            <a:off x="1905000" y="5486400"/>
            <a:ext cx="6578931" cy="364390"/>
          </a:xfrm>
        </p:spPr>
        <p:txBody>
          <a:bodyPr/>
          <a:lstStyle/>
          <a:p>
            <a:pPr hangingPunct="0"/>
            <a:r>
              <a:rPr lang="en-CA" u="sng" dirty="0"/>
              <a:t>Vadim </a:t>
            </a:r>
            <a:r>
              <a:rPr lang="en-CA" u="sng" dirty="0" smtClean="0"/>
              <a:t>Seregin</a:t>
            </a:r>
            <a:r>
              <a:rPr lang="en-CA" dirty="0" smtClean="0"/>
              <a:t>, </a:t>
            </a:r>
            <a:r>
              <a:rPr lang="en-CA" dirty="0" err="1" smtClean="0"/>
              <a:t>Jianle</a:t>
            </a:r>
            <a:r>
              <a:rPr lang="en-CA" dirty="0" smtClean="0"/>
              <a:t> Chen, Marta </a:t>
            </a:r>
            <a:r>
              <a:rPr lang="en-CA" dirty="0"/>
              <a:t>Karczewicz</a:t>
            </a:r>
            <a:endParaRPr lang="en-US" dirty="0"/>
          </a:p>
        </p:txBody>
      </p:sp>
    </p:spTree>
    <p:extLst>
      <p:ext uri="{BB962C8B-B14F-4D97-AF65-F5344CB8AC3E}">
        <p14:creationId xmlns:p14="http://schemas.microsoft.com/office/powerpoint/2010/main" val="26842732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Combined inter prediction</a:t>
            </a:r>
            <a:endParaRPr lang="en-US"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lstStyle/>
              <a:p>
                <a:r>
                  <a:rPr lang="en-US" dirty="0" smtClean="0"/>
                  <a:t>CU based inter mode</a:t>
                </a:r>
              </a:p>
              <a:p>
                <a:r>
                  <a:rPr lang="en-US" dirty="0" smtClean="0"/>
                  <a:t>One context is added for combined inter mode flag </a:t>
                </a:r>
              </a:p>
              <a:p>
                <a:r>
                  <a:rPr lang="en-US" dirty="0" smtClean="0"/>
                  <a:t>Applied only to </a:t>
                </a:r>
                <a:r>
                  <a:rPr lang="en-US" dirty="0" err="1" smtClean="0"/>
                  <a:t>luma</a:t>
                </a:r>
                <a:r>
                  <a:rPr lang="en-US" dirty="0" smtClean="0"/>
                  <a:t> component</a:t>
                </a:r>
              </a:p>
              <a:p>
                <a:endParaRPr lang="en-US" dirty="0"/>
              </a:p>
              <a:p>
                <a:endParaRPr lang="en-US" dirty="0" smtClean="0"/>
              </a:p>
              <a:p>
                <a:pPr lvl="1"/>
                <a14:m>
                  <m:oMath xmlns:m="http://schemas.openxmlformats.org/officeDocument/2006/math">
                    <m:sSub>
                      <m:sSubPr>
                        <m:ctrlPr>
                          <a:rPr lang="en-US" i="1">
                            <a:latin typeface="Cambria Math"/>
                          </a:rPr>
                        </m:ctrlPr>
                      </m:sSubPr>
                      <m:e>
                        <m:r>
                          <m:rPr>
                            <m:sty m:val="p"/>
                          </m:rPr>
                          <a:rPr lang="en-US">
                            <a:latin typeface="Cambria Math"/>
                          </a:rPr>
                          <m:t>P</m:t>
                        </m:r>
                      </m:e>
                      <m:sub>
                        <m:r>
                          <a:rPr lang="en-US" i="1">
                            <a:latin typeface="Cambria Math"/>
                          </a:rPr>
                          <m:t>𝑒</m:t>
                        </m:r>
                        <m:r>
                          <a:rPr lang="en-US" i="1">
                            <a:latin typeface="Cambria Math"/>
                          </a:rPr>
                          <m:t>𝑙</m:t>
                        </m:r>
                      </m:sub>
                    </m:sSub>
                  </m:oMath>
                </a14:m>
                <a:r>
                  <a:rPr lang="en-US" dirty="0" smtClean="0"/>
                  <a:t>– inter prediction</a:t>
                </a:r>
              </a:p>
              <a:p>
                <a:pPr lvl="1"/>
                <a14:m>
                  <m:oMath xmlns:m="http://schemas.openxmlformats.org/officeDocument/2006/math">
                    <m:sSub>
                      <m:sSubPr>
                        <m:ctrlPr>
                          <a:rPr lang="en-US" i="1">
                            <a:latin typeface="Cambria Math"/>
                          </a:rPr>
                        </m:ctrlPr>
                      </m:sSubPr>
                      <m:e>
                        <m:r>
                          <m:rPr>
                            <m:sty m:val="p"/>
                          </m:rPr>
                          <a:rPr lang="en-US">
                            <a:latin typeface="Cambria Math"/>
                          </a:rPr>
                          <m:t>P</m:t>
                        </m:r>
                      </m:e>
                      <m:sub>
                        <m:r>
                          <a:rPr lang="en-US" b="0" i="1" smtClean="0">
                            <a:latin typeface="Cambria Math"/>
                          </a:rPr>
                          <m:t>𝑏</m:t>
                        </m:r>
                        <m:r>
                          <a:rPr lang="en-US" i="1">
                            <a:latin typeface="Cambria Math"/>
                          </a:rPr>
                          <m:t>𝑙</m:t>
                        </m:r>
                      </m:sub>
                    </m:sSub>
                  </m:oMath>
                </a14:m>
                <a:r>
                  <a:rPr lang="en-US" dirty="0" smtClean="0"/>
                  <a:t> – Intra-BL prediction</a:t>
                </a:r>
              </a:p>
              <a:p>
                <a:endParaRPr lang="en-US" dirty="0" smtClean="0"/>
              </a:p>
              <a:p>
                <a:r>
                  <a:rPr lang="en-US" dirty="0" smtClean="0"/>
                  <a:t>Chroma is predicted with normal inter prediction</a:t>
                </a:r>
                <a:endParaRPr lang="en-US" dirty="0" smtClean="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630" t="-803"/>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4" name="Rectangle 3"/>
              <p:cNvSpPr/>
              <p:nvPr/>
            </p:nvSpPr>
            <p:spPr>
              <a:xfrm>
                <a:off x="2981325" y="2274332"/>
                <a:ext cx="2235419" cy="369332"/>
              </a:xfrm>
              <a:prstGeom prst="rect">
                <a:avLst/>
              </a:prstGeom>
            </p:spPr>
            <p:txBody>
              <a:bodyPr wrap="none">
                <a:spAutoFit/>
              </a:bodyPr>
              <a:lstStyle>
                <a:defPPr>
                  <a:defRPr lang="en-US"/>
                </a:defPPr>
                <a:lvl1pPr algn="l" rtl="0" eaLnBrk="0" fontAlgn="base" hangingPunct="0">
                  <a:spcBef>
                    <a:spcPct val="0"/>
                  </a:spcBef>
                  <a:spcAft>
                    <a:spcPct val="0"/>
                  </a:spcAft>
                  <a:defRPr kern="120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charset="0"/>
                    <a:ea typeface="+mn-ea"/>
                    <a:cs typeface="Arial" charset="0"/>
                  </a:defRPr>
                </a:lvl2pPr>
                <a:lvl3pPr marL="914400" algn="l" rtl="0" eaLnBrk="0" fontAlgn="base" hangingPunct="0">
                  <a:spcBef>
                    <a:spcPct val="0"/>
                  </a:spcBef>
                  <a:spcAft>
                    <a:spcPct val="0"/>
                  </a:spcAft>
                  <a:defRPr kern="1200">
                    <a:solidFill>
                      <a:schemeClr val="tx1"/>
                    </a:solidFill>
                    <a:latin typeface="Arial" charset="0"/>
                    <a:ea typeface="+mn-ea"/>
                    <a:cs typeface="Arial" charset="0"/>
                  </a:defRPr>
                </a:lvl3pPr>
                <a:lvl4pPr marL="1371600" algn="l" rtl="0" eaLnBrk="0" fontAlgn="base" hangingPunct="0">
                  <a:spcBef>
                    <a:spcPct val="0"/>
                  </a:spcBef>
                  <a:spcAft>
                    <a:spcPct val="0"/>
                  </a:spcAft>
                  <a:defRPr kern="1200">
                    <a:solidFill>
                      <a:schemeClr val="tx1"/>
                    </a:solidFill>
                    <a:latin typeface="Arial" charset="0"/>
                    <a:ea typeface="+mn-ea"/>
                    <a:cs typeface="Arial" charset="0"/>
                  </a:defRPr>
                </a:lvl4pPr>
                <a:lvl5pPr marL="1828800" algn="l"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14:m>
                  <m:oMathPara xmlns:m="http://schemas.openxmlformats.org/officeDocument/2006/math">
                    <m:oMathParaPr>
                      <m:jc m:val="centerGroup"/>
                    </m:oMathParaPr>
                    <m:oMath xmlns:m="http://schemas.openxmlformats.org/officeDocument/2006/math">
                      <m:r>
                        <m:rPr>
                          <m:sty m:val="p"/>
                        </m:rPr>
                        <a:rPr lang="en-US" b="0" i="0" smtClean="0">
                          <a:latin typeface="Cambria Math"/>
                        </a:rPr>
                        <m:t>P</m:t>
                      </m:r>
                      <m:r>
                        <a:rPr lang="en-US" b="0" i="1">
                          <a:latin typeface="Cambria Math"/>
                        </a:rPr>
                        <m:t>=</m:t>
                      </m:r>
                      <m:sSub>
                        <m:sSubPr>
                          <m:ctrlPr>
                            <a:rPr lang="en-US" i="1">
                              <a:latin typeface="Cambria Math"/>
                            </a:rPr>
                          </m:ctrlPr>
                        </m:sSubPr>
                        <m:e>
                          <m:r>
                            <a:rPr lang="en-US" b="0" i="1">
                              <a:latin typeface="Cambria Math"/>
                            </a:rPr>
                            <m:t>(</m:t>
                          </m:r>
                          <m:r>
                            <m:rPr>
                              <m:sty m:val="p"/>
                            </m:rPr>
                            <a:rPr lang="en-US" b="0" i="0">
                              <a:latin typeface="Cambria Math"/>
                            </a:rPr>
                            <m:t>P</m:t>
                          </m:r>
                        </m:e>
                        <m:sub>
                          <m:r>
                            <a:rPr lang="en-US" b="0" i="1">
                              <a:latin typeface="Cambria Math"/>
                            </a:rPr>
                            <m:t>𝑒</m:t>
                          </m:r>
                          <m:r>
                            <a:rPr lang="en-US" b="0" i="1" smtClean="0">
                              <a:latin typeface="Cambria Math"/>
                            </a:rPr>
                            <m:t>𝑙</m:t>
                          </m:r>
                        </m:sub>
                      </m:sSub>
                      <m:r>
                        <a:rPr lang="en-US" b="0" i="1">
                          <a:latin typeface="Cambria Math"/>
                        </a:rPr>
                        <m:t>+</m:t>
                      </m:r>
                      <m:sSub>
                        <m:sSubPr>
                          <m:ctrlPr>
                            <a:rPr lang="en-US" i="1">
                              <a:latin typeface="Cambria Math"/>
                            </a:rPr>
                          </m:ctrlPr>
                        </m:sSubPr>
                        <m:e>
                          <m:r>
                            <m:rPr>
                              <m:sty m:val="p"/>
                            </m:rPr>
                            <a:rPr lang="en-US" b="0" i="0">
                              <a:latin typeface="Cambria Math"/>
                            </a:rPr>
                            <m:t>P</m:t>
                          </m:r>
                        </m:e>
                        <m:sub>
                          <m:r>
                            <a:rPr lang="en-US" b="0" i="1">
                              <a:latin typeface="Cambria Math"/>
                            </a:rPr>
                            <m:t>𝑏</m:t>
                          </m:r>
                          <m:r>
                            <a:rPr lang="en-US" b="0" i="1" smtClean="0">
                              <a:latin typeface="Cambria Math"/>
                            </a:rPr>
                            <m:t>𝑙</m:t>
                          </m:r>
                        </m:sub>
                      </m:sSub>
                      <m:r>
                        <a:rPr lang="en-US" b="0" i="1">
                          <a:latin typeface="Cambria Math"/>
                        </a:rPr>
                        <m:t>+1)/2</m:t>
                      </m:r>
                    </m:oMath>
                  </m:oMathPara>
                </a14:m>
                <a:endParaRPr lang="en-US" dirty="0"/>
              </a:p>
            </p:txBody>
          </p:sp>
        </mc:Choice>
        <mc:Fallback>
          <p:sp>
            <p:nvSpPr>
              <p:cNvPr id="4" name="Rectangle 3"/>
              <p:cNvSpPr>
                <a:spLocks noRot="1" noChangeAspect="1" noMove="1" noResize="1" noEditPoints="1" noAdjustHandles="1" noChangeArrowheads="1" noChangeShapeType="1" noTextEdit="1"/>
              </p:cNvSpPr>
              <p:nvPr/>
            </p:nvSpPr>
            <p:spPr>
              <a:xfrm>
                <a:off x="2981325" y="2274332"/>
                <a:ext cx="2235419" cy="369332"/>
              </a:xfrm>
              <a:prstGeom prst="rect">
                <a:avLst/>
              </a:prstGeom>
              <a:blipFill rotWithShape="1">
                <a:blip r:embed="rId3"/>
                <a:stretch>
                  <a:fillRect b="-13115"/>
                </a:stretch>
              </a:blipFill>
            </p:spPr>
            <p:txBody>
              <a:bodyPr/>
              <a:lstStyle/>
              <a:p>
                <a:r>
                  <a:rPr lang="en-US">
                    <a:noFill/>
                  </a:rPr>
                  <a:t> </a:t>
                </a:r>
              </a:p>
            </p:txBody>
          </p:sp>
        </mc:Fallback>
      </mc:AlternateContent>
    </p:spTree>
    <p:extLst>
      <p:ext uri="{BB962C8B-B14F-4D97-AF65-F5344CB8AC3E}">
        <p14:creationId xmlns:p14="http://schemas.microsoft.com/office/powerpoint/2010/main" val="21220255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Experimental results</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2450" y="1295400"/>
            <a:ext cx="81280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16620990"/>
      </p:ext>
    </p:extLst>
  </p:cSld>
  <p:clrMapOvr>
    <a:masterClrMapping/>
  </p:clrMapOvr>
  <p:timing>
    <p:tnLst>
      <p:par>
        <p:cTn id="1" dur="indefinite" restart="never" nodeType="tmRoot"/>
      </p:par>
    </p:tnLst>
  </p:timing>
</p:sld>
</file>

<file path=ppt/theme/theme1.xml><?xml version="1.0" encoding="utf-8"?>
<a:theme xmlns:a="http://schemas.openxmlformats.org/drawingml/2006/main" name="JCTVC-D257">
  <a:themeElements>
    <a:clrScheme name="QCT 2009 Template">
      <a:dk1>
        <a:srgbClr val="000000"/>
      </a:dk1>
      <a:lt1>
        <a:srgbClr val="FFFFFF"/>
      </a:lt1>
      <a:dk2>
        <a:srgbClr val="636568"/>
      </a:dk2>
      <a:lt2>
        <a:srgbClr val="A8A9AC"/>
      </a:lt2>
      <a:accent1>
        <a:srgbClr val="5D6D93"/>
      </a:accent1>
      <a:accent2>
        <a:srgbClr val="911C1F"/>
      </a:accent2>
      <a:accent3>
        <a:srgbClr val="BFAC31"/>
      </a:accent3>
      <a:accent4>
        <a:srgbClr val="C45C04"/>
      </a:accent4>
      <a:accent5>
        <a:srgbClr val="5D8165"/>
      </a:accent5>
      <a:accent6>
        <a:srgbClr val="A8A9AC"/>
      </a:accent6>
      <a:hlink>
        <a:srgbClr val="636568"/>
      </a:hlink>
      <a:folHlink>
        <a:srgbClr val="4C5978"/>
      </a:folHlink>
    </a:clrScheme>
    <a:fontScheme name="QCT_PPT_Master2006_ConfProprietaryRev5.06">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QCT_PPT_Master2006_ConfProprietaryRev5.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QCT_PPT_Master2006_ConfProprietaryRev5.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QCT_PPT_Master2006_ConfProprietaryRev5.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QCT_PPT_Master2006_ConfProprietaryRev5.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QCT_PPT_Master2006_ConfProprietaryRev5.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QCT_PPT_Master2006_ConfProprietaryRev5.0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QCT_PPT_Master2006_ConfProprietaryRev5.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QCT_PPT_Master2006_ConfProprietaryRev5.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QCT_PPT_Master2006_ConfProprietaryRev5.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QCT_PPT_Master2006_ConfProprietaryRev5.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QCT_PPT_Master2006_ConfProprietaryRev5.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QCT_PPT_Master2006_ConfProprietaryRev5.06 13">
        <a:dk1>
          <a:srgbClr val="000000"/>
        </a:dk1>
        <a:lt1>
          <a:srgbClr val="FFFFFF"/>
        </a:lt1>
        <a:dk2>
          <a:srgbClr val="333333"/>
        </a:dk2>
        <a:lt2>
          <a:srgbClr val="4E677E"/>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
      <a:clrScheme name="QCT_PPT_Master2006_ConfProprietaryRev5.06 14">
        <a:dk1>
          <a:srgbClr val="000000"/>
        </a:dk1>
        <a:lt1>
          <a:srgbClr val="FFFFFF"/>
        </a:lt1>
        <a:dk2>
          <a:srgbClr val="333333"/>
        </a:dk2>
        <a:lt2>
          <a:srgbClr val="B2B2B2"/>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topics_8th_JCTVC_2011_12</Template>
  <TotalTime>26880</TotalTime>
  <Words>67</Words>
  <Application>Microsoft Office PowerPoint</Application>
  <PresentationFormat>On-screen Show (4:3)</PresentationFormat>
  <Paragraphs>14</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JCTVC-D257</vt:lpstr>
      <vt:lpstr>JCTVC-L0206  TE3: Combined inter mode (test 4.6.2.2)</vt:lpstr>
      <vt:lpstr>Combined inter prediction</vt:lpstr>
      <vt:lpstr>Experimental results</vt:lpstr>
    </vt:vector>
  </TitlesOfParts>
  <Company>Qualcomm Incorporated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Vadim Seregin</dc:creator>
  <cp:lastModifiedBy>Vadim Seregin</cp:lastModifiedBy>
  <cp:revision>425</cp:revision>
  <dcterms:created xsi:type="dcterms:W3CDTF">2011-12-07T01:29:30Z</dcterms:created>
  <dcterms:modified xsi:type="dcterms:W3CDTF">2013-01-13T09:52:55Z</dcterms:modified>
</cp:coreProperties>
</file>