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13" r:id="rId3"/>
    <p:sldId id="320" r:id="rId4"/>
    <p:sldId id="321" r:id="rId5"/>
    <p:sldId id="31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11" autoAdjust="0"/>
    <p:restoredTop sz="94675" autoAdjust="0"/>
  </p:normalViewPr>
  <p:slideViewPr>
    <p:cSldViewPr>
      <p:cViewPr>
        <p:scale>
          <a:sx n="75" d="100"/>
          <a:sy n="75" d="100"/>
        </p:scale>
        <p:origin x="-1692" y="-3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131410"/>
            <a:ext cx="8344280" cy="1470025"/>
          </a:xfrm>
        </p:spPr>
        <p:txBody>
          <a:bodyPr/>
          <a:lstStyle/>
          <a:p>
            <a:r>
              <a:rPr lang="en-CA" b="1" dirty="0"/>
              <a:t>JCTVC-L0206</a:t>
            </a:r>
            <a:r>
              <a:rPr lang="en-US" b="1" dirty="0" smtClean="0"/>
              <a:t/>
            </a:r>
            <a:br>
              <a:rPr lang="en-US" b="1" dirty="0" smtClean="0"/>
            </a:br>
            <a:r>
              <a:rPr lang="en-US" b="1" dirty="0"/>
              <a:t/>
            </a:r>
            <a:br>
              <a:rPr lang="en-US" b="1" dirty="0"/>
            </a:br>
            <a:r>
              <a:rPr lang="en-US" b="1" dirty="0" smtClean="0"/>
              <a:t>TE5</a:t>
            </a:r>
            <a:r>
              <a:rPr lang="en-US" b="1" dirty="0"/>
              <a:t>: Using base layer MV in Merge and AMVP modes (test 5.2.2) </a:t>
            </a:r>
            <a:endParaRPr lang="en-US" dirty="0"/>
          </a:p>
        </p:txBody>
      </p:sp>
      <p:sp>
        <p:nvSpPr>
          <p:cNvPr id="3" name="Subtitle 2"/>
          <p:cNvSpPr>
            <a:spLocks noGrp="1"/>
          </p:cNvSpPr>
          <p:nvPr>
            <p:ph type="subTitle" idx="1"/>
          </p:nvPr>
        </p:nvSpPr>
        <p:spPr>
          <a:xfrm>
            <a:off x="1752600" y="5807810"/>
            <a:ext cx="6578931" cy="364390"/>
          </a:xfrm>
        </p:spPr>
        <p:txBody>
          <a:bodyPr/>
          <a:lstStyle/>
          <a:p>
            <a:pPr hangingPunct="0"/>
            <a:r>
              <a:rPr lang="en-CA" u="sng" dirty="0"/>
              <a:t>Vadim </a:t>
            </a:r>
            <a:r>
              <a:rPr lang="en-CA" u="sng" dirty="0" smtClean="0"/>
              <a:t>Seregin</a:t>
            </a:r>
            <a:r>
              <a:rPr lang="en-CA" dirty="0" smtClean="0"/>
              <a:t>, </a:t>
            </a:r>
            <a:r>
              <a:rPr lang="en-CA" dirty="0" err="1" smtClean="0"/>
              <a:t>Jianle</a:t>
            </a:r>
            <a:r>
              <a:rPr lang="en-CA" dirty="0" smtClean="0"/>
              <a:t> Chen, Marta </a:t>
            </a:r>
            <a:r>
              <a:rPr lang="en-CA" dirty="0"/>
              <a:t>Karczewicz</a:t>
            </a:r>
            <a:endParaRPr lang="en-US"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Solution 1</a:t>
            </a:r>
            <a:endParaRPr lang="en-US" dirty="0"/>
          </a:p>
        </p:txBody>
      </p:sp>
      <p:sp>
        <p:nvSpPr>
          <p:cNvPr id="10" name="Content Placeholder 2"/>
          <p:cNvSpPr txBox="1">
            <a:spLocks/>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100" dirty="0" smtClean="0"/>
          </a:p>
          <a:p>
            <a:endParaRPr lang="en-US" sz="1800" dirty="0"/>
          </a:p>
          <a:p>
            <a:r>
              <a:rPr lang="en-US" sz="1800" dirty="0" smtClean="0"/>
              <a:t>Merge</a:t>
            </a:r>
          </a:p>
          <a:p>
            <a:pPr lvl="1"/>
            <a:r>
              <a:rPr lang="en-US" sz="1600" dirty="0" smtClean="0"/>
              <a:t>BL MV is inserted as the first candidate, pruning is done for each spatial candidates with co-located BL MV</a:t>
            </a:r>
          </a:p>
          <a:p>
            <a:pPr lvl="1"/>
            <a:r>
              <a:rPr lang="en-US" sz="1600" dirty="0"/>
              <a:t>HEVC </a:t>
            </a:r>
            <a:r>
              <a:rPr lang="en-US" sz="1600" dirty="0" smtClean="0"/>
              <a:t>pruning kept unchanged</a:t>
            </a:r>
          </a:p>
          <a:p>
            <a:r>
              <a:rPr lang="en-US" sz="1800" dirty="0" smtClean="0"/>
              <a:t>AMVP</a:t>
            </a:r>
          </a:p>
          <a:p>
            <a:pPr lvl="1"/>
            <a:r>
              <a:rPr lang="en-US" sz="1600" dirty="0"/>
              <a:t>BL MV </a:t>
            </a:r>
            <a:r>
              <a:rPr lang="en-US" sz="1600" dirty="0" smtClean="0"/>
              <a:t>is inserted after TMVP</a:t>
            </a:r>
            <a:endParaRPr lang="en-US" sz="1600" dirty="0"/>
          </a:p>
        </p:txBody>
      </p:sp>
      <p:graphicFrame>
        <p:nvGraphicFramePr>
          <p:cNvPr id="12" name="Content Placeholder 3"/>
          <p:cNvGraphicFramePr>
            <a:graphicFrameLocks/>
          </p:cNvGraphicFramePr>
          <p:nvPr>
            <p:extLst>
              <p:ext uri="{D42A27DB-BD31-4B8C-83A1-F6EECF244321}">
                <p14:modId xmlns:p14="http://schemas.microsoft.com/office/powerpoint/2010/main" val="3357984697"/>
              </p:ext>
            </p:extLst>
          </p:nvPr>
        </p:nvGraphicFramePr>
        <p:xfrm>
          <a:off x="5295899" y="1008107"/>
          <a:ext cx="2224574" cy="3048000"/>
        </p:xfrm>
        <a:graphic>
          <a:graphicData uri="http://schemas.openxmlformats.org/drawingml/2006/table">
            <a:tbl>
              <a:tblPr firstRow="1" bandRow="1">
                <a:tableStyleId>{5C22544A-7EE6-4342-B048-85BDC9FD1C3A}</a:tableStyleId>
              </a:tblPr>
              <a:tblGrid>
                <a:gridCol w="2224574"/>
              </a:tblGrid>
              <a:tr h="297077">
                <a:tc>
                  <a:txBody>
                    <a:bodyPr/>
                    <a:lstStyle/>
                    <a:p>
                      <a:r>
                        <a:rPr lang="en-US" sz="1400" dirty="0" smtClean="0">
                          <a:solidFill>
                            <a:schemeClr val="tx1"/>
                          </a:solidFill>
                          <a:latin typeface="Calibri" pitchFamily="34" charset="0"/>
                          <a:cs typeface="Calibri" pitchFamily="34" charset="0"/>
                        </a:rPr>
                        <a:t>Merge list (total </a:t>
                      </a:r>
                      <a:r>
                        <a:rPr lang="en-US" sz="1400" baseline="0" dirty="0" smtClean="0">
                          <a:solidFill>
                            <a:schemeClr val="tx1"/>
                          </a:solidFill>
                          <a:latin typeface="Calibri" pitchFamily="34" charset="0"/>
                          <a:cs typeface="Calibri" pitchFamily="34" charset="0"/>
                        </a:rPr>
                        <a:t>5)</a:t>
                      </a:r>
                      <a:endParaRPr lang="en-US" sz="1400" dirty="0">
                        <a:solidFill>
                          <a:schemeClr val="tx1"/>
                        </a:solidFill>
                        <a:latin typeface="Calibri" pitchFamily="34" charset="0"/>
                        <a:cs typeface="Calibri" pitchFamily="34" charset="0"/>
                      </a:endParaRPr>
                    </a:p>
                  </a:txBody>
                  <a:tcPr/>
                </a:tc>
              </a:tr>
              <a:tr h="297077">
                <a:tc>
                  <a:txBody>
                    <a:bodyPr/>
                    <a:lstStyle/>
                    <a:p>
                      <a:r>
                        <a:rPr lang="en-US" sz="1400" dirty="0" smtClean="0">
                          <a:solidFill>
                            <a:srgbClr val="C00000"/>
                          </a:solidFill>
                          <a:latin typeface="Calibri" pitchFamily="34" charset="0"/>
                          <a:cs typeface="Calibri" pitchFamily="34" charset="0"/>
                        </a:rPr>
                        <a:t>Base layer MV</a:t>
                      </a:r>
                      <a:endParaRPr lang="en-US" sz="1400" dirty="0">
                        <a:solidFill>
                          <a:srgbClr val="C00000"/>
                        </a:solidFill>
                        <a:latin typeface="Calibri" pitchFamily="34" charset="0"/>
                        <a:cs typeface="Calibri" pitchFamily="34" charset="0"/>
                      </a:endParaRPr>
                    </a:p>
                  </a:txBody>
                  <a:tcPr/>
                </a:tc>
              </a:tr>
              <a:tr h="297077">
                <a:tc>
                  <a:txBody>
                    <a:bodyPr/>
                    <a:lstStyle/>
                    <a:p>
                      <a:r>
                        <a:rPr lang="en-US" sz="1400" dirty="0" smtClean="0">
                          <a:solidFill>
                            <a:schemeClr val="tx1"/>
                          </a:solidFill>
                          <a:latin typeface="Calibri" pitchFamily="34" charset="0"/>
                          <a:cs typeface="Calibri" pitchFamily="34" charset="0"/>
                        </a:rPr>
                        <a:t>Left</a:t>
                      </a:r>
                      <a:endParaRPr lang="en-US" sz="1400" dirty="0">
                        <a:solidFill>
                          <a:schemeClr val="tx1"/>
                        </a:solidFill>
                        <a:latin typeface="Calibri" pitchFamily="34" charset="0"/>
                        <a:cs typeface="Calibri" pitchFamily="34" charset="0"/>
                      </a:endParaRPr>
                    </a:p>
                  </a:txBody>
                  <a:tcPr/>
                </a:tc>
              </a:tr>
              <a:tr h="297077">
                <a:tc>
                  <a:txBody>
                    <a:bodyPr/>
                    <a:lstStyle/>
                    <a:p>
                      <a:r>
                        <a:rPr lang="en-US" sz="1400" dirty="0" smtClean="0">
                          <a:solidFill>
                            <a:schemeClr val="tx1"/>
                          </a:solidFill>
                          <a:latin typeface="Calibri" pitchFamily="34" charset="0"/>
                          <a:cs typeface="Calibri" pitchFamily="34" charset="0"/>
                        </a:rPr>
                        <a:t>Above</a:t>
                      </a:r>
                      <a:endParaRPr lang="en-US" sz="1400" dirty="0">
                        <a:solidFill>
                          <a:schemeClr val="tx1"/>
                        </a:solidFill>
                        <a:latin typeface="Calibri" pitchFamily="34" charset="0"/>
                        <a:cs typeface="Calibri" pitchFamily="34" charset="0"/>
                      </a:endParaRPr>
                    </a:p>
                  </a:txBody>
                  <a:tcPr/>
                </a:tc>
              </a:tr>
              <a:tr h="297077">
                <a:tc>
                  <a:txBody>
                    <a:bodyPr/>
                    <a:lstStyle/>
                    <a:p>
                      <a:r>
                        <a:rPr lang="en-US" sz="1400" dirty="0" smtClean="0">
                          <a:solidFill>
                            <a:schemeClr val="tx1"/>
                          </a:solidFill>
                          <a:latin typeface="Calibri" pitchFamily="34" charset="0"/>
                          <a:cs typeface="Calibri" pitchFamily="34" charset="0"/>
                        </a:rPr>
                        <a:t>Above right</a:t>
                      </a:r>
                      <a:endParaRPr lang="en-US" sz="1400" dirty="0">
                        <a:solidFill>
                          <a:schemeClr val="tx1"/>
                        </a:solidFill>
                        <a:latin typeface="Calibri" pitchFamily="34" charset="0"/>
                        <a:cs typeface="Calibri" pitchFamily="34" charset="0"/>
                      </a:endParaRPr>
                    </a:p>
                  </a:txBody>
                  <a:tcPr/>
                </a:tc>
              </a:tr>
              <a:tr h="297077">
                <a:tc>
                  <a:txBody>
                    <a:bodyPr/>
                    <a:lstStyle/>
                    <a:p>
                      <a:r>
                        <a:rPr lang="en-US" sz="1400" i="1" dirty="0" smtClean="0">
                          <a:solidFill>
                            <a:schemeClr val="tx1"/>
                          </a:solidFill>
                          <a:latin typeface="Calibri" pitchFamily="34" charset="0"/>
                          <a:cs typeface="Calibri" pitchFamily="34" charset="0"/>
                        </a:rPr>
                        <a:t>Left</a:t>
                      </a:r>
                      <a:r>
                        <a:rPr lang="en-US" sz="1400" i="1" baseline="0" dirty="0" smtClean="0">
                          <a:solidFill>
                            <a:schemeClr val="tx1"/>
                          </a:solidFill>
                          <a:latin typeface="Calibri" pitchFamily="34" charset="0"/>
                          <a:cs typeface="Calibri" pitchFamily="34" charset="0"/>
                        </a:rPr>
                        <a:t> bottom (if </a:t>
                      </a:r>
                      <a:r>
                        <a:rPr lang="en-US" sz="1400" i="1" baseline="0" dirty="0" err="1" smtClean="0">
                          <a:solidFill>
                            <a:schemeClr val="tx1"/>
                          </a:solidFill>
                          <a:latin typeface="Calibri" pitchFamily="34" charset="0"/>
                          <a:cs typeface="Calibri" pitchFamily="34" charset="0"/>
                        </a:rPr>
                        <a:t>candNum</a:t>
                      </a:r>
                      <a:r>
                        <a:rPr lang="en-US" sz="1400" i="1" baseline="0" dirty="0" smtClean="0">
                          <a:solidFill>
                            <a:schemeClr val="tx1"/>
                          </a:solidFill>
                          <a:latin typeface="Calibri" pitchFamily="34" charset="0"/>
                          <a:cs typeface="Calibri" pitchFamily="34" charset="0"/>
                        </a:rPr>
                        <a:t>&lt;4)</a:t>
                      </a:r>
                      <a:endParaRPr lang="en-US" sz="1400" i="1" dirty="0">
                        <a:solidFill>
                          <a:schemeClr val="tx1"/>
                        </a:solidFill>
                        <a:latin typeface="Calibri" pitchFamily="34" charset="0"/>
                        <a:cs typeface="Calibri" pitchFamily="34" charset="0"/>
                      </a:endParaRPr>
                    </a:p>
                  </a:txBody>
                  <a:tcPr/>
                </a:tc>
              </a:tr>
              <a:tr h="297077">
                <a:tc>
                  <a:txBody>
                    <a:bodyPr/>
                    <a:lstStyle/>
                    <a:p>
                      <a:r>
                        <a:rPr lang="en-US" sz="1400" i="1" dirty="0" smtClean="0">
                          <a:solidFill>
                            <a:schemeClr val="tx1"/>
                          </a:solidFill>
                          <a:latin typeface="Calibri" pitchFamily="34" charset="0"/>
                          <a:cs typeface="Calibri" pitchFamily="34" charset="0"/>
                        </a:rPr>
                        <a:t>Above left </a:t>
                      </a:r>
                      <a:r>
                        <a:rPr lang="en-US" sz="1400" i="1" baseline="0" dirty="0" smtClean="0">
                          <a:solidFill>
                            <a:schemeClr val="tx1"/>
                          </a:solidFill>
                          <a:latin typeface="Calibri" pitchFamily="34" charset="0"/>
                          <a:cs typeface="Calibri" pitchFamily="34" charset="0"/>
                        </a:rPr>
                        <a:t>(if </a:t>
                      </a:r>
                      <a:r>
                        <a:rPr lang="en-US" sz="1400" i="1" baseline="0" dirty="0" err="1" smtClean="0">
                          <a:solidFill>
                            <a:schemeClr val="tx1"/>
                          </a:solidFill>
                          <a:latin typeface="Calibri" pitchFamily="34" charset="0"/>
                          <a:cs typeface="Calibri" pitchFamily="34" charset="0"/>
                        </a:rPr>
                        <a:t>candNum</a:t>
                      </a:r>
                      <a:r>
                        <a:rPr lang="en-US" sz="1400" i="1" baseline="0" dirty="0" smtClean="0">
                          <a:solidFill>
                            <a:schemeClr val="tx1"/>
                          </a:solidFill>
                          <a:latin typeface="Calibri" pitchFamily="34" charset="0"/>
                          <a:cs typeface="Calibri" pitchFamily="34" charset="0"/>
                        </a:rPr>
                        <a:t>&lt;4)</a:t>
                      </a:r>
                      <a:endParaRPr lang="en-US" sz="1400" i="1" dirty="0">
                        <a:solidFill>
                          <a:schemeClr val="tx1"/>
                        </a:solidFill>
                        <a:latin typeface="Calibri" pitchFamily="34" charset="0"/>
                        <a:cs typeface="Calibri" pitchFamily="34" charset="0"/>
                      </a:endParaRPr>
                    </a:p>
                  </a:txBody>
                  <a:tcPr/>
                </a:tc>
              </a:tr>
              <a:tr h="297077">
                <a:tc>
                  <a:txBody>
                    <a:bodyPr/>
                    <a:lstStyle/>
                    <a:p>
                      <a:r>
                        <a:rPr lang="en-US" sz="1400" dirty="0" smtClean="0">
                          <a:solidFill>
                            <a:schemeClr val="tx1"/>
                          </a:solidFill>
                          <a:latin typeface="Calibri" pitchFamily="34" charset="0"/>
                          <a:cs typeface="Calibri" pitchFamily="34" charset="0"/>
                        </a:rPr>
                        <a:t>TMVP</a:t>
                      </a:r>
                      <a:endParaRPr lang="en-US" sz="1400" dirty="0">
                        <a:solidFill>
                          <a:schemeClr val="tx1"/>
                        </a:solidFill>
                        <a:latin typeface="Calibri" pitchFamily="34" charset="0"/>
                        <a:cs typeface="Calibri" pitchFamily="34" charset="0"/>
                      </a:endParaRPr>
                    </a:p>
                  </a:txBody>
                  <a:tcPr/>
                </a:tc>
              </a:tr>
              <a:tr h="297077">
                <a:tc>
                  <a:txBody>
                    <a:bodyPr/>
                    <a:lstStyle/>
                    <a:p>
                      <a:r>
                        <a:rPr lang="en-US" sz="1400" dirty="0" smtClean="0">
                          <a:solidFill>
                            <a:schemeClr val="tx1"/>
                          </a:solidFill>
                          <a:latin typeface="Calibri" pitchFamily="34" charset="0"/>
                          <a:cs typeface="Calibri" pitchFamily="34" charset="0"/>
                        </a:rPr>
                        <a:t>Combined candidates</a:t>
                      </a:r>
                    </a:p>
                  </a:txBody>
                  <a:tcPr/>
                </a:tc>
              </a:tr>
              <a:tr h="297077">
                <a:tc>
                  <a:txBody>
                    <a:bodyPr/>
                    <a:lstStyle/>
                    <a:p>
                      <a:r>
                        <a:rPr lang="en-US" sz="1400" dirty="0" smtClean="0">
                          <a:latin typeface="Calibri" pitchFamily="34" charset="0"/>
                          <a:cs typeface="Calibri" pitchFamily="34" charset="0"/>
                        </a:rPr>
                        <a:t>Zero candidates</a:t>
                      </a:r>
                      <a:endParaRPr lang="en-US" sz="1400" dirty="0">
                        <a:latin typeface="Calibri" pitchFamily="34" charset="0"/>
                        <a:cs typeface="Calibri" pitchFamily="34" charset="0"/>
                      </a:endParaRPr>
                    </a:p>
                  </a:txBody>
                  <a:tcPr/>
                </a:tc>
              </a:tr>
            </a:tbl>
          </a:graphicData>
        </a:graphic>
      </p:graphicFrame>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896" y="1066227"/>
            <a:ext cx="4759312" cy="3163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4" name="Content Placeholder 3"/>
          <p:cNvGraphicFramePr>
            <a:graphicFrameLocks/>
          </p:cNvGraphicFramePr>
          <p:nvPr>
            <p:extLst>
              <p:ext uri="{D42A27DB-BD31-4B8C-83A1-F6EECF244321}">
                <p14:modId xmlns:p14="http://schemas.microsoft.com/office/powerpoint/2010/main" val="3829949964"/>
              </p:ext>
            </p:extLst>
          </p:nvPr>
        </p:nvGraphicFramePr>
        <p:xfrm>
          <a:off x="7571792" y="1003450"/>
          <a:ext cx="1544215" cy="1835466"/>
        </p:xfrm>
        <a:graphic>
          <a:graphicData uri="http://schemas.openxmlformats.org/drawingml/2006/table">
            <a:tbl>
              <a:tblPr firstRow="1" bandRow="1">
                <a:tableStyleId>{5C22544A-7EE6-4342-B048-85BDC9FD1C3A}</a:tableStyleId>
              </a:tblPr>
              <a:tblGrid>
                <a:gridCol w="1544215"/>
              </a:tblGrid>
              <a:tr h="311466">
                <a:tc>
                  <a:txBody>
                    <a:bodyPr/>
                    <a:lstStyle/>
                    <a:p>
                      <a:r>
                        <a:rPr lang="en-US" sz="1400" dirty="0" smtClean="0">
                          <a:solidFill>
                            <a:schemeClr val="tx1"/>
                          </a:solidFill>
                          <a:latin typeface="Calibri" pitchFamily="34" charset="0"/>
                          <a:cs typeface="Calibri" pitchFamily="34" charset="0"/>
                        </a:rPr>
                        <a:t>AMVP list (total </a:t>
                      </a:r>
                      <a:r>
                        <a:rPr lang="en-US" sz="1400" baseline="0" dirty="0" smtClean="0">
                          <a:solidFill>
                            <a:schemeClr val="tx1"/>
                          </a:solidFill>
                          <a:latin typeface="Calibri" pitchFamily="34" charset="0"/>
                          <a:cs typeface="Calibri" pitchFamily="34" charset="0"/>
                        </a:rPr>
                        <a:t>2)</a:t>
                      </a:r>
                      <a:endParaRPr lang="en-US" sz="1400" dirty="0">
                        <a:solidFill>
                          <a:schemeClr val="tx1"/>
                        </a:solidFill>
                        <a:latin typeface="Calibri" pitchFamily="34" charset="0"/>
                        <a:cs typeface="Calibri" pitchFamily="34" charset="0"/>
                      </a:endParaRPr>
                    </a:p>
                  </a:txBody>
                  <a:tcPr/>
                </a:tc>
              </a:tr>
              <a:tr h="296854">
                <a:tc>
                  <a:txBody>
                    <a:bodyPr/>
                    <a:lstStyle/>
                    <a:p>
                      <a:r>
                        <a:rPr lang="en-US" sz="1400" dirty="0" smtClean="0">
                          <a:latin typeface="Calibri" pitchFamily="34" charset="0"/>
                          <a:cs typeface="Calibri" pitchFamily="34" charset="0"/>
                        </a:rPr>
                        <a:t>Left</a:t>
                      </a:r>
                      <a:endParaRPr lang="en-US" sz="1400" dirty="0">
                        <a:latin typeface="Calibri" pitchFamily="34" charset="0"/>
                        <a:cs typeface="Calibri" pitchFamily="34" charset="0"/>
                      </a:endParaRPr>
                    </a:p>
                  </a:txBody>
                  <a:tcPr/>
                </a:tc>
              </a:tr>
              <a:tr h="296854">
                <a:tc>
                  <a:txBody>
                    <a:bodyPr/>
                    <a:lstStyle/>
                    <a:p>
                      <a:r>
                        <a:rPr lang="en-US" sz="1400" dirty="0" smtClean="0">
                          <a:latin typeface="Calibri" pitchFamily="34" charset="0"/>
                          <a:cs typeface="Calibri" pitchFamily="34" charset="0"/>
                        </a:rPr>
                        <a:t>Above</a:t>
                      </a:r>
                      <a:endParaRPr lang="en-US" sz="1400" dirty="0">
                        <a:latin typeface="Calibri" pitchFamily="34" charset="0"/>
                        <a:cs typeface="Calibri" pitchFamily="34" charset="0"/>
                      </a:endParaRPr>
                    </a:p>
                  </a:txBody>
                  <a:tcPr/>
                </a:tc>
              </a:tr>
              <a:tr h="296854">
                <a:tc>
                  <a:txBody>
                    <a:bodyPr/>
                    <a:lstStyle/>
                    <a:p>
                      <a:r>
                        <a:rPr lang="en-US" sz="1400" dirty="0" smtClean="0">
                          <a:latin typeface="Calibri" pitchFamily="34" charset="0"/>
                          <a:cs typeface="Calibri" pitchFamily="34" charset="0"/>
                        </a:rPr>
                        <a:t>TMVP</a:t>
                      </a:r>
                      <a:endParaRPr lang="en-US" sz="1400" dirty="0">
                        <a:latin typeface="Calibri" pitchFamily="34" charset="0"/>
                        <a:cs typeface="Calibri" pitchFamily="34" charset="0"/>
                      </a:endParaRPr>
                    </a:p>
                  </a:txBody>
                  <a:tcPr/>
                </a:tc>
              </a:tr>
              <a:tr h="296854">
                <a:tc>
                  <a:txBody>
                    <a:bodyPr/>
                    <a:lstStyle/>
                    <a:p>
                      <a:r>
                        <a:rPr lang="en-US" sz="1400" dirty="0" smtClean="0">
                          <a:solidFill>
                            <a:srgbClr val="C00000"/>
                          </a:solidFill>
                          <a:latin typeface="Calibri" pitchFamily="34" charset="0"/>
                          <a:cs typeface="Calibri" pitchFamily="34" charset="0"/>
                        </a:rPr>
                        <a:t>Base layer MV</a:t>
                      </a:r>
                      <a:endParaRPr lang="en-US" sz="1400" dirty="0">
                        <a:solidFill>
                          <a:srgbClr val="C00000"/>
                        </a:solidFill>
                        <a:latin typeface="Calibri" pitchFamily="34" charset="0"/>
                        <a:cs typeface="Calibri" pitchFamily="34" charset="0"/>
                      </a:endParaRPr>
                    </a:p>
                  </a:txBody>
                  <a:tcPr/>
                </a:tc>
              </a:tr>
              <a:tr h="296854">
                <a:tc>
                  <a:txBody>
                    <a:bodyPr/>
                    <a:lstStyle/>
                    <a:p>
                      <a:r>
                        <a:rPr lang="en-US" sz="1400" dirty="0" smtClean="0">
                          <a:latin typeface="Calibri" pitchFamily="34" charset="0"/>
                          <a:cs typeface="Calibri" pitchFamily="34" charset="0"/>
                        </a:rPr>
                        <a:t>Zero candidates</a:t>
                      </a:r>
                      <a:endParaRPr lang="en-US" sz="14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34957930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2</a:t>
            </a:r>
            <a:endParaRPr lang="en-US" dirty="0"/>
          </a:p>
        </p:txBody>
      </p:sp>
      <p:sp>
        <p:nvSpPr>
          <p:cNvPr id="3" name="Content Placeholder 2"/>
          <p:cNvSpPr>
            <a:spLocks noGrp="1"/>
          </p:cNvSpPr>
          <p:nvPr>
            <p:ph idx="1"/>
          </p:nvPr>
        </p:nvSpPr>
        <p:spPr/>
        <p:txBody>
          <a:bodyPr/>
          <a:lstStyle/>
          <a:p>
            <a:r>
              <a:rPr lang="en-US" dirty="0" smtClean="0"/>
              <a:t>Base layer MV is derived from the center</a:t>
            </a:r>
          </a:p>
          <a:p>
            <a:r>
              <a:rPr lang="en-US" dirty="0" smtClean="0"/>
              <a:t>Base layer MV is inserted as a first candidate into the completed candidate </a:t>
            </a:r>
            <a:r>
              <a:rPr lang="en-US" dirty="0" smtClean="0"/>
              <a:t>list</a:t>
            </a:r>
          </a:p>
          <a:p>
            <a:pPr lvl="1"/>
            <a:r>
              <a:rPr lang="en-US" dirty="0" smtClean="0"/>
              <a:t>Advantage: Merge/AMVP candidates list generation of HEVC is kept unchanged</a:t>
            </a:r>
            <a:endParaRPr lang="en-US" dirty="0" smtClean="0"/>
          </a:p>
        </p:txBody>
      </p:sp>
    </p:spTree>
    <p:extLst>
      <p:ext uri="{BB962C8B-B14F-4D97-AF65-F5344CB8AC3E}">
        <p14:creationId xmlns:p14="http://schemas.microsoft.com/office/powerpoint/2010/main" val="2122025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 (Merge)</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914400"/>
            <a:ext cx="7577138" cy="51943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2952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p:txBody>
          <a:bodyPr/>
          <a:lstStyle/>
          <a:p>
            <a:r>
              <a:rPr lang="en-US" dirty="0" smtClean="0"/>
              <a:t>Uncompressed base layer</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Compressed base layer</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638720122"/>
              </p:ext>
            </p:extLst>
          </p:nvPr>
        </p:nvGraphicFramePr>
        <p:xfrm>
          <a:off x="609601" y="1371600"/>
          <a:ext cx="8153398" cy="2057400"/>
        </p:xfrm>
        <a:graphic>
          <a:graphicData uri="http://schemas.openxmlformats.org/drawingml/2006/table">
            <a:tbl>
              <a:tblPr firstRow="1" firstCol="1" bandRow="1">
                <a:tableStyleId>{5940675A-B579-460E-94D1-54222C63F5DA}</a:tableStyleId>
              </a:tblPr>
              <a:tblGrid>
                <a:gridCol w="1327376"/>
                <a:gridCol w="1327376"/>
                <a:gridCol w="715466"/>
                <a:gridCol w="733438"/>
                <a:gridCol w="733438"/>
                <a:gridCol w="715466"/>
                <a:gridCol w="733438"/>
                <a:gridCol w="933700"/>
                <a:gridCol w="933700"/>
              </a:tblGrid>
              <a:tr h="240030">
                <a:tc rowSpan="2" gridSpan="2">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Test</a:t>
                      </a:r>
                      <a:endParaRPr lang="en-US" sz="1400" dirty="0">
                        <a:effectLst/>
                        <a:latin typeface="Times New Roman"/>
                        <a:ea typeface="Times New Roman"/>
                      </a:endParaRPr>
                    </a:p>
                  </a:txBody>
                  <a:tcPr marL="68580" marR="68580" marT="0" marB="0"/>
                </a:tc>
                <a:tc rowSpan="2" hMerge="1">
                  <a:txBody>
                    <a:bodyPr/>
                    <a:lstStyle/>
                    <a:p>
                      <a:endParaRPr lang="en-US"/>
                    </a:p>
                  </a:txBody>
                  <a:tcPr/>
                </a:tc>
                <a:tc gridSpan="3">
                  <a:txBody>
                    <a:bodyPr/>
                    <a:lstStyle/>
                    <a:p>
                      <a:pPr marL="0" marR="0" algn="just" hangingPunct="0">
                        <a:spcBef>
                          <a:spcPts val="680"/>
                        </a:spcBef>
                        <a:spcAft>
                          <a:spcPts val="0"/>
                        </a:spcAft>
                        <a:tabLst>
                          <a:tab pos="228600" algn="l"/>
                          <a:tab pos="457200" algn="l"/>
                          <a:tab pos="685800" algn="l"/>
                          <a:tab pos="914400" algn="l"/>
                        </a:tabLst>
                      </a:pPr>
                      <a:r>
                        <a:rPr lang="en-CA" sz="1400">
                          <a:effectLst/>
                        </a:rPr>
                        <a:t>RA</a:t>
                      </a:r>
                      <a:endParaRPr lang="en-US" sz="1400">
                        <a:effectLst/>
                        <a:latin typeface="Times New Roman"/>
                        <a:ea typeface="Times New Roman"/>
                      </a:endParaRPr>
                    </a:p>
                  </a:txBody>
                  <a:tcPr marL="68580" marR="68580" marT="0" marB="0"/>
                </a:tc>
                <a:tc hMerge="1">
                  <a:txBody>
                    <a:bodyPr/>
                    <a:lstStyle/>
                    <a:p>
                      <a:endParaRPr lang="en-US"/>
                    </a:p>
                  </a:txBody>
                  <a:tcPr/>
                </a:tc>
                <a:tc hMerge="1">
                  <a:txBody>
                    <a:bodyPr/>
                    <a:lstStyle/>
                    <a:p>
                      <a:endParaRPr lang="en-US"/>
                    </a:p>
                  </a:txBody>
                  <a:tcPr/>
                </a:tc>
                <a:tc gridSpan="3">
                  <a:txBody>
                    <a:bodyPr/>
                    <a:lstStyle/>
                    <a:p>
                      <a:pPr marL="0" marR="0" algn="just" hangingPunct="0">
                        <a:spcBef>
                          <a:spcPts val="680"/>
                        </a:spcBef>
                        <a:spcAft>
                          <a:spcPts val="0"/>
                        </a:spcAft>
                        <a:tabLst>
                          <a:tab pos="228600" algn="l"/>
                          <a:tab pos="457200" algn="l"/>
                          <a:tab pos="685800" algn="l"/>
                          <a:tab pos="914400" algn="l"/>
                        </a:tabLst>
                      </a:pPr>
                      <a:r>
                        <a:rPr lang="en-CA" sz="1400">
                          <a:effectLst/>
                        </a:rPr>
                        <a:t>LD-P</a:t>
                      </a:r>
                      <a:endParaRPr lang="en-US" sz="1400">
                        <a:effectLst/>
                        <a:latin typeface="Times New Roman"/>
                        <a:ea typeface="Times New Roman"/>
                      </a:endParaRPr>
                    </a:p>
                  </a:txBody>
                  <a:tcPr marL="68580" marR="68580" marT="0" marB="0"/>
                </a:tc>
                <a:tc hMerge="1">
                  <a:txBody>
                    <a:bodyPr/>
                    <a:lstStyle/>
                    <a:p>
                      <a:endParaRPr lang="en-US"/>
                    </a:p>
                  </a:txBody>
                  <a:tcPr/>
                </a:tc>
                <a:tc hMerge="1">
                  <a:txBody>
                    <a:bodyPr/>
                    <a:lstStyle/>
                    <a:p>
                      <a:endParaRPr lang="en-US"/>
                    </a:p>
                  </a:txBody>
                  <a:tcPr/>
                </a:tc>
                <a:tc rowSpan="2">
                  <a:txBody>
                    <a:bodyPr/>
                    <a:lstStyle/>
                    <a:p>
                      <a:pPr marL="0" marR="0" algn="just" hangingPunct="0">
                        <a:spcBef>
                          <a:spcPts val="680"/>
                        </a:spcBef>
                        <a:spcAft>
                          <a:spcPts val="0"/>
                        </a:spcAft>
                        <a:tabLst>
                          <a:tab pos="228600" algn="l"/>
                          <a:tab pos="457200" algn="l"/>
                          <a:tab pos="685800" algn="l"/>
                          <a:tab pos="914400" algn="l"/>
                        </a:tabLst>
                      </a:pPr>
                      <a:r>
                        <a:rPr lang="en-CA" sz="1400">
                          <a:effectLst/>
                        </a:rPr>
                        <a:t>Average</a:t>
                      </a:r>
                      <a:endParaRPr lang="en-US" sz="1400">
                        <a:effectLst/>
                        <a:latin typeface="Times New Roman"/>
                        <a:ea typeface="Times New Roman"/>
                      </a:endParaRPr>
                    </a:p>
                  </a:txBody>
                  <a:tcPr marL="68580" marR="68580" marT="0" marB="0"/>
                </a:tc>
              </a:tr>
              <a:tr h="240030">
                <a:tc gridSpan="2" vMerge="1">
                  <a:txBody>
                    <a:bodyPr/>
                    <a:lstStyle/>
                    <a:p>
                      <a:endParaRPr lang="en-US"/>
                    </a:p>
                  </a:txBody>
                  <a:tcPr/>
                </a:tc>
                <a:tc hMerge="1" vMerge="1">
                  <a:txBody>
                    <a:bodyPr/>
                    <a:lstStyle/>
                    <a:p>
                      <a:endParaRPr lang="en-US"/>
                    </a:p>
                  </a:txBody>
                  <a:tcPr/>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2x</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1.5x</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SNR</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2x</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1.5x</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SNR</a:t>
                      </a:r>
                      <a:endParaRPr lang="en-US" sz="1400">
                        <a:effectLst/>
                        <a:latin typeface="Times New Roman"/>
                        <a:ea typeface="Times New Roman"/>
                      </a:endParaRPr>
                    </a:p>
                  </a:txBody>
                  <a:tcPr marL="68580" marR="68580" marT="0" marB="0"/>
                </a:tc>
                <a:tc vMerge="1">
                  <a:txBody>
                    <a:bodyPr/>
                    <a:lstStyle/>
                    <a:p>
                      <a:endParaRPr lang="en-US"/>
                    </a:p>
                  </a:txBody>
                  <a:tcPr/>
                </a:tc>
              </a:tr>
              <a:tr h="240030">
                <a:tc rowSpan="3">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Solution 1</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Merge</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-2.28</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-2.36</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-2.49</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-1.32</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-1.28</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-2.03</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rPr>
                        <a:t>-1.96</a:t>
                      </a:r>
                      <a:endParaRPr lang="en-US" sz="1400" b="1" dirty="0">
                        <a:effectLst/>
                        <a:latin typeface="Times New Roman"/>
                        <a:ea typeface="Times New Roman"/>
                      </a:endParaRPr>
                    </a:p>
                  </a:txBody>
                  <a:tcPr marL="68580" marR="68580" marT="0" marB="0"/>
                </a:tc>
              </a:tr>
              <a:tr h="240030">
                <a:tc vMerge="1">
                  <a:txBody>
                    <a:bodyPr/>
                    <a:lstStyle/>
                    <a:p>
                      <a:endParaRPr lang="en-US"/>
                    </a:p>
                  </a:txBody>
                  <a:tcPr/>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AMVP</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-1.49</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-1.48</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-1.54</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-1.01</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-0.83</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-1.05</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rPr>
                        <a:t>-1.23</a:t>
                      </a:r>
                      <a:endParaRPr lang="en-US" sz="1400" b="1" dirty="0">
                        <a:effectLst/>
                        <a:latin typeface="Times New Roman"/>
                        <a:ea typeface="Times New Roman"/>
                      </a:endParaRPr>
                    </a:p>
                  </a:txBody>
                  <a:tcPr marL="68580" marR="68580" marT="0" marB="0"/>
                </a:tc>
              </a:tr>
              <a:tr h="325755">
                <a:tc vMerge="1">
                  <a:txBody>
                    <a:bodyPr/>
                    <a:lstStyle/>
                    <a:p>
                      <a:endParaRPr lang="en-US"/>
                    </a:p>
                  </a:txBody>
                  <a:tcPr/>
                </a:tc>
                <a:tc>
                  <a:txBody>
                    <a:bodyPr/>
                    <a:lstStyle/>
                    <a:p>
                      <a:pPr marL="0" marR="0" algn="just" hangingPunct="0">
                        <a:spcBef>
                          <a:spcPts val="680"/>
                        </a:spcBef>
                        <a:spcAft>
                          <a:spcPts val="0"/>
                        </a:spcAft>
                        <a:tabLst>
                          <a:tab pos="228600" algn="l"/>
                          <a:tab pos="457200" algn="l"/>
                          <a:tab pos="685800" algn="l"/>
                          <a:tab pos="914400" algn="l"/>
                        </a:tabLst>
                      </a:pPr>
                      <a:r>
                        <a:rPr lang="en-CA" sz="1400" dirty="0" err="1">
                          <a:effectLst/>
                        </a:rPr>
                        <a:t>Merge+AMVP</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-2.42</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-2.49</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-2.61</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-1.44</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-1.35</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-2.11</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rPr>
                        <a:t>-2.07</a:t>
                      </a:r>
                      <a:endParaRPr lang="en-US" sz="1400" b="1" dirty="0">
                        <a:effectLst/>
                        <a:latin typeface="Times New Roman"/>
                        <a:ea typeface="Times New Roman"/>
                      </a:endParaRPr>
                    </a:p>
                  </a:txBody>
                  <a:tcPr marL="68580" marR="68580" marT="0" marB="0"/>
                </a:tc>
              </a:tr>
              <a:tr h="240030">
                <a:tc rowSpan="3">
                  <a:txBody>
                    <a:bodyPr/>
                    <a:lstStyle/>
                    <a:p>
                      <a:pPr marL="0" marR="0" algn="just" hangingPunct="0">
                        <a:spcBef>
                          <a:spcPts val="680"/>
                        </a:spcBef>
                        <a:spcAft>
                          <a:spcPts val="0"/>
                        </a:spcAft>
                        <a:tabLst>
                          <a:tab pos="228600" algn="l"/>
                          <a:tab pos="457200" algn="l"/>
                          <a:tab pos="685800" algn="l"/>
                          <a:tab pos="914400" algn="l"/>
                        </a:tabLst>
                      </a:pPr>
                      <a:r>
                        <a:rPr lang="en-CA" sz="1400">
                          <a:effectLst/>
                        </a:rPr>
                        <a:t>Solution 2</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Merge</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-1.99</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-2.16</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-2.22</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-1.04</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-1.06</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-1.76</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rPr>
                        <a:t>-1.71</a:t>
                      </a:r>
                      <a:endParaRPr lang="en-US" sz="1400" b="1" dirty="0">
                        <a:effectLst/>
                        <a:latin typeface="Times New Roman"/>
                        <a:ea typeface="Times New Roman"/>
                      </a:endParaRPr>
                    </a:p>
                  </a:txBody>
                  <a:tcPr marL="68580" marR="68580" marT="0" marB="0"/>
                </a:tc>
              </a:tr>
              <a:tr h="240030">
                <a:tc vMerge="1">
                  <a:txBody>
                    <a:bodyPr/>
                    <a:lstStyle/>
                    <a:p>
                      <a:endParaRPr lang="en-US"/>
                    </a:p>
                  </a:txBody>
                  <a:tcPr/>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AMVP</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-1.47</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-1.47</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-1.53</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-1.00</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-0.82</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-1.06</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rPr>
                        <a:t>-1.23</a:t>
                      </a:r>
                      <a:endParaRPr lang="en-US" sz="1400" b="1" dirty="0">
                        <a:effectLst/>
                        <a:latin typeface="Times New Roman"/>
                        <a:ea typeface="Times New Roman"/>
                      </a:endParaRPr>
                    </a:p>
                  </a:txBody>
                  <a:tcPr marL="68580" marR="68580" marT="0" marB="0"/>
                </a:tc>
              </a:tr>
              <a:tr h="291465">
                <a:tc vMerge="1">
                  <a:txBody>
                    <a:bodyPr/>
                    <a:lstStyle/>
                    <a:p>
                      <a:endParaRPr lang="en-US"/>
                    </a:p>
                  </a:txBody>
                  <a:tcPr/>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Merge+AMVP</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-2.11</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-2.28</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-2.32</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-1.16</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-1.14</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-1.81</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rPr>
                        <a:t>-1.80</a:t>
                      </a:r>
                      <a:endParaRPr lang="en-US" sz="1400" b="1" dirty="0">
                        <a:effectLst/>
                        <a:latin typeface="Times New Roman"/>
                        <a:ea typeface="Times New Roman"/>
                      </a:endParaRPr>
                    </a:p>
                  </a:txBody>
                  <a:tcPr marL="68580" marR="6858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516397912"/>
              </p:ext>
            </p:extLst>
          </p:nvPr>
        </p:nvGraphicFramePr>
        <p:xfrm>
          <a:off x="609600" y="4114800"/>
          <a:ext cx="8153400" cy="2057400"/>
        </p:xfrm>
        <a:graphic>
          <a:graphicData uri="http://schemas.openxmlformats.org/drawingml/2006/table">
            <a:tbl>
              <a:tblPr firstRow="1" firstCol="1" bandRow="1">
                <a:tableStyleId>{5940675A-B579-460E-94D1-54222C63F5DA}</a:tableStyleId>
              </a:tblPr>
              <a:tblGrid>
                <a:gridCol w="1352939"/>
                <a:gridCol w="1352939"/>
                <a:gridCol w="729244"/>
                <a:gridCol w="747562"/>
                <a:gridCol w="747562"/>
                <a:gridCol w="729244"/>
                <a:gridCol w="747562"/>
                <a:gridCol w="873174"/>
                <a:gridCol w="873174"/>
              </a:tblGrid>
              <a:tr h="236095">
                <a:tc rowSpan="2" gridSpan="2">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Test</a:t>
                      </a:r>
                      <a:endParaRPr lang="en-US" sz="1400" dirty="0">
                        <a:effectLst/>
                        <a:latin typeface="Times New Roman"/>
                        <a:ea typeface="Times New Roman"/>
                      </a:endParaRPr>
                    </a:p>
                  </a:txBody>
                  <a:tcPr marL="68580" marR="68580" marT="0" marB="0"/>
                </a:tc>
                <a:tc rowSpan="2" hMerge="1">
                  <a:txBody>
                    <a:bodyPr/>
                    <a:lstStyle/>
                    <a:p>
                      <a:endParaRPr lang="en-US"/>
                    </a:p>
                  </a:txBody>
                  <a:tcPr/>
                </a:tc>
                <a:tc gridSpan="3">
                  <a:txBody>
                    <a:bodyPr/>
                    <a:lstStyle/>
                    <a:p>
                      <a:pPr marL="0" marR="0" algn="just" hangingPunct="0">
                        <a:spcBef>
                          <a:spcPts val="680"/>
                        </a:spcBef>
                        <a:spcAft>
                          <a:spcPts val="0"/>
                        </a:spcAft>
                        <a:tabLst>
                          <a:tab pos="228600" algn="l"/>
                          <a:tab pos="457200" algn="l"/>
                          <a:tab pos="685800" algn="l"/>
                          <a:tab pos="914400" algn="l"/>
                        </a:tabLst>
                      </a:pPr>
                      <a:r>
                        <a:rPr lang="en-CA" sz="1400">
                          <a:effectLst/>
                        </a:rPr>
                        <a:t>RA</a:t>
                      </a:r>
                      <a:endParaRPr lang="en-US" sz="1400">
                        <a:effectLst/>
                        <a:latin typeface="Times New Roman"/>
                        <a:ea typeface="Times New Roman"/>
                      </a:endParaRPr>
                    </a:p>
                  </a:txBody>
                  <a:tcPr marL="68580" marR="68580" marT="0" marB="0"/>
                </a:tc>
                <a:tc hMerge="1">
                  <a:txBody>
                    <a:bodyPr/>
                    <a:lstStyle/>
                    <a:p>
                      <a:endParaRPr lang="en-US"/>
                    </a:p>
                  </a:txBody>
                  <a:tcPr/>
                </a:tc>
                <a:tc hMerge="1">
                  <a:txBody>
                    <a:bodyPr/>
                    <a:lstStyle/>
                    <a:p>
                      <a:endParaRPr lang="en-US"/>
                    </a:p>
                  </a:txBody>
                  <a:tcPr/>
                </a:tc>
                <a:tc gridSpan="3">
                  <a:txBody>
                    <a:bodyPr/>
                    <a:lstStyle/>
                    <a:p>
                      <a:pPr marL="0" marR="0" algn="just" hangingPunct="0">
                        <a:spcBef>
                          <a:spcPts val="680"/>
                        </a:spcBef>
                        <a:spcAft>
                          <a:spcPts val="0"/>
                        </a:spcAft>
                        <a:tabLst>
                          <a:tab pos="228600" algn="l"/>
                          <a:tab pos="457200" algn="l"/>
                          <a:tab pos="685800" algn="l"/>
                          <a:tab pos="914400" algn="l"/>
                        </a:tabLst>
                      </a:pPr>
                      <a:r>
                        <a:rPr lang="en-CA" sz="1400">
                          <a:effectLst/>
                        </a:rPr>
                        <a:t>LD-P</a:t>
                      </a:r>
                      <a:endParaRPr lang="en-US" sz="1400">
                        <a:effectLst/>
                        <a:latin typeface="Times New Roman"/>
                        <a:ea typeface="Times New Roman"/>
                      </a:endParaRPr>
                    </a:p>
                  </a:txBody>
                  <a:tcPr marL="68580" marR="68580" marT="0" marB="0"/>
                </a:tc>
                <a:tc hMerge="1">
                  <a:txBody>
                    <a:bodyPr/>
                    <a:lstStyle/>
                    <a:p>
                      <a:endParaRPr lang="en-US"/>
                    </a:p>
                  </a:txBody>
                  <a:tcPr/>
                </a:tc>
                <a:tc hMerge="1">
                  <a:txBody>
                    <a:bodyPr/>
                    <a:lstStyle/>
                    <a:p>
                      <a:endParaRPr lang="en-US"/>
                    </a:p>
                  </a:txBody>
                  <a:tcPr/>
                </a:tc>
                <a:tc rowSpan="2">
                  <a:txBody>
                    <a:bodyPr/>
                    <a:lstStyle/>
                    <a:p>
                      <a:pPr marL="0" marR="0" algn="just" hangingPunct="0">
                        <a:spcBef>
                          <a:spcPts val="680"/>
                        </a:spcBef>
                        <a:spcAft>
                          <a:spcPts val="0"/>
                        </a:spcAft>
                        <a:tabLst>
                          <a:tab pos="228600" algn="l"/>
                          <a:tab pos="457200" algn="l"/>
                          <a:tab pos="685800" algn="l"/>
                          <a:tab pos="914400" algn="l"/>
                        </a:tabLst>
                      </a:pPr>
                      <a:r>
                        <a:rPr lang="en-CA" sz="1400">
                          <a:effectLst/>
                        </a:rPr>
                        <a:t>Average</a:t>
                      </a:r>
                      <a:endParaRPr lang="en-US" sz="1400">
                        <a:effectLst/>
                        <a:latin typeface="Times New Roman"/>
                        <a:ea typeface="Times New Roman"/>
                      </a:endParaRPr>
                    </a:p>
                  </a:txBody>
                  <a:tcPr marL="68580" marR="68580" marT="0" marB="0"/>
                </a:tc>
              </a:tr>
              <a:tr h="236095">
                <a:tc gridSpan="2" vMerge="1">
                  <a:txBody>
                    <a:bodyPr/>
                    <a:lstStyle/>
                    <a:p>
                      <a:endParaRPr lang="en-US"/>
                    </a:p>
                  </a:txBody>
                  <a:tcPr/>
                </a:tc>
                <a:tc hMerge="1" vMerge="1">
                  <a:txBody>
                    <a:bodyPr/>
                    <a:lstStyle/>
                    <a:p>
                      <a:endParaRPr lang="en-US"/>
                    </a:p>
                  </a:txBody>
                  <a:tcPr/>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2x</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1.5x</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SNR</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2x</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1.5x</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SNR</a:t>
                      </a:r>
                      <a:endParaRPr lang="en-US" sz="1400">
                        <a:effectLst/>
                        <a:latin typeface="Times New Roman"/>
                        <a:ea typeface="Times New Roman"/>
                      </a:endParaRPr>
                    </a:p>
                  </a:txBody>
                  <a:tcPr marL="68580" marR="68580" marT="0" marB="0"/>
                </a:tc>
                <a:tc vMerge="1">
                  <a:txBody>
                    <a:bodyPr/>
                    <a:lstStyle/>
                    <a:p>
                      <a:endParaRPr lang="en-US"/>
                    </a:p>
                  </a:txBody>
                  <a:tcPr/>
                </a:tc>
              </a:tr>
              <a:tr h="236095">
                <a:tc rowSpan="3">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Solution 1</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Merge</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-1.16</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-1.83</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-2.01</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-0.37</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-0.83</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-1.43</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rPr>
                        <a:t>-1.27</a:t>
                      </a:r>
                      <a:endParaRPr lang="en-US" sz="1400" b="1" dirty="0">
                        <a:effectLst/>
                        <a:latin typeface="Times New Roman"/>
                        <a:ea typeface="Times New Roman"/>
                      </a:endParaRPr>
                    </a:p>
                  </a:txBody>
                  <a:tcPr marL="68580" marR="68580" marT="0" marB="0"/>
                </a:tc>
              </a:tr>
              <a:tr h="236095">
                <a:tc vMerge="1">
                  <a:txBody>
                    <a:bodyPr/>
                    <a:lstStyle/>
                    <a:p>
                      <a:endParaRPr lang="en-US"/>
                    </a:p>
                  </a:txBody>
                  <a:tcPr/>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AMVP</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-0.83</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-1.19</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-1.32</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-0.47</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-0.63</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-0.81</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rPr>
                        <a:t>-0.88</a:t>
                      </a:r>
                      <a:endParaRPr lang="en-US" sz="1400" b="1" dirty="0">
                        <a:effectLst/>
                        <a:latin typeface="Times New Roman"/>
                        <a:ea typeface="Times New Roman"/>
                      </a:endParaRPr>
                    </a:p>
                  </a:txBody>
                  <a:tcPr marL="68580" marR="68580" marT="0" marB="0"/>
                </a:tc>
              </a:tr>
              <a:tr h="320415">
                <a:tc vMerge="1">
                  <a:txBody>
                    <a:bodyPr/>
                    <a:lstStyle/>
                    <a:p>
                      <a:endParaRPr lang="en-US"/>
                    </a:p>
                  </a:txBody>
                  <a:tcPr/>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Merge+AMVP</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-1.17</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-1.93</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-2.11</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-0.39</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-0.87</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-1.46</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rPr>
                        <a:t>-1.32</a:t>
                      </a:r>
                      <a:endParaRPr lang="en-US" sz="1400" b="1" dirty="0">
                        <a:effectLst/>
                        <a:latin typeface="Times New Roman"/>
                        <a:ea typeface="Times New Roman"/>
                      </a:endParaRPr>
                    </a:p>
                  </a:txBody>
                  <a:tcPr marL="68580" marR="68580" marT="0" marB="0"/>
                </a:tc>
              </a:tr>
              <a:tr h="236095">
                <a:tc rowSpan="3">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Solution 2</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Merge</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-0.94</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-1.63</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-1.74</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-0.13</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-0.60</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-1.13</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rPr>
                        <a:t>-1.03</a:t>
                      </a:r>
                      <a:endParaRPr lang="en-US" sz="1400" b="1" dirty="0">
                        <a:effectLst/>
                        <a:latin typeface="Times New Roman"/>
                        <a:ea typeface="Times New Roman"/>
                      </a:endParaRPr>
                    </a:p>
                  </a:txBody>
                  <a:tcPr marL="68580" marR="68580" marT="0" marB="0"/>
                </a:tc>
              </a:tr>
              <a:tr h="236095">
                <a:tc vMerge="1">
                  <a:txBody>
                    <a:bodyPr/>
                    <a:lstStyle/>
                    <a:p>
                      <a:endParaRPr lang="en-US"/>
                    </a:p>
                  </a:txBody>
                  <a:tcPr/>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AMVP</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-0.80</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-1.18</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-1.31</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-0.46</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-0.63</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-0.81</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rPr>
                        <a:t>-0.87</a:t>
                      </a:r>
                      <a:endParaRPr lang="en-US" sz="1400" b="1" dirty="0">
                        <a:effectLst/>
                        <a:latin typeface="Times New Roman"/>
                        <a:ea typeface="Times New Roman"/>
                      </a:endParaRPr>
                    </a:p>
                  </a:txBody>
                  <a:tcPr marL="68580" marR="68580" marT="0" marB="0"/>
                </a:tc>
              </a:tr>
              <a:tr h="320415">
                <a:tc vMerge="1">
                  <a:txBody>
                    <a:bodyPr/>
                    <a:lstStyle/>
                    <a:p>
                      <a:endParaRPr lang="en-US"/>
                    </a:p>
                  </a:txBody>
                  <a:tcPr/>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Merge+AMVP</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-0.88</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-1.72</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-1.80</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a:effectLst/>
                        </a:rPr>
                        <a:t>-0.11</a:t>
                      </a:r>
                      <a:endParaRPr lang="en-US" sz="140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-0.65</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dirty="0">
                          <a:effectLst/>
                        </a:rPr>
                        <a:t>-1.15</a:t>
                      </a:r>
                      <a:endParaRPr lang="en-US" sz="1400" dirty="0">
                        <a:effectLst/>
                        <a:latin typeface="Times New Roman"/>
                        <a:ea typeface="Times New Roma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CA" sz="1400" b="1" dirty="0">
                          <a:effectLst/>
                        </a:rPr>
                        <a:t>-1.05</a:t>
                      </a:r>
                      <a:endParaRPr lang="en-US" sz="1400" b="1"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3616620990"/>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26876</TotalTime>
  <Words>343</Words>
  <Application>Microsoft Office PowerPoint</Application>
  <PresentationFormat>On-screen Show (4:3)</PresentationFormat>
  <Paragraphs>168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JCTVC-D257</vt:lpstr>
      <vt:lpstr>JCTVC-L0206  TE5: Using base layer MV in Merge and AMVP modes (test 5.2.2) </vt:lpstr>
      <vt:lpstr>Solution 1</vt:lpstr>
      <vt:lpstr>Solution 2</vt:lpstr>
      <vt:lpstr>Experimental results (Merge)</vt:lpstr>
      <vt:lpstr>Experimental results</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Jianle</cp:lastModifiedBy>
  <cp:revision>425</cp:revision>
  <dcterms:created xsi:type="dcterms:W3CDTF">2011-12-07T01:29:30Z</dcterms:created>
  <dcterms:modified xsi:type="dcterms:W3CDTF">2013-01-13T10:25:20Z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1721220775</vt:i4>
  </property>
  <property fmtid="{D5CDD505-2E9C-101B-9397-08002B2CF9AE}" pid="3" name="_NewReviewCycle">
    <vt:lpwstr/>
  </property>
  <property fmtid="{D5CDD505-2E9C-101B-9397-08002B2CF9AE}" pid="4" name="_EmailSubject">
    <vt:lpwstr>PPT slides</vt:lpwstr>
  </property>
  <property fmtid="{D5CDD505-2E9C-101B-9397-08002B2CF9AE}" pid="5" name="_AuthorEmail">
    <vt:lpwstr>cjianle@qti.qualcomm.com</vt:lpwstr>
  </property>
  <property fmtid="{D5CDD505-2E9C-101B-9397-08002B2CF9AE}" pid="6" name="_AuthorEmailDisplayName">
    <vt:lpwstr>Chen, Jianle</vt:lpwstr>
  </property>
  <property fmtid="{D5CDD505-2E9C-101B-9397-08002B2CF9AE}" pid="7" name="_PreviousAdHocReviewCycleID">
    <vt:i4>1347020698</vt:i4>
  </property>
</Properties>
</file>