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99" r:id="rId2"/>
    <p:sldId id="543" r:id="rId3"/>
    <p:sldId id="544" r:id="rId4"/>
    <p:sldId id="545" r:id="rId5"/>
    <p:sldId id="538" r:id="rId6"/>
    <p:sldId id="546" r:id="rId7"/>
    <p:sldId id="547" r:id="rId8"/>
    <p:sldId id="429" r:id="rId9"/>
  </p:sldIdLst>
  <p:sldSz cx="9144000" cy="6858000" type="screen4x3"/>
  <p:notesSz cx="7315200" cy="96012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99"/>
    <a:srgbClr val="205885"/>
    <a:srgbClr val="006EBC"/>
    <a:srgbClr val="ED6D00"/>
    <a:srgbClr val="CCECFF"/>
    <a:srgbClr val="66CCFF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5" autoAdjust="0"/>
    <p:restoredTop sz="95674" autoAdjust="0"/>
  </p:normalViewPr>
  <p:slideViewPr>
    <p:cSldViewPr snapToObjects="1">
      <p:cViewPr>
        <p:scale>
          <a:sx n="80" d="100"/>
          <a:sy n="80" d="100"/>
        </p:scale>
        <p:origin x="-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483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483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F4A4F50-9D9E-4208-9674-22BA14208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483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475" y="4561342"/>
            <a:ext cx="5364252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483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4221BD77-4E72-43A5-B54F-20D44DE81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565826-CD0B-4763-A498-0A48A35B624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696E07-AE32-4EB4-A3D7-FF2B2EBC8D16}" type="slidenum">
              <a:rPr lang="en-US" altLang="zh-TW" smtClean="0"/>
              <a:pPr>
                <a:defRPr/>
              </a:pPr>
              <a:t>7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JCTVC-C193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C519-ABEE-419B-B92C-2554B90DC3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26BE-E988-4C16-9F86-37B353FAEA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5505-BDD6-44FA-80EC-388C01682A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296A-CB92-44BC-8FBB-6DCD919074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4B35-5ADB-41FE-B74D-D4286449AD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FEE4-0260-4CD8-92A8-F8001CD511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698CF-1407-47CA-981E-333064B62F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8505C-D74A-4B18-BE66-748B7EB4AA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E8494-2022-413F-8C4B-7811365BCA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AA099-163E-4261-90D9-DCC791936D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2FD6C-F988-424F-83B1-754EA005AF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9712B8-0D8A-4061-869F-F4CDA38017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  <p:sldLayoutId id="214748427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Non-TE1: Fixed </a:t>
            </a:r>
            <a:r>
              <a:rPr lang="en-US" dirty="0" err="1" smtClean="0"/>
              <a:t>Upsampling</a:t>
            </a:r>
            <a:r>
              <a:rPr lang="en-US" dirty="0" smtClean="0"/>
              <a:t> Filters</a:t>
            </a:r>
            <a:endParaRPr lang="en-US" altLang="zh-TW" dirty="0" smtClean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JCTVC-L0199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  <p:sp>
        <p:nvSpPr>
          <p:cNvPr id="411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Shan Liu</a:t>
            </a:r>
          </a:p>
          <a:p>
            <a:pPr algn="r" fontAlgn="ctr">
              <a:spcBef>
                <a:spcPct val="20000"/>
              </a:spcBef>
            </a:pPr>
            <a:r>
              <a:rPr lang="en-US" sz="1400" dirty="0" smtClean="0">
                <a:ea typeface="SimHei" pitchFamily="2" charset="-122"/>
              </a:rPr>
              <a:t>12</a:t>
            </a:r>
            <a:r>
              <a:rPr lang="en-US" sz="1400" baseline="30000" dirty="0" smtClean="0">
                <a:ea typeface="SimHei" pitchFamily="2" charset="-122"/>
              </a:rPr>
              <a:t>th</a:t>
            </a:r>
            <a:r>
              <a:rPr lang="en-US" sz="1400" dirty="0" smtClean="0">
                <a:ea typeface="SimHei" pitchFamily="2" charset="-122"/>
              </a:rPr>
              <a:t>  JCT Meeting in Geneva</a:t>
            </a:r>
          </a:p>
          <a:p>
            <a:pPr algn="r" fontAlgn="ctr">
              <a:spcBef>
                <a:spcPct val="20000"/>
              </a:spcBef>
            </a:pPr>
            <a:r>
              <a:rPr lang="en-US" sz="1400" dirty="0" smtClean="0">
                <a:ea typeface="SimHei" pitchFamily="2" charset="-122"/>
              </a:rPr>
              <a:t>14-23 January 2013</a:t>
            </a:r>
            <a:endParaRPr lang="en-US" sz="1400" dirty="0">
              <a:ea typeface="SimHei" pitchFamily="2" charset="-122"/>
            </a:endParaRPr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309563" y="3933056"/>
            <a:ext cx="8524875" cy="1223963"/>
          </a:xfrm>
        </p:spPr>
        <p:txBody>
          <a:bodyPr/>
          <a:lstStyle/>
          <a:p>
            <a:r>
              <a:rPr lang="en-US" altLang="zh-TW" dirty="0" smtClean="0">
                <a:ea typeface="SimHei" pitchFamily="2" charset="-122"/>
              </a:rPr>
              <a:t>Zhenzhong Chen, Shan Liu, and Shawmin Lei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Upsampling</a:t>
            </a:r>
            <a:r>
              <a:rPr lang="en-US" dirty="0" smtClean="0"/>
              <a:t> Filters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443163" y="1685925"/>
            <a:ext cx="1144587" cy="3190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 dirty="0">
                <a:latin typeface="Tahoma" pitchFamily="34" charset="0"/>
              </a:rPr>
              <a:t>Inter/Intra</a:t>
            </a:r>
          </a:p>
          <a:p>
            <a:pPr algn="ctr"/>
            <a:r>
              <a:rPr lang="en-US" altLang="zh-TW" sz="1100" dirty="0">
                <a:latin typeface="Tahoma" pitchFamily="34" charset="0"/>
              </a:rPr>
              <a:t>Prediction</a:t>
            </a:r>
            <a:endParaRPr lang="en-US" sz="11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443163" y="2111375"/>
            <a:ext cx="1144587" cy="319088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Interlayer</a:t>
            </a:r>
          </a:p>
          <a:p>
            <a:pPr algn="ctr"/>
            <a:r>
              <a:rPr lang="en-US" altLang="zh-TW" sz="1100">
                <a:latin typeface="Tahoma" pitchFamily="34" charset="0"/>
              </a:rPr>
              <a:t>Prediction</a:t>
            </a:r>
          </a:p>
        </p:txBody>
      </p:sp>
      <p:sp>
        <p:nvSpPr>
          <p:cNvPr id="11" name="Oval 56"/>
          <p:cNvSpPr>
            <a:spLocks noChangeArrowheads="1"/>
          </p:cNvSpPr>
          <p:nvPr/>
        </p:nvSpPr>
        <p:spPr bwMode="auto">
          <a:xfrm>
            <a:off x="4835525" y="1631950"/>
            <a:ext cx="228600" cy="212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-</a:t>
            </a:r>
          </a:p>
        </p:txBody>
      </p:sp>
      <p:sp>
        <p:nvSpPr>
          <p:cNvPr id="12" name="Line 57"/>
          <p:cNvSpPr>
            <a:spLocks noChangeShapeType="1"/>
          </p:cNvSpPr>
          <p:nvPr/>
        </p:nvSpPr>
        <p:spPr bwMode="auto">
          <a:xfrm flipV="1">
            <a:off x="3692525" y="1743075"/>
            <a:ext cx="1136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Box 58"/>
          <p:cNvSpPr txBox="1">
            <a:spLocks noChangeArrowheads="1"/>
          </p:cNvSpPr>
          <p:nvPr/>
        </p:nvSpPr>
        <p:spPr bwMode="auto">
          <a:xfrm>
            <a:off x="4033838" y="1473200"/>
            <a:ext cx="915987" cy="260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100">
                <a:latin typeface="Tahoma" pitchFamily="34" charset="0"/>
              </a:rPr>
              <a:t>Prediction</a:t>
            </a: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5292725" y="1579563"/>
            <a:ext cx="458788" cy="320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 dirty="0">
                <a:latin typeface="Tahoma" pitchFamily="34" charset="0"/>
              </a:rPr>
              <a:t>T/Q</a:t>
            </a:r>
          </a:p>
        </p:txBody>
      </p:sp>
      <p:sp>
        <p:nvSpPr>
          <p:cNvPr id="15" name="Line 65"/>
          <p:cNvSpPr>
            <a:spLocks noChangeShapeType="1"/>
          </p:cNvSpPr>
          <p:nvPr/>
        </p:nvSpPr>
        <p:spPr bwMode="auto">
          <a:xfrm>
            <a:off x="5522913" y="1900238"/>
            <a:ext cx="0" cy="3190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Rectangle 66"/>
          <p:cNvSpPr>
            <a:spLocks noChangeArrowheads="1"/>
          </p:cNvSpPr>
          <p:nvPr/>
        </p:nvSpPr>
        <p:spPr bwMode="auto">
          <a:xfrm>
            <a:off x="5292725" y="2219325"/>
            <a:ext cx="458788" cy="3190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 dirty="0">
                <a:latin typeface="Tahoma" pitchFamily="34" charset="0"/>
              </a:rPr>
              <a:t>IT/IQ</a:t>
            </a:r>
          </a:p>
        </p:txBody>
      </p:sp>
      <p:sp>
        <p:nvSpPr>
          <p:cNvPr id="17" name="Rectangle 67"/>
          <p:cNvSpPr>
            <a:spLocks noChangeArrowheads="1"/>
          </p:cNvSpPr>
          <p:nvPr/>
        </p:nvSpPr>
        <p:spPr bwMode="auto">
          <a:xfrm>
            <a:off x="3919538" y="2219325"/>
            <a:ext cx="1146175" cy="3190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Reconstruction</a:t>
            </a:r>
          </a:p>
        </p:txBody>
      </p:sp>
      <p:sp>
        <p:nvSpPr>
          <p:cNvPr id="18" name="Line 68"/>
          <p:cNvSpPr>
            <a:spLocks noChangeShapeType="1"/>
          </p:cNvSpPr>
          <p:nvPr/>
        </p:nvSpPr>
        <p:spPr bwMode="auto">
          <a:xfrm>
            <a:off x="5065713" y="1739900"/>
            <a:ext cx="2270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69"/>
          <p:cNvSpPr>
            <a:spLocks noChangeShapeType="1"/>
          </p:cNvSpPr>
          <p:nvPr/>
        </p:nvSpPr>
        <p:spPr bwMode="auto">
          <a:xfrm flipH="1">
            <a:off x="5065713" y="2379663"/>
            <a:ext cx="2270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70"/>
          <p:cNvSpPr>
            <a:spLocks noChangeShapeType="1"/>
          </p:cNvSpPr>
          <p:nvPr/>
        </p:nvSpPr>
        <p:spPr bwMode="auto">
          <a:xfrm>
            <a:off x="4492625" y="1739900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" name="Oval 71"/>
          <p:cNvSpPr>
            <a:spLocks noChangeArrowheads="1"/>
          </p:cNvSpPr>
          <p:nvPr/>
        </p:nvSpPr>
        <p:spPr bwMode="auto">
          <a:xfrm>
            <a:off x="4435475" y="1685925"/>
            <a:ext cx="114300" cy="106363"/>
          </a:xfrm>
          <a:prstGeom prst="ellipse">
            <a:avLst/>
          </a:pr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2330450" y="1266825"/>
            <a:ext cx="1362075" cy="1270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zh-TW" sz="1100">
              <a:latin typeface="Tahoma" pitchFamily="34" charset="0"/>
            </a:endParaRPr>
          </a:p>
        </p:txBody>
      </p:sp>
      <p:sp>
        <p:nvSpPr>
          <p:cNvPr id="23" name="Rectangle 93"/>
          <p:cNvSpPr>
            <a:spLocks noChangeArrowheads="1"/>
          </p:cNvSpPr>
          <p:nvPr/>
        </p:nvSpPr>
        <p:spPr bwMode="auto">
          <a:xfrm>
            <a:off x="6408738" y="1579563"/>
            <a:ext cx="573087" cy="320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Entropy</a:t>
            </a:r>
          </a:p>
          <a:p>
            <a:pPr algn="ctr"/>
            <a:r>
              <a:rPr lang="en-US" altLang="zh-TW" sz="1100">
                <a:latin typeface="Tahoma" pitchFamily="34" charset="0"/>
              </a:rPr>
              <a:t>Coding</a:t>
            </a:r>
          </a:p>
        </p:txBody>
      </p:sp>
      <p:sp>
        <p:nvSpPr>
          <p:cNvPr id="24" name="Line 94"/>
          <p:cNvSpPr>
            <a:spLocks noChangeShapeType="1"/>
          </p:cNvSpPr>
          <p:nvPr/>
        </p:nvSpPr>
        <p:spPr bwMode="auto">
          <a:xfrm>
            <a:off x="5780088" y="1739900"/>
            <a:ext cx="628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98"/>
          <p:cNvSpPr>
            <a:spLocks noChangeShapeType="1"/>
          </p:cNvSpPr>
          <p:nvPr/>
        </p:nvSpPr>
        <p:spPr bwMode="auto">
          <a:xfrm flipH="1">
            <a:off x="6704013" y="1901826"/>
            <a:ext cx="0" cy="149612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" name="Text Box 112"/>
          <p:cNvSpPr txBox="1">
            <a:spLocks noChangeArrowheads="1"/>
          </p:cNvSpPr>
          <p:nvPr/>
        </p:nvSpPr>
        <p:spPr bwMode="auto">
          <a:xfrm>
            <a:off x="5722938" y="1365250"/>
            <a:ext cx="744537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100">
                <a:latin typeface="Tahoma" pitchFamily="34" charset="0"/>
              </a:rPr>
              <a:t>T/Q Residues</a:t>
            </a: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2500313" y="4481289"/>
            <a:ext cx="1144587" cy="3190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Inter/intra</a:t>
            </a:r>
          </a:p>
          <a:p>
            <a:pPr algn="ctr"/>
            <a:r>
              <a:rPr lang="en-US" altLang="zh-TW" sz="1100">
                <a:latin typeface="Tahoma" pitchFamily="34" charset="0"/>
              </a:rPr>
              <a:t>Prediction</a:t>
            </a:r>
            <a:endParaRPr lang="en-US" sz="1100"/>
          </a:p>
        </p:txBody>
      </p:sp>
      <p:sp>
        <p:nvSpPr>
          <p:cNvPr id="28" name="Oval 56"/>
          <p:cNvSpPr>
            <a:spLocks noChangeArrowheads="1"/>
          </p:cNvSpPr>
          <p:nvPr/>
        </p:nvSpPr>
        <p:spPr bwMode="auto">
          <a:xfrm>
            <a:off x="4892675" y="4371752"/>
            <a:ext cx="228600" cy="21272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-</a:t>
            </a:r>
          </a:p>
        </p:txBody>
      </p:sp>
      <p:sp>
        <p:nvSpPr>
          <p:cNvPr id="29" name="Line 57"/>
          <p:cNvSpPr>
            <a:spLocks noChangeShapeType="1"/>
          </p:cNvSpPr>
          <p:nvPr/>
        </p:nvSpPr>
        <p:spPr bwMode="auto">
          <a:xfrm flipV="1">
            <a:off x="3749675" y="4481289"/>
            <a:ext cx="11366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Box 58"/>
          <p:cNvSpPr txBox="1">
            <a:spLocks noChangeArrowheads="1"/>
          </p:cNvSpPr>
          <p:nvPr/>
        </p:nvSpPr>
        <p:spPr bwMode="auto">
          <a:xfrm>
            <a:off x="4090988" y="4211414"/>
            <a:ext cx="915987" cy="2619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100">
                <a:latin typeface="Tahoma" pitchFamily="34" charset="0"/>
              </a:rPr>
              <a:t>Prediction</a:t>
            </a:r>
          </a:p>
        </p:txBody>
      </p:sp>
      <p:sp>
        <p:nvSpPr>
          <p:cNvPr id="31" name="Rectangle 64"/>
          <p:cNvSpPr>
            <a:spLocks noChangeArrowheads="1"/>
          </p:cNvSpPr>
          <p:nvPr/>
        </p:nvSpPr>
        <p:spPr bwMode="auto">
          <a:xfrm>
            <a:off x="5349875" y="4317777"/>
            <a:ext cx="458788" cy="320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T/Q</a:t>
            </a:r>
          </a:p>
        </p:txBody>
      </p:sp>
      <p:sp>
        <p:nvSpPr>
          <p:cNvPr id="32" name="Line 65"/>
          <p:cNvSpPr>
            <a:spLocks noChangeShapeType="1"/>
          </p:cNvSpPr>
          <p:nvPr/>
        </p:nvSpPr>
        <p:spPr bwMode="auto">
          <a:xfrm>
            <a:off x="5580063" y="4638452"/>
            <a:ext cx="0" cy="3190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" name="Rectangle 66"/>
          <p:cNvSpPr>
            <a:spLocks noChangeArrowheads="1"/>
          </p:cNvSpPr>
          <p:nvPr/>
        </p:nvSpPr>
        <p:spPr bwMode="auto">
          <a:xfrm>
            <a:off x="5349875" y="4957539"/>
            <a:ext cx="458788" cy="320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IT/IQ</a:t>
            </a:r>
          </a:p>
        </p:txBody>
      </p:sp>
      <p:sp>
        <p:nvSpPr>
          <p:cNvPr id="34" name="Rectangle 67"/>
          <p:cNvSpPr>
            <a:spLocks noChangeArrowheads="1"/>
          </p:cNvSpPr>
          <p:nvPr/>
        </p:nvSpPr>
        <p:spPr bwMode="auto">
          <a:xfrm>
            <a:off x="3976688" y="4957539"/>
            <a:ext cx="1144587" cy="320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Reconstruction</a:t>
            </a:r>
          </a:p>
        </p:txBody>
      </p:sp>
      <p:sp>
        <p:nvSpPr>
          <p:cNvPr id="35" name="Line 68"/>
          <p:cNvSpPr>
            <a:spLocks noChangeShapeType="1"/>
          </p:cNvSpPr>
          <p:nvPr/>
        </p:nvSpPr>
        <p:spPr bwMode="auto">
          <a:xfrm>
            <a:off x="5121275" y="4478114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69"/>
          <p:cNvSpPr>
            <a:spLocks noChangeShapeType="1"/>
          </p:cNvSpPr>
          <p:nvPr/>
        </p:nvSpPr>
        <p:spPr bwMode="auto">
          <a:xfrm flipH="1">
            <a:off x="5121275" y="5117877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7" name="Line 70"/>
          <p:cNvSpPr>
            <a:spLocks noChangeShapeType="1"/>
          </p:cNvSpPr>
          <p:nvPr/>
        </p:nvSpPr>
        <p:spPr bwMode="auto">
          <a:xfrm>
            <a:off x="4548188" y="4478114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" name="Oval 71"/>
          <p:cNvSpPr>
            <a:spLocks noChangeArrowheads="1"/>
          </p:cNvSpPr>
          <p:nvPr/>
        </p:nvSpPr>
        <p:spPr bwMode="auto">
          <a:xfrm>
            <a:off x="4492625" y="4424139"/>
            <a:ext cx="114300" cy="106363"/>
          </a:xfrm>
          <a:prstGeom prst="ellipse">
            <a:avLst/>
          </a:pr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2386013" y="4005039"/>
            <a:ext cx="1363662" cy="9525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zh-TW" sz="1100">
              <a:latin typeface="Tahoma" pitchFamily="34" charset="0"/>
            </a:endParaRPr>
          </a:p>
        </p:txBody>
      </p:sp>
      <p:sp>
        <p:nvSpPr>
          <p:cNvPr id="40" name="Rectangle 93"/>
          <p:cNvSpPr>
            <a:spLocks noChangeArrowheads="1"/>
          </p:cNvSpPr>
          <p:nvPr/>
        </p:nvSpPr>
        <p:spPr bwMode="auto">
          <a:xfrm>
            <a:off x="6465888" y="4317777"/>
            <a:ext cx="573087" cy="320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Entropy</a:t>
            </a:r>
          </a:p>
          <a:p>
            <a:pPr algn="ctr"/>
            <a:r>
              <a:rPr lang="en-US" altLang="zh-TW" sz="1100">
                <a:latin typeface="Tahoma" pitchFamily="34" charset="0"/>
              </a:rPr>
              <a:t>Coding</a:t>
            </a:r>
          </a:p>
        </p:txBody>
      </p:sp>
      <p:sp>
        <p:nvSpPr>
          <p:cNvPr id="41" name="Line 94"/>
          <p:cNvSpPr>
            <a:spLocks noChangeShapeType="1"/>
          </p:cNvSpPr>
          <p:nvPr/>
        </p:nvSpPr>
        <p:spPr bwMode="auto">
          <a:xfrm>
            <a:off x="5835650" y="4478114"/>
            <a:ext cx="6302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2" name="Text Box 112"/>
          <p:cNvSpPr txBox="1">
            <a:spLocks noChangeArrowheads="1"/>
          </p:cNvSpPr>
          <p:nvPr/>
        </p:nvSpPr>
        <p:spPr bwMode="auto">
          <a:xfrm>
            <a:off x="5780088" y="4103464"/>
            <a:ext cx="744537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100">
                <a:latin typeface="Tahoma" pitchFamily="34" charset="0"/>
              </a:rPr>
              <a:t>T/Q Residues</a:t>
            </a:r>
          </a:p>
        </p:txBody>
      </p:sp>
      <p:sp>
        <p:nvSpPr>
          <p:cNvPr id="43" name="Rectangle 73"/>
          <p:cNvSpPr>
            <a:spLocks noChangeArrowheads="1"/>
          </p:cNvSpPr>
          <p:nvPr/>
        </p:nvSpPr>
        <p:spPr bwMode="auto">
          <a:xfrm>
            <a:off x="3919538" y="2643188"/>
            <a:ext cx="1146175" cy="3190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In-loop Filter</a:t>
            </a:r>
          </a:p>
        </p:txBody>
      </p:sp>
      <p:sp>
        <p:nvSpPr>
          <p:cNvPr id="44" name="Line 72"/>
          <p:cNvSpPr>
            <a:spLocks noChangeShapeType="1"/>
          </p:cNvSpPr>
          <p:nvPr/>
        </p:nvSpPr>
        <p:spPr bwMode="auto">
          <a:xfrm>
            <a:off x="4487863" y="2536825"/>
            <a:ext cx="0" cy="106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" name="Rectangle 73"/>
          <p:cNvSpPr>
            <a:spLocks noChangeArrowheads="1"/>
          </p:cNvSpPr>
          <p:nvPr/>
        </p:nvSpPr>
        <p:spPr bwMode="auto">
          <a:xfrm>
            <a:off x="3976688" y="5378227"/>
            <a:ext cx="1144587" cy="320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In-loop Filter</a:t>
            </a:r>
          </a:p>
        </p:txBody>
      </p:sp>
      <p:sp>
        <p:nvSpPr>
          <p:cNvPr id="46" name="Line 72"/>
          <p:cNvSpPr>
            <a:spLocks noChangeShapeType="1"/>
          </p:cNvSpPr>
          <p:nvPr/>
        </p:nvSpPr>
        <p:spPr bwMode="auto">
          <a:xfrm>
            <a:off x="4545013" y="5273452"/>
            <a:ext cx="0" cy="104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" name="Line 119"/>
          <p:cNvSpPr>
            <a:spLocks noChangeShapeType="1"/>
          </p:cNvSpPr>
          <p:nvPr/>
        </p:nvSpPr>
        <p:spPr bwMode="auto">
          <a:xfrm>
            <a:off x="3522663" y="2801938"/>
            <a:ext cx="3968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" name="Line 28"/>
          <p:cNvSpPr>
            <a:spLocks noChangeShapeType="1"/>
          </p:cNvSpPr>
          <p:nvPr/>
        </p:nvSpPr>
        <p:spPr bwMode="auto">
          <a:xfrm flipH="1" flipV="1">
            <a:off x="3522663" y="2536825"/>
            <a:ext cx="0" cy="265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9" name="Line 119"/>
          <p:cNvSpPr>
            <a:spLocks noChangeShapeType="1"/>
          </p:cNvSpPr>
          <p:nvPr/>
        </p:nvSpPr>
        <p:spPr bwMode="auto">
          <a:xfrm>
            <a:off x="3068638" y="5540152"/>
            <a:ext cx="908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" name="Line 28"/>
          <p:cNvSpPr>
            <a:spLocks noChangeShapeType="1"/>
          </p:cNvSpPr>
          <p:nvPr/>
        </p:nvSpPr>
        <p:spPr bwMode="auto">
          <a:xfrm flipH="1" flipV="1">
            <a:off x="3068638" y="4957539"/>
            <a:ext cx="0" cy="582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" name="Line 119"/>
          <p:cNvSpPr>
            <a:spLocks noChangeShapeType="1"/>
          </p:cNvSpPr>
          <p:nvPr/>
        </p:nvSpPr>
        <p:spPr bwMode="auto">
          <a:xfrm>
            <a:off x="2046288" y="5540152"/>
            <a:ext cx="10223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" name="Oval 71"/>
          <p:cNvSpPr>
            <a:spLocks noChangeArrowheads="1"/>
          </p:cNvSpPr>
          <p:nvPr/>
        </p:nvSpPr>
        <p:spPr bwMode="auto">
          <a:xfrm>
            <a:off x="3011488" y="5487764"/>
            <a:ext cx="114300" cy="106363"/>
          </a:xfrm>
          <a:prstGeom prst="ellipse">
            <a:avLst/>
          </a:pr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54" name="Line 28"/>
          <p:cNvSpPr>
            <a:spLocks noChangeShapeType="1"/>
          </p:cNvSpPr>
          <p:nvPr/>
        </p:nvSpPr>
        <p:spPr bwMode="auto">
          <a:xfrm flipH="1" flipV="1">
            <a:off x="2771775" y="2430462"/>
            <a:ext cx="0" cy="9128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5" name="Text Box 58"/>
          <p:cNvSpPr txBox="1">
            <a:spLocks noChangeArrowheads="1"/>
          </p:cNvSpPr>
          <p:nvPr/>
        </p:nvSpPr>
        <p:spPr bwMode="auto">
          <a:xfrm>
            <a:off x="2386013" y="1373188"/>
            <a:ext cx="1250950" cy="260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100">
                <a:latin typeface="Tahoma" pitchFamily="34" charset="0"/>
              </a:rPr>
              <a:t>Mode Decision</a:t>
            </a:r>
          </a:p>
        </p:txBody>
      </p:sp>
      <p:sp>
        <p:nvSpPr>
          <p:cNvPr id="56" name="Text Box 58"/>
          <p:cNvSpPr txBox="1">
            <a:spLocks noChangeArrowheads="1"/>
          </p:cNvSpPr>
          <p:nvPr/>
        </p:nvSpPr>
        <p:spPr bwMode="auto">
          <a:xfrm>
            <a:off x="2443163" y="4111402"/>
            <a:ext cx="1249362" cy="2619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100">
                <a:latin typeface="Tahoma" pitchFamily="34" charset="0"/>
              </a:rPr>
              <a:t>Mode Decision</a:t>
            </a:r>
          </a:p>
        </p:txBody>
      </p:sp>
      <p:sp>
        <p:nvSpPr>
          <p:cNvPr id="57" name="Line 98"/>
          <p:cNvSpPr>
            <a:spLocks noChangeShapeType="1"/>
          </p:cNvSpPr>
          <p:nvPr/>
        </p:nvSpPr>
        <p:spPr bwMode="auto">
          <a:xfrm flipH="1" flipV="1">
            <a:off x="6704013" y="3717032"/>
            <a:ext cx="0" cy="60550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8" name="Rectangle 73"/>
          <p:cNvSpPr>
            <a:spLocks noChangeArrowheads="1"/>
          </p:cNvSpPr>
          <p:nvPr/>
        </p:nvSpPr>
        <p:spPr bwMode="auto">
          <a:xfrm>
            <a:off x="6419850" y="3397945"/>
            <a:ext cx="623888" cy="3190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Multiplex</a:t>
            </a:r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 flipV="1">
            <a:off x="7043738" y="3558282"/>
            <a:ext cx="625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0" name="Text Box 99"/>
          <p:cNvSpPr txBox="1">
            <a:spLocks noChangeArrowheads="1"/>
          </p:cNvSpPr>
          <p:nvPr/>
        </p:nvSpPr>
        <p:spPr bwMode="auto">
          <a:xfrm>
            <a:off x="7010400" y="3140968"/>
            <a:ext cx="945976" cy="4302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100" dirty="0">
                <a:latin typeface="Tahoma" pitchFamily="34" charset="0"/>
              </a:rPr>
              <a:t>Scalable </a:t>
            </a:r>
            <a:r>
              <a:rPr lang="en-US" altLang="zh-TW" sz="1100" dirty="0" err="1">
                <a:latin typeface="Tahoma" pitchFamily="34" charset="0"/>
              </a:rPr>
              <a:t>b</a:t>
            </a:r>
            <a:r>
              <a:rPr lang="en-US" altLang="zh-TW" sz="1100" dirty="0" err="1" smtClean="0">
                <a:latin typeface="Tahoma" pitchFamily="34" charset="0"/>
              </a:rPr>
              <a:t>itstream</a:t>
            </a:r>
            <a:endParaRPr lang="en-US" altLang="zh-TW" sz="1100" dirty="0">
              <a:latin typeface="Tahoma" pitchFamily="34" charset="0"/>
            </a:endParaRPr>
          </a:p>
        </p:txBody>
      </p:sp>
      <p:sp>
        <p:nvSpPr>
          <p:cNvPr id="61" name="Rectangle 73"/>
          <p:cNvSpPr>
            <a:spLocks noChangeArrowheads="1"/>
          </p:cNvSpPr>
          <p:nvPr/>
        </p:nvSpPr>
        <p:spPr bwMode="auto">
          <a:xfrm>
            <a:off x="2216150" y="3900264"/>
            <a:ext cx="4884738" cy="1905000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zh-TW" sz="1100">
              <a:latin typeface="Tahoma" pitchFamily="34" charset="0"/>
            </a:endParaRPr>
          </a:p>
        </p:txBody>
      </p:sp>
      <p:sp>
        <p:nvSpPr>
          <p:cNvPr id="62" name="Rectangle 73"/>
          <p:cNvSpPr>
            <a:spLocks noChangeArrowheads="1"/>
          </p:cNvSpPr>
          <p:nvPr/>
        </p:nvSpPr>
        <p:spPr bwMode="auto">
          <a:xfrm>
            <a:off x="2216150" y="1108075"/>
            <a:ext cx="4884738" cy="1957388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zh-TW" sz="1100">
              <a:latin typeface="Tahoma" pitchFamily="34" charset="0"/>
            </a:endParaRPr>
          </a:p>
        </p:txBody>
      </p:sp>
      <p:sp>
        <p:nvSpPr>
          <p:cNvPr id="63" name="Line 28"/>
          <p:cNvSpPr>
            <a:spLocks noChangeShapeType="1"/>
          </p:cNvSpPr>
          <p:nvPr/>
        </p:nvSpPr>
        <p:spPr bwMode="auto">
          <a:xfrm flipV="1">
            <a:off x="3352800" y="2536825"/>
            <a:ext cx="0" cy="146821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4" name="Rectangle 93"/>
          <p:cNvSpPr>
            <a:spLocks noChangeArrowheads="1"/>
          </p:cNvSpPr>
          <p:nvPr/>
        </p:nvSpPr>
        <p:spPr bwMode="auto">
          <a:xfrm>
            <a:off x="5148064" y="3296221"/>
            <a:ext cx="790574" cy="49281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>
                <a:latin typeface="Tahoma" pitchFamily="34" charset="0"/>
              </a:rPr>
              <a:t>Entropy</a:t>
            </a:r>
          </a:p>
          <a:p>
            <a:pPr algn="ctr"/>
            <a:r>
              <a:rPr lang="en-US" altLang="zh-TW" sz="1100">
                <a:latin typeface="Tahoma" pitchFamily="34" charset="0"/>
              </a:rPr>
              <a:t>Coding</a:t>
            </a:r>
          </a:p>
        </p:txBody>
      </p:sp>
      <p:sp>
        <p:nvSpPr>
          <p:cNvPr id="67" name="Line 28"/>
          <p:cNvSpPr>
            <a:spLocks noChangeShapeType="1"/>
          </p:cNvSpPr>
          <p:nvPr/>
        </p:nvSpPr>
        <p:spPr bwMode="auto">
          <a:xfrm flipV="1">
            <a:off x="5938638" y="3558282"/>
            <a:ext cx="4812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" name="Rectangle 85"/>
          <p:cNvSpPr>
            <a:spLocks noChangeArrowheads="1"/>
          </p:cNvSpPr>
          <p:nvPr/>
        </p:nvSpPr>
        <p:spPr bwMode="auto">
          <a:xfrm>
            <a:off x="1763688" y="3356992"/>
            <a:ext cx="1249362" cy="36004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 dirty="0" smtClean="0">
                <a:latin typeface="Tahoma" pitchFamily="34" charset="0"/>
              </a:rPr>
              <a:t>Up-sampling</a:t>
            </a:r>
            <a:endParaRPr lang="en-US" altLang="zh-TW" sz="1100" dirty="0">
              <a:latin typeface="Tahoma" pitchFamily="34" charset="0"/>
            </a:endParaRPr>
          </a:p>
        </p:txBody>
      </p:sp>
      <p:sp>
        <p:nvSpPr>
          <p:cNvPr id="70" name="Rectangle 81"/>
          <p:cNvSpPr>
            <a:spLocks noChangeArrowheads="1"/>
          </p:cNvSpPr>
          <p:nvPr/>
        </p:nvSpPr>
        <p:spPr bwMode="auto">
          <a:xfrm>
            <a:off x="3275856" y="3070796"/>
            <a:ext cx="10223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TW" sz="1100" dirty="0">
                <a:latin typeface="Tahoma" pitchFamily="34" charset="0"/>
              </a:rPr>
              <a:t>Base layer information</a:t>
            </a:r>
          </a:p>
        </p:txBody>
      </p:sp>
      <p:sp>
        <p:nvSpPr>
          <p:cNvPr id="71" name="Rectangle 89"/>
          <p:cNvSpPr>
            <a:spLocks noChangeArrowheads="1"/>
          </p:cNvSpPr>
          <p:nvPr/>
        </p:nvSpPr>
        <p:spPr bwMode="auto">
          <a:xfrm>
            <a:off x="3919538" y="1092200"/>
            <a:ext cx="21018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TW" sz="1100" b="1">
                <a:latin typeface="Tahoma" pitchFamily="34" charset="0"/>
              </a:rPr>
              <a:t>Enhancement Layer</a:t>
            </a:r>
          </a:p>
        </p:txBody>
      </p:sp>
      <p:sp>
        <p:nvSpPr>
          <p:cNvPr id="72" name="Rectangle 91"/>
          <p:cNvSpPr>
            <a:spLocks noChangeArrowheads="1"/>
          </p:cNvSpPr>
          <p:nvPr/>
        </p:nvSpPr>
        <p:spPr bwMode="auto">
          <a:xfrm>
            <a:off x="1079500" y="2695575"/>
            <a:ext cx="852488" cy="320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1100" dirty="0">
                <a:latin typeface="Tahoma" pitchFamily="34" charset="0"/>
              </a:rPr>
              <a:t>Spatial</a:t>
            </a:r>
          </a:p>
          <a:p>
            <a:pPr algn="ctr"/>
            <a:r>
              <a:rPr lang="en-US" altLang="zh-TW" sz="1100" dirty="0">
                <a:latin typeface="Tahoma" pitchFamily="34" charset="0"/>
              </a:rPr>
              <a:t>decimation</a:t>
            </a:r>
          </a:p>
        </p:txBody>
      </p:sp>
      <p:sp>
        <p:nvSpPr>
          <p:cNvPr id="73" name="Line 70"/>
          <p:cNvSpPr>
            <a:spLocks noChangeShapeType="1"/>
          </p:cNvSpPr>
          <p:nvPr/>
        </p:nvSpPr>
        <p:spPr bwMode="auto">
          <a:xfrm>
            <a:off x="1477963" y="1743075"/>
            <a:ext cx="0" cy="952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" name="Line 42"/>
          <p:cNvSpPr>
            <a:spLocks noChangeShapeType="1"/>
          </p:cNvSpPr>
          <p:nvPr/>
        </p:nvSpPr>
        <p:spPr bwMode="auto">
          <a:xfrm>
            <a:off x="1477963" y="4481289"/>
            <a:ext cx="9128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" name="Line 119"/>
          <p:cNvSpPr>
            <a:spLocks noChangeShapeType="1"/>
          </p:cNvSpPr>
          <p:nvPr/>
        </p:nvSpPr>
        <p:spPr bwMode="auto">
          <a:xfrm flipH="1">
            <a:off x="1477963" y="3016251"/>
            <a:ext cx="0" cy="146186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6" name="Line 28"/>
          <p:cNvSpPr>
            <a:spLocks noChangeShapeType="1"/>
          </p:cNvSpPr>
          <p:nvPr/>
        </p:nvSpPr>
        <p:spPr bwMode="auto">
          <a:xfrm flipH="1" flipV="1">
            <a:off x="2046288" y="3717031"/>
            <a:ext cx="0" cy="182311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" name="Line 70"/>
          <p:cNvSpPr>
            <a:spLocks noChangeShapeType="1"/>
          </p:cNvSpPr>
          <p:nvPr/>
        </p:nvSpPr>
        <p:spPr bwMode="auto">
          <a:xfrm>
            <a:off x="2046288" y="1743075"/>
            <a:ext cx="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8" name="Oval 71"/>
          <p:cNvSpPr>
            <a:spLocks noChangeArrowheads="1"/>
          </p:cNvSpPr>
          <p:nvPr/>
        </p:nvSpPr>
        <p:spPr bwMode="auto">
          <a:xfrm>
            <a:off x="1987550" y="1690688"/>
            <a:ext cx="114300" cy="106362"/>
          </a:xfrm>
          <a:prstGeom prst="ellipse">
            <a:avLst/>
          </a:pr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79" name="Oval 71"/>
          <p:cNvSpPr>
            <a:spLocks noChangeArrowheads="1"/>
          </p:cNvSpPr>
          <p:nvPr/>
        </p:nvSpPr>
        <p:spPr bwMode="auto">
          <a:xfrm>
            <a:off x="1419225" y="1690688"/>
            <a:ext cx="115888" cy="106362"/>
          </a:xfrm>
          <a:prstGeom prst="ellipse">
            <a:avLst/>
          </a:pr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80" name="Line 42"/>
          <p:cNvSpPr>
            <a:spLocks noChangeShapeType="1"/>
          </p:cNvSpPr>
          <p:nvPr/>
        </p:nvSpPr>
        <p:spPr bwMode="auto">
          <a:xfrm flipV="1">
            <a:off x="1193800" y="1739900"/>
            <a:ext cx="1136650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" name="Rectangle 100"/>
          <p:cNvSpPr>
            <a:spLocks noChangeArrowheads="1"/>
          </p:cNvSpPr>
          <p:nvPr/>
        </p:nvSpPr>
        <p:spPr bwMode="auto">
          <a:xfrm>
            <a:off x="4033838" y="3882802"/>
            <a:ext cx="14192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TW" sz="1100" b="1">
                <a:latin typeface="Tahoma" pitchFamily="34" charset="0"/>
              </a:rPr>
              <a:t>Base Layer</a:t>
            </a:r>
          </a:p>
        </p:txBody>
      </p:sp>
      <p:sp>
        <p:nvSpPr>
          <p:cNvPr id="82" name="Text Box 51"/>
          <p:cNvSpPr txBox="1">
            <a:spLocks noChangeArrowheads="1"/>
          </p:cNvSpPr>
          <p:nvPr/>
        </p:nvSpPr>
        <p:spPr bwMode="auto">
          <a:xfrm>
            <a:off x="638920" y="1628800"/>
            <a:ext cx="6207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100" dirty="0">
                <a:latin typeface="Tahoma" pitchFamily="34" charset="0"/>
              </a:rPr>
              <a:t>Input</a:t>
            </a:r>
          </a:p>
        </p:txBody>
      </p:sp>
      <p:sp>
        <p:nvSpPr>
          <p:cNvPr id="87" name="Line 42"/>
          <p:cNvSpPr>
            <a:spLocks noChangeShapeType="1"/>
          </p:cNvSpPr>
          <p:nvPr/>
        </p:nvSpPr>
        <p:spPr bwMode="auto">
          <a:xfrm>
            <a:off x="3013050" y="3550220"/>
            <a:ext cx="213501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2D separable DCT based </a:t>
            </a:r>
            <a:r>
              <a:rPr lang="en-US" dirty="0" err="1" smtClean="0"/>
              <a:t>upsampling</a:t>
            </a:r>
            <a:r>
              <a:rPr lang="en-US" dirty="0" smtClean="0"/>
              <a:t> filters</a:t>
            </a:r>
          </a:p>
          <a:p>
            <a:pPr lvl="1"/>
            <a:r>
              <a:rPr lang="en-US" dirty="0" smtClean="0"/>
              <a:t>Sum of coefficients is 128, i.e., 7-bit precision.</a:t>
            </a:r>
          </a:p>
          <a:p>
            <a:pPr lvl="1"/>
            <a:r>
              <a:rPr lang="en-US" dirty="0" smtClean="0"/>
              <a:t>Coefficients derived according to the phase shift </a:t>
            </a:r>
            <a:r>
              <a:rPr lang="en-US" dirty="0" err="1" smtClean="0"/>
              <a:t>downsampling</a:t>
            </a:r>
            <a:r>
              <a:rPr lang="en-US" dirty="0" smtClean="0"/>
              <a:t> method.</a:t>
            </a:r>
          </a:p>
          <a:p>
            <a:pPr lvl="1"/>
            <a:r>
              <a:rPr lang="en-US" dirty="0" smtClean="0"/>
              <a:t>8-Tap filter for </a:t>
            </a:r>
            <a:r>
              <a:rPr lang="en-US" dirty="0" err="1" smtClean="0"/>
              <a:t>Luma</a:t>
            </a:r>
            <a:endParaRPr lang="en-US" dirty="0" smtClean="0"/>
          </a:p>
          <a:p>
            <a:pPr lvl="1"/>
            <a:r>
              <a:rPr lang="en-US" dirty="0" smtClean="0"/>
              <a:t>4-Tap filter for </a:t>
            </a:r>
            <a:r>
              <a:rPr lang="en-US" dirty="0" err="1" smtClean="0"/>
              <a:t>Chroma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Upsampling</a:t>
            </a:r>
            <a:r>
              <a:rPr lang="en-US" dirty="0" smtClean="0"/>
              <a:t> Filters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5" name="Content Placeholder 6"/>
          <p:cNvGraphicFramePr>
            <a:graphicFrameLocks/>
          </p:cNvGraphicFramePr>
          <p:nvPr/>
        </p:nvGraphicFramePr>
        <p:xfrm>
          <a:off x="5148064" y="3527648"/>
          <a:ext cx="3477158" cy="2133600"/>
        </p:xfrm>
        <a:graphic>
          <a:graphicData uri="http://schemas.openxmlformats.org/drawingml/2006/table">
            <a:tbl>
              <a:tblPr/>
              <a:tblGrid>
                <a:gridCol w="1224136"/>
                <a:gridCol w="2253022"/>
              </a:tblGrid>
              <a:tr h="1193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PMingLiU"/>
                          <a:cs typeface="Calibri"/>
                        </a:rPr>
                        <a:t>Phase</a:t>
                      </a:r>
                      <a:endParaRPr lang="en-US" sz="12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Filter coefficients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1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0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{  0, 128,  0,  0},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5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1/4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{ -12, 111, 37, -8},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PMingLiU"/>
                          <a:cs typeface="Calibri"/>
                        </a:rPr>
                        <a:t>1/3</a:t>
                      </a:r>
                      <a:endParaRPr lang="en-US" sz="12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{ -12,100, 49, -9},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3/8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{ -12, 92, 56, -8},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5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PMingLiU"/>
                          <a:cs typeface="Calibri"/>
                        </a:rPr>
                        <a:t>1/2</a:t>
                      </a:r>
                      <a:endParaRPr lang="en-US" sz="12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{ -8, 72, 72, -8},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7/12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{ -11, 63, 91,-15},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2/3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PMingLiU"/>
                          <a:cs typeface="Calibri"/>
                        </a:rPr>
                        <a:t>{ -9, 49,100,-12},</a:t>
                      </a:r>
                      <a:endParaRPr lang="en-US" sz="12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5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PMingLiU"/>
                          <a:cs typeface="Calibri"/>
                        </a:rPr>
                        <a:t>7/8</a:t>
                      </a:r>
                      <a:endParaRPr lang="en-US" sz="12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{ -4, 20,116, -4},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11/12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PMingLiU"/>
                          <a:cs typeface="Calibri"/>
                        </a:rPr>
                        <a:t>{ -3, 11,124, -4}</a:t>
                      </a:r>
                      <a:endParaRPr lang="en-US" sz="12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004048" y="3193231"/>
            <a:ext cx="36779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Table 1 The 4-Tap up-sampling filter (7 Bits)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44922" y="4149080"/>
          <a:ext cx="3835931" cy="1028065"/>
        </p:xfrm>
        <a:graphic>
          <a:graphicData uri="http://schemas.openxmlformats.org/drawingml/2006/table">
            <a:tbl>
              <a:tblPr/>
              <a:tblGrid>
                <a:gridCol w="1128531"/>
                <a:gridCol w="2707400"/>
              </a:tblGrid>
              <a:tr h="1193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PMingLiU"/>
                          <a:cs typeface="Calibri"/>
                        </a:rPr>
                        <a:t>Phase</a:t>
                      </a:r>
                      <a:endParaRPr lang="en-US" sz="12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Filter coefficients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1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0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{  0,  0,  0, 128,  0,  0,  0,  0},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5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1/3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{-3, 9, -22, 105,  52, -18,  8, -3},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PMingLiU"/>
                          <a:cs typeface="Calibri"/>
                        </a:rPr>
                        <a:t>1/2</a:t>
                      </a:r>
                      <a:endParaRPr lang="en-US" sz="12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PMingLiU"/>
                          <a:cs typeface="Calibri"/>
                        </a:rPr>
                        <a:t>{ -2,  9,-23, 80, 80,-23,  9, -2},</a:t>
                      </a:r>
                      <a:endParaRPr lang="en-US" sz="12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PMingLiU"/>
                          <a:cs typeface="Calibri"/>
                        </a:rPr>
                        <a:t>2/3</a:t>
                      </a:r>
                      <a:endParaRPr lang="en-US" sz="12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PMingLiU"/>
                          <a:cs typeface="Calibri"/>
                        </a:rPr>
                        <a:t>{-3,  8, -18,  52, 105, -22,  9, -3},</a:t>
                      </a:r>
                      <a:endParaRPr lang="en-US" sz="12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844922" y="3819019"/>
            <a:ext cx="38359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Table 2 The 8-Tap up-sampling filter (7 Bits)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882598" y="1101344"/>
          <a:ext cx="5543904" cy="4999801"/>
        </p:xfrm>
        <a:graphic>
          <a:graphicData uri="http://schemas.openxmlformats.org/drawingml/2006/table">
            <a:tbl>
              <a:tblPr/>
              <a:tblGrid>
                <a:gridCol w="861772"/>
                <a:gridCol w="784956"/>
                <a:gridCol w="771154"/>
                <a:gridCol w="784956"/>
                <a:gridCol w="784956"/>
                <a:gridCol w="771154"/>
                <a:gridCol w="784956"/>
              </a:tblGrid>
              <a:tr h="144029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AI HEVC 2x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AI HEVC 1.5x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-27.1%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-27.3%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-28.1%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-21.1%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-21.3%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-21.0%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-32.7%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-33.0%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-33.0%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5925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-22.8%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-23.0%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-23.1%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-32.7%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-33.0%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-33.0%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-34.8%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-35.3%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-35.5%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-58.3%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-58.3%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-58.4%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113.1%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110.1%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104.7%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105.4%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Mem[%]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BL Match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 HEVC 2x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RA HEVC 1.5x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Arial"/>
                          <a:ea typeface="Times New Roman"/>
                        </a:rPr>
                        <a:t>-18.5%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Arial"/>
                          <a:ea typeface="Times New Roman"/>
                        </a:rPr>
                        <a:t>-7.9%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-9.3%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-15.5%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Arial"/>
                          <a:ea typeface="Times New Roman"/>
                        </a:rPr>
                        <a:t>-9.2%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-7.8%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-26.2%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-20.4%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-18.8%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5925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-16.4%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-8.9%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Arial"/>
                          <a:ea typeface="Times New Roman"/>
                        </a:rPr>
                        <a:t>-8.3%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-26.2%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-20.4%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-18.8%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-25.2%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-13.6%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-12.9%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-47.4%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-38.1%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-35.3%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108.0%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109.8%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123.9%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126.5%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Mem[%]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#DIV/0!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BL Match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Matched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>
                        <a:latin typeface="Times New Roman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LD-P HEVC 2x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LD-P HEVC 1.5x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-13.6%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-1.9%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-3.0%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-11.7%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Arial"/>
                          <a:ea typeface="Times New Roman"/>
                        </a:rPr>
                        <a:t>-7.0%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Arial"/>
                          <a:ea typeface="Times New Roman"/>
                        </a:rPr>
                        <a:t>-5.1%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-21.9%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-16.8%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-15.1%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59252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-12.3%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-5.5%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Arial"/>
                          <a:ea typeface="Times New Roman"/>
                        </a:rPr>
                        <a:t>-4.5%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Arial"/>
                          <a:ea typeface="Times New Roman"/>
                        </a:rPr>
                        <a:t>-21.9%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-16.8%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Arial"/>
                          <a:ea typeface="Times New Roman"/>
                        </a:rPr>
                        <a:t>-15.1%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-19.6%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-8.6%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-7.2%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-40.7%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-31.9%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-28.8%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107.7%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110.1%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128.8%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135.6%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Mem[%]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#DIV/0!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#DIV/0!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029"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BL Match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Matched</a:t>
                      </a:r>
                      <a:endParaRPr lang="en-US" sz="90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Matched</a:t>
                      </a:r>
                      <a:endParaRPr lang="en-US" sz="900" dirty="0">
                        <a:latin typeface="Times New Roman"/>
                        <a:ea typeface="PMingLiU"/>
                      </a:endParaRPr>
                    </a:p>
                  </a:txBody>
                  <a:tcPr marL="64813" marR="648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(Anchor: Simulcast)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TE1 Summary </a:t>
            </a:r>
            <a:r>
              <a:rPr lang="en-US" dirty="0" smtClean="0"/>
              <a:t>(Anchor: Simulcast)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3525" y="1772816"/>
          <a:ext cx="8568954" cy="3384374"/>
        </p:xfrm>
        <a:graphic>
          <a:graphicData uri="http://schemas.openxmlformats.org/drawingml/2006/table">
            <a:tbl>
              <a:tblPr/>
              <a:tblGrid>
                <a:gridCol w="764370"/>
                <a:gridCol w="418393"/>
                <a:gridCol w="442532"/>
                <a:gridCol w="402300"/>
                <a:gridCol w="442532"/>
                <a:gridCol w="450574"/>
                <a:gridCol w="434481"/>
                <a:gridCol w="434481"/>
                <a:gridCol w="434481"/>
                <a:gridCol w="434481"/>
                <a:gridCol w="434481"/>
                <a:gridCol w="434481"/>
                <a:gridCol w="434481"/>
                <a:gridCol w="434481"/>
                <a:gridCol w="434481"/>
                <a:gridCol w="434481"/>
                <a:gridCol w="434481"/>
                <a:gridCol w="434481"/>
                <a:gridCol w="434481"/>
              </a:tblGrid>
              <a:tr h="24643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(EL+BL)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1.5x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 2x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 1.5x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LDP 2x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LDP 1.5x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435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4.1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-16.4%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-8.3%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-26.1%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-12.3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-21.9%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-17.0%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-15.2%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4.2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-32.6%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-16.1%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-8.6%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-8.0%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-26.0%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-19.9%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-18.3%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-21.6%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-15.5%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-13.8%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61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4.3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-23.0%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-33.0%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-16.4%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-8.3%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-26.0%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-20.1%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-18.5%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-12.3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-21.8%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-17.0%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-15.1%</a:t>
                      </a:r>
                    </a:p>
                  </a:txBody>
                  <a:tcPr marL="0" marR="0" marT="0" marB="0" anchor="b"/>
                </a:tc>
              </a:tr>
              <a:tr h="361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TE4.3</a:t>
                      </a:r>
                    </a:p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</a:t>
                      </a:r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Chroma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-22.9%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-23.0%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-33.0%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-16.4%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-8.3%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-26.1%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-18.7%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-12.3%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-21.9%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-17.1%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-15.2%</a:t>
                      </a:r>
                    </a:p>
                  </a:txBody>
                  <a:tcPr marL="0" marR="0" marT="0" marB="0" anchor="b"/>
                </a:tc>
              </a:tr>
              <a:tr h="361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4.4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-22.8%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-22.9%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-32.6%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-33.1%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-16.3%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-8.7%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-8.2%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-26.1%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-12.2%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-5.4%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-21.9%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-17.0%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-15.3%</a:t>
                      </a:r>
                    </a:p>
                  </a:txBody>
                  <a:tcPr marL="0" marR="0" marT="0" marB="0" anchor="b"/>
                </a:tc>
              </a:tr>
              <a:tr h="361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4.5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-23.0%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-16.4%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-8.3%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-25.9%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-20.1%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-18.6%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-12.3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-21.7%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-16.5%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-14.7%</a:t>
                      </a:r>
                    </a:p>
                  </a:txBody>
                  <a:tcPr marL="0" marR="0" marT="0" marB="0" anchor="b"/>
                </a:tc>
              </a:tr>
              <a:tr h="361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4.2</a:t>
                      </a:r>
                    </a:p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(6 bit)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-22.8%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-32.7%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-16.3%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-8.6%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-8.0%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-26.1%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-18.4%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-12.2%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-5.1%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-21.7%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-15.7%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-13.9%</a:t>
                      </a:r>
                    </a:p>
                  </a:txBody>
                  <a:tcPr marL="0" marR="0" marT="0" marB="0" anchor="b"/>
                </a:tc>
              </a:tr>
              <a:tr h="361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JCTVC-L0199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-22.8%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-23.1%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-32.7%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-33.0%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-16.4%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-8.9%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-8.3%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-26.2%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20.4%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-12.3%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-5.5%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-21.9%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-16.8%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15.1%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Based on </a:t>
            </a:r>
            <a:r>
              <a:rPr lang="en-US" dirty="0" err="1" smtClean="0"/>
              <a:t>Sumsung’s</a:t>
            </a:r>
            <a:r>
              <a:rPr lang="en-US" dirty="0" smtClean="0"/>
              <a:t> Crosscheck Results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TE1 Summary </a:t>
            </a:r>
            <a:r>
              <a:rPr lang="en-US" dirty="0" smtClean="0"/>
              <a:t>(Anchor: SMuC0.1.1)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3528" y="1700811"/>
          <a:ext cx="8496944" cy="2808309"/>
        </p:xfrm>
        <a:graphic>
          <a:graphicData uri="http://schemas.openxmlformats.org/drawingml/2006/table">
            <a:tbl>
              <a:tblPr/>
              <a:tblGrid>
                <a:gridCol w="757947"/>
                <a:gridCol w="414876"/>
                <a:gridCol w="438812"/>
                <a:gridCol w="398920"/>
                <a:gridCol w="438812"/>
                <a:gridCol w="446787"/>
                <a:gridCol w="430830"/>
                <a:gridCol w="430830"/>
                <a:gridCol w="430830"/>
                <a:gridCol w="430830"/>
                <a:gridCol w="430830"/>
                <a:gridCol w="430830"/>
                <a:gridCol w="430830"/>
                <a:gridCol w="430830"/>
                <a:gridCol w="430830"/>
                <a:gridCol w="430830"/>
                <a:gridCol w="430830"/>
                <a:gridCol w="430830"/>
                <a:gridCol w="430830"/>
              </a:tblGrid>
              <a:tr h="33169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(EL+BL)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1.5x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 2x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 1.5x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LDP 2x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LDP 1.5x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690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6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4.1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6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4.2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16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4.3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/>
                </a:tc>
              </a:tr>
              <a:tr h="3316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4.4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/>
                </a:tc>
              </a:tr>
              <a:tr h="3316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4.5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/>
                </a:tc>
              </a:tr>
              <a:tr h="4864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JCTVC-L0199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-0.1%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-0.1%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0.3%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0.2%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 for DCT based </a:t>
            </a:r>
            <a:r>
              <a:rPr lang="en-US" dirty="0" err="1" smtClean="0"/>
              <a:t>upsampling</a:t>
            </a:r>
            <a:r>
              <a:rPr lang="en-US" dirty="0" smtClean="0"/>
              <a:t> filters with 7 bit precision are reported.</a:t>
            </a:r>
          </a:p>
          <a:p>
            <a:r>
              <a:rPr lang="en-US" dirty="0" smtClean="0"/>
              <a:t>Results show that the proposed method out-performs other tools in TE.</a:t>
            </a:r>
          </a:p>
          <a:p>
            <a:r>
              <a:rPr lang="en-US" dirty="0" smtClean="0"/>
              <a:t>Recommend to include the DCT based 7 bits precision </a:t>
            </a:r>
            <a:r>
              <a:rPr lang="en-US" dirty="0" err="1" smtClean="0"/>
              <a:t>upsampling</a:t>
            </a:r>
            <a:r>
              <a:rPr lang="en-US" dirty="0" smtClean="0"/>
              <a:t> filters in SHVC.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78163" y="3282950"/>
            <a:ext cx="301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b="1">
                <a:ea typeface="SimHei" pitchFamily="2" charset="-122"/>
              </a:rPr>
              <a:t>www.mediatek.com</a:t>
            </a:r>
          </a:p>
        </p:txBody>
      </p:sp>
      <p:pic>
        <p:nvPicPr>
          <p:cNvPr id="1024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27116</TotalTime>
  <Words>1493</Words>
  <Application>Microsoft Office PowerPoint</Application>
  <PresentationFormat>On-screen Show (4:3)</PresentationFormat>
  <Paragraphs>574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Corporate ppt templatel_Confidential A</vt:lpstr>
      <vt:lpstr>Non-TE1: Fixed Upsampling Filters</vt:lpstr>
      <vt:lpstr>Upsampling Filters</vt:lpstr>
      <vt:lpstr>Upsampling Filters</vt:lpstr>
      <vt:lpstr>Results (Anchor: Simulcast)</vt:lpstr>
      <vt:lpstr>TE1 Summary (Anchor: Simulcast)</vt:lpstr>
      <vt:lpstr>TE1 Summary (Anchor: SMuC0.1.1)</vt:lpstr>
      <vt:lpstr>Conclusion</vt:lpstr>
      <vt:lpstr>Slide 7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CE9: 4.4 Evaluation of Partial (CU) Merge And Proposed Method for Improvements</dc:title>
  <dc:creator>Zhenzhong Chen</dc:creator>
  <cp:keywords>Confidential A</cp:keywords>
  <dc:description>Confidential A</dc:description>
  <cp:lastModifiedBy>mtk30271</cp:lastModifiedBy>
  <cp:revision>2727</cp:revision>
  <dcterms:created xsi:type="dcterms:W3CDTF">2008-02-20T09:40:59Z</dcterms:created>
  <dcterms:modified xsi:type="dcterms:W3CDTF">2013-01-08T03:34:42Z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1416909363</vt:i4>
  </property>
  <property fmtid="{D5CDD505-2E9C-101B-9397-08002B2CF9AE}" pid="3" name="_NewReviewCycle">
    <vt:lpwstr/>
  </property>
  <property fmtid="{D5CDD505-2E9C-101B-9397-08002B2CF9AE}" pid="4" name="_EmailSubject">
    <vt:lpwstr>Emailing: figures.pptx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  <property fmtid="{D5CDD505-2E9C-101B-9397-08002B2CF9AE}" pid="7" name="_PreviousAdHocReviewCycleID">
    <vt:i4>1292015227</vt:i4>
  </property>
</Properties>
</file>