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45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2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55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5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1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1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4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3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1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7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5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A659-CF2D-4F10-8453-A0139B951B9E}" type="datetimeFigureOut">
              <a:rPr lang="en-US" smtClean="0"/>
              <a:t>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6B270-46AF-48A2-8E73-AD63D8534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2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Non-TE4: Switchable De-ringing Filter for Inter-layer Prediction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Zhan Ma, Felix Fernandes</a:t>
            </a:r>
          </a:p>
          <a:p>
            <a:r>
              <a:rPr lang="en-US" dirty="0" smtClean="0"/>
              <a:t>Samsung Electronics</a:t>
            </a:r>
          </a:p>
        </p:txBody>
      </p:sp>
    </p:spTree>
    <p:extLst>
      <p:ext uri="{BB962C8B-B14F-4D97-AF65-F5344CB8AC3E}">
        <p14:creationId xmlns:p14="http://schemas.microsoft.com/office/powerpoint/2010/main" val="148863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Switchable de-ringing filter (SDRF) for </a:t>
            </a:r>
            <a:r>
              <a:rPr lang="en-US" dirty="0" err="1" smtClean="0"/>
              <a:t>intraBL</a:t>
            </a:r>
            <a:endParaRPr lang="en-US" dirty="0" smtClean="0"/>
          </a:p>
          <a:p>
            <a:pPr marL="914400" lvl="1" indent="-514350"/>
            <a:r>
              <a:rPr lang="en-CA" dirty="0"/>
              <a:t>-0.9%/-0.4% for AI HEVC </a:t>
            </a:r>
            <a:r>
              <a:rPr lang="en-CA" dirty="0" smtClean="0"/>
              <a:t>2x/1.5x</a:t>
            </a:r>
          </a:p>
          <a:p>
            <a:pPr marL="914400" lvl="1" indent="-514350"/>
            <a:r>
              <a:rPr lang="en-CA" dirty="0"/>
              <a:t>-0.9%/-0.3%/-0.6% for RA HEVC </a:t>
            </a:r>
            <a:r>
              <a:rPr lang="en-CA" dirty="0" smtClean="0"/>
              <a:t>2x/1.5x/SNR</a:t>
            </a:r>
          </a:p>
          <a:p>
            <a:pPr marL="914400" lvl="1" indent="-514350"/>
            <a:r>
              <a:rPr lang="en-CA" dirty="0"/>
              <a:t>-1.2%/-0.8%/-1.0% for LDP HEVC 2x/1.5x/SNR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Switchable de-ring filter (SDRF) for both </a:t>
            </a:r>
            <a:r>
              <a:rPr lang="en-US" dirty="0" err="1" smtClean="0"/>
              <a:t>intraBL</a:t>
            </a:r>
            <a:r>
              <a:rPr lang="en-US" dirty="0" smtClean="0"/>
              <a:t> and </a:t>
            </a:r>
            <a:r>
              <a:rPr lang="en-US" dirty="0" err="1" smtClean="0"/>
              <a:t>intraBLSkip</a:t>
            </a:r>
            <a:endParaRPr lang="en-US" dirty="0" smtClean="0"/>
          </a:p>
          <a:p>
            <a:pPr marL="914400" lvl="1" indent="-514350"/>
            <a:r>
              <a:rPr lang="en-US" dirty="0" err="1" smtClean="0"/>
              <a:t>intraBLSkip</a:t>
            </a:r>
            <a:r>
              <a:rPr lang="en-US" dirty="0" smtClean="0"/>
              <a:t> signaling re-uses JCTVC-L0230 (TI)</a:t>
            </a:r>
          </a:p>
          <a:p>
            <a:pPr marL="914400" lvl="1" indent="-514350"/>
            <a:r>
              <a:rPr lang="en-CA" dirty="0"/>
              <a:t>-1.2%/-0.7</a:t>
            </a:r>
            <a:r>
              <a:rPr lang="en-CA" dirty="0" smtClean="0"/>
              <a:t>% </a:t>
            </a:r>
            <a:r>
              <a:rPr lang="en-CA" dirty="0" smtClean="0"/>
              <a:t>for AI HEVC 2x/1.5x</a:t>
            </a:r>
            <a:endParaRPr lang="en-CA" dirty="0" smtClean="0"/>
          </a:p>
          <a:p>
            <a:pPr marL="914400" lvl="1" indent="-514350"/>
            <a:r>
              <a:rPr lang="en-CA" dirty="0"/>
              <a:t>-1.1%/-0.6%/-0.5% </a:t>
            </a:r>
            <a:r>
              <a:rPr lang="en-CA" dirty="0" smtClean="0"/>
              <a:t>for RA HEVC 2x/1.5x/SNR</a:t>
            </a:r>
            <a:endParaRPr lang="en-CA" dirty="0" smtClean="0"/>
          </a:p>
          <a:p>
            <a:pPr marL="914400" lvl="1" indent="-514350"/>
            <a:r>
              <a:rPr lang="en-CA" dirty="0"/>
              <a:t>-1.5%/-1.3%/-1.2</a:t>
            </a:r>
            <a:r>
              <a:rPr lang="en-CA" dirty="0" smtClean="0"/>
              <a:t>% </a:t>
            </a:r>
            <a:r>
              <a:rPr lang="en-CA" dirty="0" smtClean="0"/>
              <a:t>for LDP HEVC 2x/1.5x/SNR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596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Ringing artifacts are observed</a:t>
            </a:r>
          </a:p>
          <a:p>
            <a:pPr lvl="1"/>
            <a:r>
              <a:rPr lang="en-US" dirty="0" smtClean="0"/>
              <a:t>Re-sampling error</a:t>
            </a:r>
          </a:p>
          <a:p>
            <a:pPr lvl="1"/>
            <a:r>
              <a:rPr lang="en-US" dirty="0" smtClean="0"/>
              <a:t>Quantization error</a:t>
            </a:r>
          </a:p>
          <a:p>
            <a:r>
              <a:rPr lang="en-US" dirty="0" smtClean="0"/>
              <a:t>Proposed solution is reducing the ringing artifacts so as to improve the up-sampled base layer reconstruction and inter-layer coding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69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Technical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r>
              <a:rPr lang="en-US" dirty="0" smtClean="0"/>
              <a:t>3x3 template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5943600" cy="220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52800"/>
            <a:ext cx="6300622" cy="107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938513"/>
              </p:ext>
            </p:extLst>
          </p:nvPr>
        </p:nvGraphicFramePr>
        <p:xfrm>
          <a:off x="838200" y="4572000"/>
          <a:ext cx="6080760" cy="131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830"/>
                <a:gridCol w="2514600"/>
                <a:gridCol w="2640330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Luma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Chroma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W_luma_2x </a:t>
                      </a:r>
                      <a:r>
                        <a:rPr lang="en-US" sz="1100">
                          <a:effectLst/>
                        </a:rPr>
                        <a:t>=</a:t>
                      </a: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{{w(-4), w(-3), w(-2)},    {{ 3, 4, 3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 {w(-1), w( 0), w( 1)}, =   { 4, 5, 4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 {w( 2), w( 3), w( 4)}}     { 3, 4, 3 }}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W_chroma_2x </a:t>
                      </a:r>
                      <a:r>
                        <a:rPr lang="en-US" sz="80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=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{{w(-4), w(-3), w(-2)},    {{1 , 2 , 1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 {w(-1), w( 0), w( 1)}, =   {2 , 4 , 2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 {w( 2), w( 3), w( 4)}}     {1 , 2 , 1 }}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1.5x/SNR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W_luma_15x </a:t>
                      </a:r>
                      <a:r>
                        <a:rPr lang="en-US" sz="800">
                          <a:effectLst/>
                        </a:rPr>
                        <a:t> </a:t>
                      </a:r>
                      <a:r>
                        <a:rPr lang="en-US" sz="900">
                          <a:effectLst/>
                        </a:rPr>
                        <a:t>=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{{w(-4), w(-3), w(-2)},    {{ 1, 4, 1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{w(-1), w( 0), w( 1)}, =    { 4, 12, 4 },</a:t>
                      </a:r>
                      <a:endParaRPr lang="en-US" sz="110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{w( 2), w( 3), w( 4)}}      { 1, 4, 1 }}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effectLst/>
                        </a:rPr>
                        <a:t>W_chroma_15x </a:t>
                      </a:r>
                      <a:r>
                        <a:rPr lang="en-US" sz="800" dirty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=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{{w(-4), w(-3), w(-2)},    {{1 , 2 , 1 },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{w(-1), w( 0), w( 1)}, =    {2 , 16 , 2 },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{w( 2), w( 3), w( 4)}}      {1 , 2 , 1 }}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838200" y="5984634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dirty="0" err="1"/>
              <a:t>g_luma</a:t>
            </a:r>
            <a:r>
              <a:rPr lang="en-US" dirty="0"/>
              <a:t>[65] = { 64, 61, 54, 44, 33, 23, 15, 9, 5, 2, 1, 0, 0, … … , 0 };</a:t>
            </a:r>
          </a:p>
          <a:p>
            <a:pPr hangingPunct="0"/>
            <a:r>
              <a:rPr lang="en-US" dirty="0" err="1"/>
              <a:t>g_chroma</a:t>
            </a:r>
            <a:r>
              <a:rPr lang="en-US" dirty="0"/>
              <a:t>[33] = { 8, 4, 2, 1, 0, 0, … … 0 };</a:t>
            </a:r>
          </a:p>
        </p:txBody>
      </p:sp>
    </p:spTree>
    <p:extLst>
      <p:ext uri="{BB962C8B-B14F-4D97-AF65-F5344CB8AC3E}">
        <p14:creationId xmlns:p14="http://schemas.microsoft.com/office/powerpoint/2010/main" val="111341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 level switchable de-ringing filter (SDRF)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flag </a:t>
            </a:r>
            <a:r>
              <a:rPr lang="en-US" dirty="0" err="1" smtClean="0"/>
              <a:t>drfFlag</a:t>
            </a:r>
            <a:r>
              <a:rPr lang="en-US" dirty="0" smtClean="0"/>
              <a:t> is introduced</a:t>
            </a:r>
          </a:p>
          <a:p>
            <a:pPr lvl="1"/>
            <a:r>
              <a:rPr lang="en-US" dirty="0" smtClean="0"/>
              <a:t>When the block is coded using </a:t>
            </a:r>
            <a:r>
              <a:rPr lang="en-US" dirty="0" err="1" smtClean="0"/>
              <a:t>intraBL</a:t>
            </a:r>
            <a:r>
              <a:rPr lang="en-US" dirty="0" smtClean="0"/>
              <a:t> or </a:t>
            </a:r>
            <a:r>
              <a:rPr lang="en-US" dirty="0" err="1" smtClean="0"/>
              <a:t>intraBL</a:t>
            </a:r>
            <a:r>
              <a:rPr lang="en-US" dirty="0" smtClean="0"/>
              <a:t> skip, this </a:t>
            </a:r>
            <a:r>
              <a:rPr lang="en-US" dirty="0" err="1" smtClean="0"/>
              <a:t>drfFlag</a:t>
            </a:r>
            <a:r>
              <a:rPr lang="en-US" dirty="0" smtClean="0"/>
              <a:t> is encoded to indicate whether this block is using </a:t>
            </a:r>
            <a:r>
              <a:rPr lang="en-US" dirty="0" err="1" smtClean="0"/>
              <a:t>upsampled</a:t>
            </a:r>
            <a:r>
              <a:rPr lang="en-US" dirty="0" smtClean="0"/>
              <a:t> BL or filtered up-sampled BL.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38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502807"/>
              </p:ext>
            </p:extLst>
          </p:nvPr>
        </p:nvGraphicFramePr>
        <p:xfrm>
          <a:off x="571499" y="990600"/>
          <a:ext cx="8001001" cy="54452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4022"/>
                <a:gridCol w="706601"/>
                <a:gridCol w="692325"/>
                <a:gridCol w="706601"/>
                <a:gridCol w="743179"/>
                <a:gridCol w="727120"/>
                <a:gridCol w="742287"/>
                <a:gridCol w="820798"/>
                <a:gridCol w="785112"/>
                <a:gridCol w="802956"/>
              </a:tblGrid>
              <a:tr h="304804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AI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AI HEVC 1.5x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109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-1.0%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-1.9%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8594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1.5x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SNR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109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594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1.5x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SNR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109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7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Simulation Results – SDRF for </a:t>
            </a:r>
            <a:r>
              <a:rPr lang="en-US" dirty="0" err="1" smtClean="0"/>
              <a:t>intraBL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9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Results – SDRF for </a:t>
            </a:r>
            <a:r>
              <a:rPr lang="en-US" sz="2800" dirty="0" err="1" smtClean="0"/>
              <a:t>intraBL</a:t>
            </a:r>
            <a:r>
              <a:rPr lang="en-US" sz="2800" dirty="0" smtClean="0"/>
              <a:t> + </a:t>
            </a:r>
            <a:r>
              <a:rPr lang="en-US" sz="2800" dirty="0" err="1" smtClean="0"/>
              <a:t>IntraBLSkip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772027"/>
              </p:ext>
            </p:extLst>
          </p:nvPr>
        </p:nvGraphicFramePr>
        <p:xfrm>
          <a:off x="380999" y="838195"/>
          <a:ext cx="8382002" cy="5577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2475"/>
                <a:gridCol w="806928"/>
                <a:gridCol w="789886"/>
                <a:gridCol w="806928"/>
                <a:gridCol w="880208"/>
                <a:gridCol w="752395"/>
                <a:gridCol w="770287"/>
                <a:gridCol w="800965"/>
                <a:gridCol w="800965"/>
                <a:gridCol w="800965"/>
              </a:tblGrid>
              <a:tr h="173150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AI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AI HEVC 1.5x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896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7315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1.5x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 HEVC SNR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896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50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2x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1.5x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LD-P HEVC SNR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29896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(EL+BL)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0.8%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Overall (EL)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-4.0%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0.6%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 Time[%]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 Mem[%]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104.5%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112.4%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09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 Match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Matched</a:t>
                      </a:r>
                      <a:endParaRPr lang="en-US" sz="1400" dirty="0">
                        <a:effectLst/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9206" marR="59206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89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 to include SDRF into inter-layer filtering CE for further study.</a:t>
            </a:r>
          </a:p>
          <a:p>
            <a:r>
              <a:rPr lang="en-US" dirty="0" smtClean="0"/>
              <a:t>Q &amp; 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1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1104</Words>
  <Application>Microsoft Office PowerPoint</Application>
  <PresentationFormat>On-screen Show (4:3)</PresentationFormat>
  <Paragraphs>319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Non-TE4: Switchable De-ringing Filter for Inter-layer Prediction</vt:lpstr>
      <vt:lpstr>Proposal</vt:lpstr>
      <vt:lpstr>Motivation</vt:lpstr>
      <vt:lpstr>Technical Description</vt:lpstr>
      <vt:lpstr>CU level switchable de-ringing filter (SDRF)</vt:lpstr>
      <vt:lpstr>Simulation Results – SDRF for intraBL</vt:lpstr>
      <vt:lpstr>Simulation Results – SDRF for intraBL + IntraBLSkip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Non-TE4: Switchable De-ringing Filter for Inter-layer Prediction</dc:title>
  <dc:creator>ZHAN MA</dc:creator>
  <cp:lastModifiedBy>ZHAN MA</cp:lastModifiedBy>
  <cp:revision>7</cp:revision>
  <dcterms:created xsi:type="dcterms:W3CDTF">2013-01-14T10:08:39Z</dcterms:created>
  <dcterms:modified xsi:type="dcterms:W3CDTF">2013-01-14T10:27:44Z</dcterms:modified>
</cp:coreProperties>
</file>