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4031" r:id="rId4"/>
  </p:sldMasterIdLst>
  <p:notesMasterIdLst>
    <p:notesMasterId r:id="rId13"/>
  </p:notesMasterIdLst>
  <p:handoutMasterIdLst>
    <p:handoutMasterId r:id="rId14"/>
  </p:handoutMasterIdLst>
  <p:sldIdLst>
    <p:sldId id="288" r:id="rId5"/>
    <p:sldId id="289" r:id="rId6"/>
    <p:sldId id="295" r:id="rId7"/>
    <p:sldId id="296" r:id="rId8"/>
    <p:sldId id="297" r:id="rId9"/>
    <p:sldId id="298" r:id="rId10"/>
    <p:sldId id="299" r:id="rId11"/>
    <p:sldId id="294" r:id="rId12"/>
  </p:sldIdLst>
  <p:sldSz cx="9144000" cy="6858000" type="screen4x3"/>
  <p:notesSz cx="6805613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F3FB"/>
    <a:srgbClr val="E7F4F5"/>
    <a:srgbClr val="C9E7E9"/>
    <a:srgbClr val="FFEEB9"/>
    <a:srgbClr val="FFDD71"/>
    <a:srgbClr val="FFE5E5"/>
    <a:srgbClr val="FFB9B9"/>
    <a:srgbClr val="DEF1F2"/>
    <a:srgbClr val="E8E8F8"/>
    <a:srgbClr val="B7BD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7" autoAdjust="0"/>
    <p:restoredTop sz="96574" autoAdjust="0"/>
  </p:normalViewPr>
  <p:slideViewPr>
    <p:cSldViewPr snapToGrid="0" snapToObjects="1">
      <p:cViewPr varScale="1">
        <p:scale>
          <a:sx n="51" d="100"/>
          <a:sy n="51" d="100"/>
        </p:scale>
        <p:origin x="-84" y="-438"/>
      </p:cViewPr>
      <p:guideLst>
        <p:guide orient="horz" pos="232"/>
        <p:guide orient="horz" pos="4046"/>
        <p:guide orient="horz" pos="2159"/>
        <p:guide orient="horz" pos="119"/>
        <p:guide pos="274"/>
        <p:guide pos="2879"/>
        <p:guide pos="5621"/>
        <p:guide pos="366"/>
        <p:guide pos="44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302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54450" y="0"/>
            <a:ext cx="2949575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0CA118E9-B086-42CD-921F-F42FE8E0173F}" type="datetime1">
              <a:rPr lang="ja-JP" altLang="en-US"/>
              <a:pPr>
                <a:defRPr/>
              </a:pPr>
              <a:t>2013/1/14</a:t>
            </a:fld>
            <a:endParaRPr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54450" y="9440863"/>
            <a:ext cx="2949575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5B55CAF1-C374-45EC-AA18-A0CBCF202F93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5381481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45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657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3537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5660235A-EEE4-4233-821A-3370407A8DE7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93394982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C227EB4-4E75-4FB9-9FF8-43F5EE0AD496}" type="slidenum">
              <a:rPr lang="en-US" altLang="ja-JP" smtClean="0">
                <a:ea typeface="ＭＳ Ｐゴシック" pitchFamily="50" charset="-128"/>
              </a:rPr>
              <a:pPr/>
              <a:t>1</a:t>
            </a:fld>
            <a:endParaRPr lang="en-US" altLang="ja-JP" dirty="0" smtClean="0">
              <a:ea typeface="ＭＳ Ｐゴシック" pitchFamily="50" charset="-128"/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en-US" dirty="0" smtClean="0">
              <a:ea typeface="ＭＳ Ｐ明朝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720000" y="2340000"/>
            <a:ext cx="7704000" cy="50262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3200" baseline="0">
                <a:solidFill>
                  <a:srgbClr val="FFFFFF"/>
                </a:solidFill>
                <a:latin typeface="+mj-lt"/>
                <a:ea typeface="HGPｺﾞｼｯｸE" pitchFamily="50" charset="-128"/>
                <a:cs typeface="Arial" pitchFamily="34" charset="0"/>
              </a:defRPr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720000" y="3059999"/>
            <a:ext cx="7704000" cy="4320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buFontTx/>
              <a:buNone/>
              <a:defRPr sz="2000">
                <a:solidFill>
                  <a:srgbClr val="FFFFFF"/>
                </a:solidFill>
                <a:latin typeface="+mj-lt"/>
                <a:ea typeface="HGPｺﾞｼｯｸE" pitchFamily="50" charset="-128"/>
                <a:cs typeface="Arial" pitchFamily="34" charset="0"/>
              </a:defRPr>
            </a:lvl1pPr>
          </a:lstStyle>
          <a:p>
            <a:r>
              <a:rPr lang="ja-JP" altLang="en-US" dirty="0"/>
              <a:t>マスタ サブタイトルの書式</a:t>
            </a:r>
            <a:r>
              <a:rPr lang="ja-JP" altLang="en-US" dirty="0" smtClean="0"/>
              <a:t>設定</a:t>
            </a:r>
            <a:endParaRPr lang="en-US" altLang="ja-JP" dirty="0" smtClean="0"/>
          </a:p>
        </p:txBody>
      </p:sp>
      <p:sp>
        <p:nvSpPr>
          <p:cNvPr id="8" name="テキスト プレースホルダ 9"/>
          <p:cNvSpPr>
            <a:spLocks noGrp="1"/>
          </p:cNvSpPr>
          <p:nvPr>
            <p:ph type="body" sz="quarter" idx="10"/>
          </p:nvPr>
        </p:nvSpPr>
        <p:spPr>
          <a:xfrm>
            <a:off x="720000" y="4320000"/>
            <a:ext cx="7704000" cy="432000"/>
          </a:xfrm>
          <a:prstGeom prst="rect">
            <a:avLst/>
          </a:prstGeom>
          <a:ln>
            <a:noFill/>
          </a:ln>
        </p:spPr>
        <p:txBody>
          <a:bodyPr lIns="0" tIns="0" rIns="0" bIns="0" anchor="t" anchorCtr="0"/>
          <a:lstStyle>
            <a:lvl1pPr algn="l">
              <a:spcAft>
                <a:spcPts val="0"/>
              </a:spcAft>
              <a:buFontTx/>
              <a:buNone/>
              <a:defRPr sz="1400">
                <a:solidFill>
                  <a:srgbClr val="FFFFFF"/>
                </a:solidFill>
                <a:latin typeface="+mn-lt"/>
                <a:ea typeface="HGPｺﾞｼｯｸE" pitchFamily="50" charset="-128"/>
              </a:defRPr>
            </a:lvl1pPr>
            <a:lvl2pPr algn="ctr">
              <a:spcAft>
                <a:spcPts val="0"/>
              </a:spcAft>
              <a:buFontTx/>
              <a:buNone/>
              <a:defRPr sz="1200"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ja-JP" altLang="en-US" dirty="0" smtClean="0"/>
              <a:t>マスタ 部署名の書式設定</a:t>
            </a:r>
          </a:p>
        </p:txBody>
      </p:sp>
      <p:sp>
        <p:nvSpPr>
          <p:cNvPr id="9" name="テキスト プレースホルダ 11"/>
          <p:cNvSpPr>
            <a:spLocks noGrp="1"/>
          </p:cNvSpPr>
          <p:nvPr>
            <p:ph type="body" sz="quarter" idx="11"/>
          </p:nvPr>
        </p:nvSpPr>
        <p:spPr>
          <a:xfrm>
            <a:off x="720000" y="6048000"/>
            <a:ext cx="7704000" cy="360000"/>
          </a:xfrm>
          <a:prstGeom prst="rect">
            <a:avLst/>
          </a:prstGeom>
          <a:ln>
            <a:noFill/>
          </a:ln>
        </p:spPr>
        <p:txBody>
          <a:bodyPr lIns="0" tIns="0" rIns="0" bIns="0" anchor="t" anchorCtr="0"/>
          <a:lstStyle>
            <a:lvl1pPr algn="l">
              <a:buFontTx/>
              <a:buNone/>
              <a:defRPr sz="1000" baseline="0">
                <a:solidFill>
                  <a:srgbClr val="FFFFFF"/>
                </a:solidFill>
                <a:latin typeface="+mn-lt"/>
                <a:ea typeface="メイリオ"/>
                <a:cs typeface="メイリオ"/>
              </a:defRPr>
            </a:lvl1pPr>
          </a:lstStyle>
          <a:p>
            <a:pPr lvl="0"/>
            <a:r>
              <a:rPr lang="ja-JP" altLang="en-US" dirty="0" smtClean="0"/>
              <a:t>マスタ ライツ表記の書式設定</a:t>
            </a:r>
          </a:p>
        </p:txBody>
      </p:sp>
      <p:pic>
        <p:nvPicPr>
          <p:cNvPr id="12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2000" y="358775"/>
            <a:ext cx="127000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MiddlePage_1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正方形/長方形 13"/>
          <p:cNvSpPr/>
          <p:nvPr userDrawn="1"/>
        </p:nvSpPr>
        <p:spPr>
          <a:xfrm>
            <a:off x="0" y="0"/>
            <a:ext cx="9142412" cy="6858000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sp>
        <p:nvSpPr>
          <p:cNvPr id="23" name="正方形/長方形 22"/>
          <p:cNvSpPr/>
          <p:nvPr userDrawn="1"/>
        </p:nvSpPr>
        <p:spPr>
          <a:xfrm>
            <a:off x="0" y="0"/>
            <a:ext cx="9142413" cy="6426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sp>
        <p:nvSpPr>
          <p:cNvPr id="21" name="Rectangle 13"/>
          <p:cNvSpPr>
            <a:spLocks noChangeArrowheads="1"/>
          </p:cNvSpPr>
          <p:nvPr userDrawn="1"/>
        </p:nvSpPr>
        <p:spPr bwMode="auto">
          <a:xfrm>
            <a:off x="0" y="6426198"/>
            <a:ext cx="9140313" cy="432000"/>
          </a:xfrm>
          <a:prstGeom prst="rect">
            <a:avLst/>
          </a:prstGeom>
          <a:gradFill flip="none" rotWithShape="1">
            <a:gsLst>
              <a:gs pos="15000">
                <a:schemeClr val="tx1">
                  <a:alpha val="50000"/>
                </a:schemeClr>
              </a:gs>
              <a:gs pos="75000">
                <a:srgbClr val="FFFFFF">
                  <a:alpha val="0"/>
                </a:srgbClr>
              </a:gs>
            </a:gsLst>
            <a:lin ang="10800000" scaled="0"/>
            <a:tileRect/>
          </a:gra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>
              <a:defRPr/>
            </a:pPr>
            <a:endParaRPr lang="ja-JP" altLang="en-US" dirty="0">
              <a:solidFill>
                <a:srgbClr val="CD0921"/>
              </a:solidFill>
              <a:latin typeface="Lucida Sans"/>
              <a:ea typeface="メイリオ"/>
              <a:cs typeface="Lucida Sans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6000" y="396000"/>
            <a:ext cx="7164000" cy="720725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b="1" baseline="0">
                <a:solidFill>
                  <a:srgbClr val="003366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 hasCustomPrompt="1"/>
          </p:nvPr>
        </p:nvSpPr>
        <p:spPr>
          <a:xfrm>
            <a:off x="575999" y="1224000"/>
            <a:ext cx="8352000" cy="5040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defRPr sz="2400" baseline="0">
                <a:solidFill>
                  <a:srgbClr val="000000"/>
                </a:solidFill>
                <a:latin typeface="+mn-lt"/>
                <a:ea typeface="+mn-ea"/>
                <a:cs typeface="Arial" pitchFamily="34" charset="0"/>
              </a:defRPr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defRPr sz="2000" baseline="0">
                <a:solidFill>
                  <a:srgbClr val="000000"/>
                </a:solidFill>
                <a:latin typeface="+mn-lt"/>
                <a:ea typeface="+mn-ea"/>
                <a:cs typeface="Arial" pitchFamily="34" charset="0"/>
              </a:defRPr>
            </a:lvl2pPr>
            <a:lvl3pPr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  <a:defRPr sz="1800" baseline="0">
                <a:latin typeface="+mn-lt"/>
                <a:cs typeface="Arial" pitchFamily="34" charset="0"/>
              </a:defRPr>
            </a:lvl3pPr>
            <a:lvl4pPr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  <a:defRPr sz="1600" baseline="0"/>
            </a:lvl4pPr>
            <a:lvl5pPr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  <a:defRPr sz="1400" baseline="0"/>
            </a:lvl5pPr>
            <a:lvl6pPr>
              <a:lnSpc>
                <a:spcPct val="100000"/>
              </a:lnSpc>
              <a:spcAft>
                <a:spcPts val="600"/>
              </a:spcAft>
              <a:defRPr sz="1400" baseline="0"/>
            </a:lvl6pPr>
            <a:lvl7pPr>
              <a:lnSpc>
                <a:spcPct val="100000"/>
              </a:lnSpc>
              <a:spcAft>
                <a:spcPts val="600"/>
              </a:spcAft>
              <a:defRPr sz="1050" baseline="0"/>
            </a:lvl7pPr>
            <a:lvl8pPr>
              <a:lnSpc>
                <a:spcPct val="100000"/>
              </a:lnSpc>
              <a:spcAft>
                <a:spcPts val="600"/>
              </a:spcAft>
              <a:defRPr sz="900"/>
            </a:lvl8pPr>
            <a:lvl9pPr>
              <a:lnSpc>
                <a:spcPct val="100000"/>
              </a:lnSpc>
              <a:spcAft>
                <a:spcPts val="600"/>
              </a:spcAft>
              <a:defRPr sz="900" baseline="0"/>
            </a:lvl9pPr>
          </a:lstStyle>
          <a:p>
            <a:pPr lvl="0"/>
            <a:r>
              <a:rPr lang="en-GB" altLang="ja-JP" dirty="0" smtClean="0"/>
              <a:t>24pnt level</a:t>
            </a:r>
            <a:endParaRPr lang="ja-JP" altLang="en-US" dirty="0" smtClean="0"/>
          </a:p>
          <a:p>
            <a:pPr lvl="1"/>
            <a:r>
              <a:rPr lang="en-GB" altLang="ja-JP" dirty="0" smtClean="0"/>
              <a:t>20pnt level</a:t>
            </a:r>
          </a:p>
          <a:p>
            <a:pPr lvl="2"/>
            <a:r>
              <a:rPr lang="en-GB" altLang="ja-JP" dirty="0" smtClean="0"/>
              <a:t>18pnt level</a:t>
            </a:r>
          </a:p>
          <a:p>
            <a:pPr lvl="3"/>
            <a:r>
              <a:rPr lang="en-GB" altLang="ja-JP" dirty="0" smtClean="0"/>
              <a:t>16pnt level</a:t>
            </a:r>
          </a:p>
          <a:p>
            <a:pPr lvl="4"/>
            <a:r>
              <a:rPr lang="en-GB" altLang="ja-JP" dirty="0" smtClean="0"/>
              <a:t>14pnt level</a:t>
            </a:r>
          </a:p>
          <a:p>
            <a:pPr lvl="5"/>
            <a:r>
              <a:rPr lang="en-GB" altLang="ja-JP" sz="1200" dirty="0" smtClean="0"/>
              <a:t>12pnt level</a:t>
            </a:r>
          </a:p>
          <a:p>
            <a:pPr lvl="6"/>
            <a:r>
              <a:rPr lang="en-GB" altLang="ja-JP" sz="1000" dirty="0" smtClean="0"/>
              <a:t>10pnt level</a:t>
            </a:r>
          </a:p>
          <a:p>
            <a:pPr lvl="7"/>
            <a:r>
              <a:rPr lang="en-GB" altLang="ja-JP" sz="800" dirty="0" smtClean="0"/>
              <a:t>8pnt level</a:t>
            </a:r>
          </a:p>
          <a:p>
            <a:pPr lvl="8"/>
            <a:r>
              <a:rPr lang="en-GB" altLang="ja-JP" sz="600" dirty="0" smtClean="0"/>
              <a:t>6 </a:t>
            </a:r>
            <a:r>
              <a:rPr lang="en-GB" altLang="ja-JP" sz="600" dirty="0" err="1" smtClean="0"/>
              <a:t>pnt</a:t>
            </a:r>
            <a:r>
              <a:rPr lang="en-GB" altLang="ja-JP" sz="600" dirty="0" smtClean="0"/>
              <a:t> level</a:t>
            </a:r>
            <a:endParaRPr lang="en-GB" altLang="ja-JP" sz="800" dirty="0" smtClean="0"/>
          </a:p>
          <a:p>
            <a:pPr lvl="8"/>
            <a:endParaRPr lang="en-GB" altLang="ja-JP" dirty="0" smtClean="0"/>
          </a:p>
          <a:p>
            <a:pPr lvl="8"/>
            <a:endParaRPr lang="ja-JP" altLang="en-US" dirty="0" smtClean="0"/>
          </a:p>
        </p:txBody>
      </p:sp>
      <p:sp>
        <p:nvSpPr>
          <p:cNvPr id="15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60000" y="6534150"/>
            <a:ext cx="5760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r>
              <a:rPr lang="en-US" altLang="ja-JP" dirty="0" smtClean="0"/>
              <a:t>JCTVC-J0191</a:t>
            </a:r>
            <a:endParaRPr lang="en-US" altLang="ja-JP" dirty="0"/>
          </a:p>
        </p:txBody>
      </p:sp>
      <p:sp>
        <p:nvSpPr>
          <p:cNvPr id="16" name="Rectangle 10"/>
          <p:cNvSpPr>
            <a:spLocks noGrp="1" noChangeArrowheads="1"/>
          </p:cNvSpPr>
          <p:nvPr>
            <p:ph type="dt" sz="half" idx="2"/>
          </p:nvPr>
        </p:nvSpPr>
        <p:spPr>
          <a:xfrm>
            <a:off x="576000" y="6534150"/>
            <a:ext cx="648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defRPr kumimoji="1" sz="1000" b="0" i="0" baseline="0">
                <a:solidFill>
                  <a:schemeClr val="bg1"/>
                </a:solidFill>
                <a:latin typeface="+mn-lt"/>
                <a:ea typeface="HGP行書体" pitchFamily="66" charset="-128"/>
                <a:cs typeface="Arial" pitchFamily="34" charset="0"/>
              </a:defRPr>
            </a:lvl1pPr>
          </a:lstStyle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2013/1/14</a:t>
            </a:fld>
            <a:endParaRPr lang="en-US" altLang="ja-JP" dirty="0"/>
          </a:p>
        </p:txBody>
      </p:sp>
      <p:sp>
        <p:nvSpPr>
          <p:cNvPr id="17" name="Rectangle 12"/>
          <p:cNvSpPr>
            <a:spLocks noGrp="1" noChangeArrowheads="1"/>
          </p:cNvSpPr>
          <p:nvPr>
            <p:ph type="sldNum" sz="quarter" idx="4"/>
          </p:nvPr>
        </p:nvSpPr>
        <p:spPr>
          <a:xfrm>
            <a:off x="126000" y="6534150"/>
            <a:ext cx="252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  <p:cxnSp>
        <p:nvCxnSpPr>
          <p:cNvPr id="26" name="直線コネクタ 25"/>
          <p:cNvCxnSpPr/>
          <p:nvPr userDrawn="1"/>
        </p:nvCxnSpPr>
        <p:spPr>
          <a:xfrm rot="5400000">
            <a:off x="323337" y="6642000"/>
            <a:ext cx="216000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>
            <a:lum bright="-100000"/>
          </a:blip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ddlePage_2_visu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正方形/長方形 16"/>
          <p:cNvSpPr/>
          <p:nvPr userDrawn="1"/>
        </p:nvSpPr>
        <p:spPr>
          <a:xfrm>
            <a:off x="0" y="0"/>
            <a:ext cx="9142412" cy="6858000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6000" y="396000"/>
            <a:ext cx="7164000" cy="720725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baseline="0">
                <a:solidFill>
                  <a:srgbClr val="FFFFFF"/>
                </a:solidFill>
                <a:latin typeface="+mj-lt"/>
                <a:ea typeface="+mj-ea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6" name="コンテンツ プレースホルダ 2"/>
          <p:cNvSpPr>
            <a:spLocks noGrp="1"/>
          </p:cNvSpPr>
          <p:nvPr>
            <p:ph idx="1"/>
          </p:nvPr>
        </p:nvSpPr>
        <p:spPr>
          <a:xfrm>
            <a:off x="575999" y="1224000"/>
            <a:ext cx="8352000" cy="5040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400"/>
              </a:lnSpc>
              <a:spcBef>
                <a:spcPts val="0"/>
              </a:spcBef>
              <a:buFontTx/>
              <a:buNone/>
              <a:defRPr baseline="0">
                <a:solidFill>
                  <a:srgbClr val="FFFFFF"/>
                </a:solidFill>
                <a:latin typeface="+mn-lt"/>
                <a:ea typeface="+mn-ea"/>
              </a:defRPr>
            </a:lvl1pPr>
            <a:lvl2pPr>
              <a:lnSpc>
                <a:spcPts val="3400"/>
              </a:lnSpc>
              <a:spcBef>
                <a:spcPts val="0"/>
              </a:spcBef>
              <a:buFontTx/>
              <a:buNone/>
              <a:defRPr baseline="0">
                <a:solidFill>
                  <a:srgbClr val="FFFFFF"/>
                </a:solidFill>
                <a:latin typeface="+mn-lt"/>
                <a:ea typeface="+mn-ea"/>
              </a:defRPr>
            </a:lvl2pPr>
            <a:lvl3pPr>
              <a:buFont typeface="Arial" pitchFamily="34" charset="0"/>
              <a:buChar char="•"/>
              <a:defRPr/>
            </a:lvl3pPr>
            <a:lvl4pPr>
              <a:buFont typeface="Arial" pitchFamily="34" charset="0"/>
              <a:buChar char="•"/>
              <a:defRPr/>
            </a:lvl4pPr>
            <a:lvl5pPr>
              <a:buFont typeface="Arial" pitchFamily="34" charset="0"/>
              <a:buChar char="•"/>
              <a:defRPr/>
            </a:lvl5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</p:txBody>
      </p:sp>
      <p:sp>
        <p:nvSpPr>
          <p:cNvPr id="16" name="Rectangle 13"/>
          <p:cNvSpPr>
            <a:spLocks noChangeArrowheads="1"/>
          </p:cNvSpPr>
          <p:nvPr userDrawn="1"/>
        </p:nvSpPr>
        <p:spPr bwMode="auto">
          <a:xfrm>
            <a:off x="0" y="6426199"/>
            <a:ext cx="9144000" cy="431801"/>
          </a:xfrm>
          <a:prstGeom prst="rect">
            <a:avLst/>
          </a:prstGeom>
          <a:gradFill flip="none" rotWithShape="1">
            <a:gsLst>
              <a:gs pos="15000">
                <a:schemeClr val="tx1">
                  <a:alpha val="50000"/>
                </a:schemeClr>
              </a:gs>
              <a:gs pos="75000">
                <a:srgbClr val="FFFFFF">
                  <a:alpha val="0"/>
                </a:srgbClr>
              </a:gs>
            </a:gsLst>
            <a:lin ang="10800000" scaled="0"/>
            <a:tileRect/>
          </a:gra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>
              <a:defRPr/>
            </a:pPr>
            <a:endParaRPr lang="ja-JP" altLang="en-US" dirty="0">
              <a:solidFill>
                <a:srgbClr val="CD0921"/>
              </a:solidFill>
              <a:latin typeface="Lucida Sans"/>
              <a:ea typeface="メイリオ"/>
              <a:cs typeface="Lucida Sans"/>
            </a:endParaRPr>
          </a:p>
        </p:txBody>
      </p:sp>
      <p:sp>
        <p:nvSpPr>
          <p:cNvPr id="10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60000" y="6534150"/>
            <a:ext cx="5760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r>
              <a:rPr lang="en-US" altLang="ja-JP" dirty="0" smtClean="0"/>
              <a:t>JCTVC-J0191</a:t>
            </a:r>
          </a:p>
        </p:txBody>
      </p:sp>
      <p:sp>
        <p:nvSpPr>
          <p:cNvPr id="11" name="Date Placeholder 10"/>
          <p:cNvSpPr>
            <a:spLocks noGrp="1" noChangeArrowheads="1"/>
          </p:cNvSpPr>
          <p:nvPr>
            <p:ph type="dt" sz="half" idx="2"/>
          </p:nvPr>
        </p:nvSpPr>
        <p:spPr>
          <a:xfrm>
            <a:off x="576000" y="6534150"/>
            <a:ext cx="648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defRPr kumimoji="1" sz="1000" b="0" i="0" baseline="0">
                <a:solidFill>
                  <a:schemeClr val="bg1"/>
                </a:solidFill>
                <a:latin typeface="+mn-lt"/>
                <a:ea typeface="HGP創英角ｺﾞｼｯｸUB" pitchFamily="50" charset="-128"/>
                <a:cs typeface="Arial"/>
              </a:defRPr>
            </a:lvl1pPr>
          </a:lstStyle>
          <a:p>
            <a:pPr>
              <a:defRPr/>
            </a:pPr>
            <a:fld id="{FECD3C8C-7A17-4828-B6C3-C609AC02B6B8}" type="datetime1">
              <a:rPr lang="ja-JP" altLang="en-US" smtClean="0"/>
              <a:pPr>
                <a:defRPr/>
              </a:pPr>
              <a:t>2013/1/14</a:t>
            </a:fld>
            <a:endParaRPr lang="en-US" altLang="ja-JP" dirty="0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sldNum" sz="quarter" idx="4"/>
          </p:nvPr>
        </p:nvSpPr>
        <p:spPr>
          <a:xfrm>
            <a:off x="126000" y="6534150"/>
            <a:ext cx="252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  <p:cxnSp>
        <p:nvCxnSpPr>
          <p:cNvPr id="19" name="直線コネクタ 18"/>
          <p:cNvCxnSpPr/>
          <p:nvPr userDrawn="1"/>
        </p:nvCxnSpPr>
        <p:spPr>
          <a:xfrm rot="5400000">
            <a:off x="323337" y="6642000"/>
            <a:ext cx="216000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63" descr="english_naka_confidential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08963" y="6462713"/>
            <a:ext cx="935037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ddlePage_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 userDrawn="1"/>
        </p:nvSpPr>
        <p:spPr>
          <a:xfrm>
            <a:off x="0" y="0"/>
            <a:ext cx="9142413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pic>
        <p:nvPicPr>
          <p:cNvPr id="5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>
            <a:lum bright="-100000"/>
          </a:blip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 userDrawn="1"/>
        </p:nvSpPr>
        <p:spPr>
          <a:xfrm>
            <a:off x="0" y="0"/>
            <a:ext cx="9142413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0" name="図 9" descr="mblogo_w.pd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600000" y="3114000"/>
            <a:ext cx="1944000" cy="659449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 userDrawn="1"/>
        </p:nvSpPr>
        <p:spPr bwMode="white">
          <a:xfrm>
            <a:off x="359999" y="6011999"/>
            <a:ext cx="8424000" cy="68578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“SONY” or “</a:t>
            </a:r>
            <a:r>
              <a:rPr kumimoji="1" lang="en-US" altLang="ja-JP" sz="1000" b="0" i="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make.believe</a:t>
            </a: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” is a registered trademark and/or trademark of Sony Corporation.</a:t>
            </a:r>
          </a:p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Names of Sony products and services are the registered trademarks and/or trademarks of Sony Corporation or its Group companies.</a:t>
            </a:r>
          </a:p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Other company names and product names are the registered trademarks and/or trademarks of the respective companies.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4325" y="417513"/>
            <a:ext cx="8372475" cy="798512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581775" y="6542088"/>
            <a:ext cx="2133600" cy="187325"/>
          </a:xfrm>
          <a:prstGeom prst="rect">
            <a:avLst/>
          </a:prstGeom>
          <a:ln/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>
              <a:defRPr/>
            </a:pPr>
            <a:fld id="{3A7D8E13-587F-4043-AD86-D4716C173C01}" type="datetime1">
              <a:rPr lang="ja-JP" altLang="en-US" smtClean="0"/>
              <a:pPr>
                <a:defRPr/>
              </a:pPr>
              <a:t>2013/1/14</a:t>
            </a:fld>
            <a:endParaRPr lang="en-US" altLang="ja-JP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4325" y="6540500"/>
            <a:ext cx="6267450" cy="187325"/>
          </a:xfrm>
          <a:prstGeom prst="rect">
            <a:avLst/>
          </a:prstGeom>
          <a:ln/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altLang="ja-JP" dirty="0" smtClean="0"/>
              <a:t>STEF</a:t>
            </a:r>
            <a:endParaRPr lang="en-US" altLang="ja-JP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358188" y="6542088"/>
            <a:ext cx="641350" cy="187325"/>
          </a:xfrm>
          <a:prstGeom prst="rect">
            <a:avLst/>
          </a:prstGeom>
          <a:ln/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893FB7ED-E398-470A-A047-E362B4515958}" type="slidenum">
              <a:rPr lang="ja-JP" altLang="en-US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図 23" descr="GBM_top_4-3.jpg"/>
          <p:cNvPicPr>
            <a:picLocks noChangeAspect="1"/>
          </p:cNvPicPr>
          <p:nvPr userDrawn="1"/>
        </p:nvPicPr>
        <p:blipFill>
          <a:blip r:embed="rId9" cstate="print">
            <a:lum/>
          </a:blip>
          <a:srcRect r="287" b="377"/>
          <a:stretch>
            <a:fillRect/>
          </a:stretch>
        </p:blipFill>
        <p:spPr bwMode="auto">
          <a:xfrm>
            <a:off x="-6350" y="0"/>
            <a:ext cx="9153525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50" r:id="rId1"/>
    <p:sldLayoutId id="2147484051" r:id="rId2"/>
    <p:sldLayoutId id="2147484052" r:id="rId3"/>
    <p:sldLayoutId id="2147484053" r:id="rId4"/>
    <p:sldLayoutId id="2147484054" r:id="rId5"/>
    <p:sldLayoutId id="2147484035" r:id="rId6"/>
    <p:sldLayoutId id="2147484055" r:id="rId7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+mj-lt"/>
          <a:ea typeface="+mj-ea"/>
          <a:cs typeface="HGP創英角ｺﾞｼｯｸUB" pitchFamily="5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800">
          <a:solidFill>
            <a:schemeClr val="bg1"/>
          </a:solidFill>
          <a:latin typeface="+mn-lt"/>
          <a:ea typeface="+mn-ea"/>
          <a:cs typeface="HGP創英角ｺﾞｼｯｸUB" pitchFamily="50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>
          <a:solidFill>
            <a:schemeClr val="bg1"/>
          </a:solidFill>
          <a:latin typeface="+mn-lt"/>
          <a:ea typeface="+mn-ea"/>
          <a:cs typeface="HGP創英角ｺﾞｼｯｸUB" pitchFamily="50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9"/>
          <p:cNvSpPr>
            <a:spLocks noGrp="1"/>
          </p:cNvSpPr>
          <p:nvPr>
            <p:ph type="ctrTitle"/>
          </p:nvPr>
        </p:nvSpPr>
        <p:spPr>
          <a:xfrm>
            <a:off x="720000" y="1427018"/>
            <a:ext cx="7704000" cy="1415612"/>
          </a:xfrm>
        </p:spPr>
        <p:txBody>
          <a:bodyPr/>
          <a:lstStyle/>
          <a:p>
            <a:pPr marL="1073150" indent="-1073150"/>
            <a:r>
              <a:rPr lang="en-GB" altLang="ja-JP" b="1" dirty="0"/>
              <a:t>CE1: Test 1 - Rectangular transform units for </a:t>
            </a:r>
            <a:r>
              <a:rPr lang="en-GB" altLang="ja-JP" b="1" dirty="0" smtClean="0"/>
              <a:t>4:2:2</a:t>
            </a:r>
            <a:br>
              <a:rPr lang="en-GB" altLang="ja-JP" b="1" dirty="0" smtClean="0"/>
            </a:br>
            <a:r>
              <a:rPr lang="en-GB" altLang="ja-JP" sz="2800" b="1" dirty="0" smtClean="0"/>
              <a:t>(and </a:t>
            </a:r>
            <a:r>
              <a:rPr lang="en-GB" altLang="ja-JP" sz="2800" b="1" dirty="0"/>
              <a:t>AHG7 benchmarks)</a:t>
            </a:r>
            <a:endParaRPr lang="ja-JP" altLang="en-US" sz="2800" dirty="0"/>
          </a:p>
        </p:txBody>
      </p:sp>
      <p:sp>
        <p:nvSpPr>
          <p:cNvPr id="12" name="テキスト プレースホルダ 11"/>
          <p:cNvSpPr>
            <a:spLocks noGrp="1"/>
          </p:cNvSpPr>
          <p:nvPr>
            <p:ph type="body" sz="quarter" idx="10"/>
          </p:nvPr>
        </p:nvSpPr>
        <p:spPr>
          <a:xfrm>
            <a:off x="720000" y="4319999"/>
            <a:ext cx="7704000" cy="966375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ja-JP" dirty="0" smtClean="0">
                <a:latin typeface="Arial" charset="0"/>
              </a:rPr>
              <a:t>Broadcast &amp; Professional Research Labs</a:t>
            </a:r>
          </a:p>
          <a:p>
            <a:pPr>
              <a:spcAft>
                <a:spcPct val="0"/>
              </a:spcAft>
            </a:pPr>
            <a:r>
              <a:rPr lang="en-US" altLang="ja-JP" dirty="0" smtClean="0">
                <a:latin typeface="Arial" charset="0"/>
              </a:rPr>
              <a:t>Sony Europe Ltd.</a:t>
            </a:r>
          </a:p>
          <a:p>
            <a:pPr>
              <a:spcAft>
                <a:spcPct val="0"/>
              </a:spcAft>
            </a:pPr>
            <a:r>
              <a:rPr lang="en-US" altLang="ja-JP" dirty="0" smtClean="0">
                <a:latin typeface="Arial" charset="0"/>
              </a:rPr>
              <a:t>Karl Sharman</a:t>
            </a:r>
          </a:p>
        </p:txBody>
      </p:sp>
      <p:sp>
        <p:nvSpPr>
          <p:cNvPr id="13" name="テキスト プレースホルダ 1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ja-JP" dirty="0" smtClean="0">
                <a:latin typeface="Arial" charset="0"/>
              </a:rPr>
              <a:t>Sony Corp.</a:t>
            </a:r>
          </a:p>
        </p:txBody>
      </p:sp>
      <p:sp>
        <p:nvSpPr>
          <p:cNvPr id="6" name="サブタイトル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 smtClean="0"/>
              <a:t>JCTVC-L0182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5998" y="1224000"/>
            <a:ext cx="8255767" cy="5040000"/>
          </a:xfrm>
        </p:spPr>
        <p:txBody>
          <a:bodyPr/>
          <a:lstStyle/>
          <a:p>
            <a:pPr>
              <a:buNone/>
            </a:pPr>
            <a:endParaRPr lang="en-GB" sz="1600" dirty="0" smtClean="0"/>
          </a:p>
          <a:p>
            <a:r>
              <a:rPr lang="en-GB" sz="2000" dirty="0" smtClean="0"/>
              <a:t>CE1 has been designed to explore the effectiveness of different block structures for 4:2:2.</a:t>
            </a:r>
          </a:p>
          <a:p>
            <a:endParaRPr lang="en-GB" sz="2000" dirty="0" smtClean="0"/>
          </a:p>
          <a:p>
            <a:r>
              <a:rPr lang="en-GB" sz="2000" dirty="0" smtClean="0"/>
              <a:t>Test 1 explores rectangular TUs</a:t>
            </a:r>
            <a:r>
              <a:rPr lang="en-GB" sz="2000" dirty="0"/>
              <a:t>:</a:t>
            </a:r>
            <a:endParaRPr lang="en-GB" sz="2000" dirty="0" smtClean="0"/>
          </a:p>
          <a:p>
            <a:pPr lvl="1"/>
            <a:r>
              <a:rPr lang="en-GB" sz="1800" dirty="0" smtClean="0"/>
              <a:t>Rectangular TUs are currently used in the HEVC </a:t>
            </a:r>
            <a:r>
              <a:rPr lang="en-GB" sz="1800" dirty="0" err="1" smtClean="0"/>
              <a:t>RExt</a:t>
            </a:r>
            <a:r>
              <a:rPr lang="en-GB" sz="1800" dirty="0" smtClean="0"/>
              <a:t> model.</a:t>
            </a:r>
          </a:p>
          <a:p>
            <a:pPr lvl="1"/>
            <a:r>
              <a:rPr lang="en-GB" sz="1800" dirty="0" smtClean="0"/>
              <a:t>There is no other HEVC software version to compare against.</a:t>
            </a:r>
          </a:p>
          <a:p>
            <a:pPr lvl="1"/>
            <a:r>
              <a:rPr lang="en-GB" sz="1800" dirty="0" smtClean="0"/>
              <a:t>For this reason, comparisons have been made against other codecs, for information only.</a:t>
            </a:r>
          </a:p>
          <a:p>
            <a:pPr lvl="1"/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JCTVC-J0191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2013/1/14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2</a:t>
            </a:fld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Rectangular TUs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800" dirty="0" smtClean="0"/>
              <a:t>Compared to 4:2:0, 4:2:2 processing differs in </a:t>
            </a:r>
            <a:r>
              <a:rPr lang="en-GB" sz="1800" dirty="0" err="1" smtClean="0"/>
              <a:t>RExt</a:t>
            </a:r>
            <a:r>
              <a:rPr lang="en-GB" sz="1800" dirty="0" smtClean="0"/>
              <a:t>: as follows:</a:t>
            </a:r>
          </a:p>
          <a:p>
            <a:pPr lvl="2"/>
            <a:endParaRPr lang="en-GB" sz="1200" dirty="0" smtClean="0"/>
          </a:p>
          <a:p>
            <a:pPr lvl="1"/>
            <a:r>
              <a:rPr lang="en-GB" sz="1600" dirty="0" smtClean="0"/>
              <a:t>A </a:t>
            </a:r>
            <a:r>
              <a:rPr lang="en-GB" sz="1600" dirty="0"/>
              <a:t>TU is a rectangular sample array instead of </a:t>
            </a:r>
            <a:r>
              <a:rPr lang="en-GB" sz="1600" dirty="0" smtClean="0"/>
              <a:t>square</a:t>
            </a:r>
            <a:br>
              <a:rPr lang="en-GB" sz="1600" dirty="0" smtClean="0"/>
            </a:br>
            <a:r>
              <a:rPr lang="en-GB" sz="1600" dirty="0" smtClean="0"/>
              <a:t>	(but </a:t>
            </a:r>
            <a:r>
              <a:rPr lang="en-GB" sz="1600" dirty="0"/>
              <a:t>covers the same image region</a:t>
            </a:r>
            <a:r>
              <a:rPr lang="en-GB" sz="1600" dirty="0" smtClean="0"/>
              <a:t>)</a:t>
            </a:r>
          </a:p>
          <a:p>
            <a:pPr lvl="2"/>
            <a:endParaRPr lang="en-GB" sz="1400" dirty="0"/>
          </a:p>
          <a:p>
            <a:pPr lvl="1"/>
            <a:r>
              <a:rPr lang="en-GB" sz="1600" dirty="0" smtClean="0"/>
              <a:t>The intra-angle-prediction values ‘</a:t>
            </a:r>
            <a:r>
              <a:rPr lang="en-GB" sz="1600" dirty="0" err="1" smtClean="0"/>
              <a:t>intraPredAngle</a:t>
            </a:r>
            <a:r>
              <a:rPr lang="en-GB" sz="1600" dirty="0" smtClean="0"/>
              <a:t>’ and ‘</a:t>
            </a:r>
            <a:r>
              <a:rPr lang="en-GB" sz="1600" dirty="0" err="1" smtClean="0"/>
              <a:t>invAngle</a:t>
            </a:r>
            <a:r>
              <a:rPr lang="en-GB" sz="1600" dirty="0" smtClean="0"/>
              <a:t>’ are doubled/halved.</a:t>
            </a:r>
          </a:p>
          <a:p>
            <a:pPr lvl="2"/>
            <a:r>
              <a:rPr lang="en-GB" sz="1400" dirty="0" smtClean="0"/>
              <a:t>This accounts for the change in sample aspect ratio (and would also be needed for square TUs).</a:t>
            </a:r>
          </a:p>
          <a:p>
            <a:pPr lvl="3"/>
            <a:endParaRPr lang="en-GB" sz="1200" dirty="0" smtClean="0"/>
          </a:p>
          <a:p>
            <a:pPr lvl="1"/>
            <a:r>
              <a:rPr lang="en-GB" sz="1600" dirty="0" smtClean="0"/>
              <a:t>The </a:t>
            </a:r>
            <a:r>
              <a:rPr lang="en-GB" sz="1600" dirty="0"/>
              <a:t>intra-planar-prediction applies a different shift to the top </a:t>
            </a:r>
            <a:r>
              <a:rPr lang="en-GB" sz="1600" dirty="0" smtClean="0"/>
              <a:t>row</a:t>
            </a:r>
          </a:p>
          <a:p>
            <a:pPr lvl="2"/>
            <a:r>
              <a:rPr lang="en-GB" sz="1400" dirty="0" smtClean="0"/>
              <a:t>This accounts for the </a:t>
            </a:r>
            <a:r>
              <a:rPr lang="en-GB" sz="1400" dirty="0"/>
              <a:t>aspect ratio of the TU</a:t>
            </a:r>
            <a:r>
              <a:rPr lang="en-GB" sz="1400" dirty="0" smtClean="0"/>
              <a:t>.</a:t>
            </a:r>
          </a:p>
          <a:p>
            <a:pPr lvl="3"/>
            <a:endParaRPr lang="en-GB" sz="1200" dirty="0"/>
          </a:p>
          <a:p>
            <a:pPr lvl="1"/>
            <a:r>
              <a:rPr lang="en-GB" sz="1600" dirty="0" smtClean="0"/>
              <a:t>The </a:t>
            </a:r>
            <a:r>
              <a:rPr lang="en-GB" sz="1600" dirty="0"/>
              <a:t>QP is incremented by 3 prior to </a:t>
            </a:r>
            <a:r>
              <a:rPr lang="en-GB" sz="1600" dirty="0" smtClean="0"/>
              <a:t>quantisation/</a:t>
            </a:r>
            <a:r>
              <a:rPr lang="en-GB" sz="1600" dirty="0" err="1" smtClean="0"/>
              <a:t>dequantisation</a:t>
            </a:r>
            <a:endParaRPr lang="en-GB" sz="1600" dirty="0" smtClean="0"/>
          </a:p>
          <a:p>
            <a:pPr lvl="2"/>
            <a:r>
              <a:rPr lang="en-GB" sz="1400" dirty="0" smtClean="0"/>
              <a:t>This accounts for </a:t>
            </a:r>
            <a:r>
              <a:rPr lang="en-GB" sz="1400" dirty="0"/>
              <a:t>a √2 factor from the 2D transforms</a:t>
            </a:r>
            <a:r>
              <a:rPr lang="en-GB" sz="1400" dirty="0" smtClean="0"/>
              <a:t>.</a:t>
            </a:r>
          </a:p>
          <a:p>
            <a:pPr lvl="3"/>
            <a:endParaRPr lang="en-GB" sz="1200" dirty="0"/>
          </a:p>
          <a:p>
            <a:pPr lvl="1"/>
            <a:r>
              <a:rPr lang="en-GB" sz="1600" dirty="0" smtClean="0"/>
              <a:t>Nx2N </a:t>
            </a:r>
            <a:r>
              <a:rPr lang="en-GB" sz="1600" dirty="0"/>
              <a:t>scaling lists are formed from horizontally sub-sampled 2Nx2N scaling </a:t>
            </a:r>
            <a:r>
              <a:rPr lang="en-GB" sz="1600" dirty="0" smtClean="0"/>
              <a:t>lists.</a:t>
            </a:r>
            <a:endParaRPr lang="en-GB" sz="1600" dirty="0"/>
          </a:p>
          <a:p>
            <a:pPr lvl="1"/>
            <a:endParaRPr lang="en-GB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JCTVC-J0191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2013/1/14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3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346451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Comparison against AVC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JCTVC-J0191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2013/1/14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4</a:t>
            </a:fld>
            <a:endParaRPr lang="en-US" altLang="ja-JP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158" y="1898112"/>
            <a:ext cx="6541934" cy="360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84730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Comparison against </a:t>
            </a:r>
            <a:r>
              <a:rPr lang="en-GB" dirty="0" err="1" smtClean="0"/>
              <a:t>SStP</a:t>
            </a:r>
            <a:r>
              <a:rPr lang="en-GB" dirty="0" smtClean="0"/>
              <a:t> and AVC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JCTVC-J0191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2013/1/14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5</a:t>
            </a:fld>
            <a:endParaRPr lang="en-US" altLang="ja-JP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000" y="2184495"/>
            <a:ext cx="8098025" cy="3363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9227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Bit distribution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JCTVC-J0191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2013/1/14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6</a:t>
            </a:fld>
            <a:endParaRPr lang="en-US" altLang="ja-JP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5327" y="1343891"/>
            <a:ext cx="3714750" cy="474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7291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HEVC is offering 16%, 18% and 13% gain over AVC at HEHT operating points for 4:2:2, 4:4:4 and GBR sequences</a:t>
            </a:r>
            <a:br>
              <a:rPr lang="en-GB" sz="2000" dirty="0" smtClean="0"/>
            </a:br>
            <a:r>
              <a:rPr lang="en-GB" sz="2000" dirty="0" smtClean="0"/>
              <a:t>(with chroma averaging at 12%, 15% and 10%).</a:t>
            </a:r>
          </a:p>
          <a:p>
            <a:pPr lvl="1"/>
            <a:r>
              <a:rPr lang="en-GB" sz="1600" dirty="0" smtClean="0"/>
              <a:t>It is hoped that the Range Extension model can further increase these gains.</a:t>
            </a:r>
          </a:p>
          <a:p>
            <a:pPr lvl="1"/>
            <a:endParaRPr lang="en-GB" sz="1600" dirty="0" smtClean="0"/>
          </a:p>
          <a:p>
            <a:r>
              <a:rPr lang="en-GB" sz="2000" dirty="0" smtClean="0"/>
              <a:t>HEVC is typically only 5% better than AVC at </a:t>
            </a:r>
            <a:r>
              <a:rPr lang="en-GB" sz="2000" dirty="0" err="1" smtClean="0"/>
              <a:t>SStP</a:t>
            </a:r>
            <a:r>
              <a:rPr lang="en-GB" sz="2000" dirty="0"/>
              <a:t> </a:t>
            </a:r>
            <a:r>
              <a:rPr lang="en-GB" sz="2000" dirty="0" smtClean="0"/>
              <a:t>operating points.</a:t>
            </a:r>
          </a:p>
          <a:p>
            <a:pPr lvl="1"/>
            <a:r>
              <a:rPr lang="en-GB" sz="1600" dirty="0" smtClean="0"/>
              <a:t>A spreadsheet has been provided to explore the performance at different operating points.</a:t>
            </a:r>
          </a:p>
          <a:p>
            <a:pPr lvl="1"/>
            <a:endParaRPr lang="en-GB" sz="1600" dirty="0" smtClean="0"/>
          </a:p>
          <a:p>
            <a:r>
              <a:rPr lang="en-GB" sz="2000" dirty="0" smtClean="0"/>
              <a:t>A spreadsheet indicating the distribution of bits has been provided, to show the importance of chroma .</a:t>
            </a:r>
          </a:p>
          <a:p>
            <a:pPr lvl="1"/>
            <a:r>
              <a:rPr lang="en-GB" sz="1600" dirty="0" smtClean="0"/>
              <a:t>Unsurprisingly, chroma is</a:t>
            </a:r>
            <a:r>
              <a:rPr lang="en-GB" sz="1600" dirty="0" smtClean="0"/>
              <a:t>:</a:t>
            </a:r>
          </a:p>
          <a:p>
            <a:pPr lvl="2"/>
            <a:r>
              <a:rPr lang="en-GB" sz="1400" dirty="0" smtClean="0"/>
              <a:t>More important for lower QPs than higher QPs</a:t>
            </a:r>
          </a:p>
          <a:p>
            <a:pPr lvl="2"/>
            <a:r>
              <a:rPr lang="en-GB" sz="1400" dirty="0" smtClean="0"/>
              <a:t>~2x more important for 4:4:4 than 4:2:2</a:t>
            </a:r>
          </a:p>
          <a:p>
            <a:pPr lvl="2"/>
            <a:r>
              <a:rPr lang="en-GB" sz="1400" dirty="0" smtClean="0"/>
              <a:t>~2x more important for 4:2:2 than 4:2:0</a:t>
            </a:r>
          </a:p>
          <a:p>
            <a:pPr lvl="2"/>
            <a:r>
              <a:rPr lang="en-GB" sz="1400" dirty="0" smtClean="0"/>
              <a:t>For GBR 4:4:4, chroma (B+R)  is more than double the bits of luma (G)!</a:t>
            </a:r>
            <a:endParaRPr lang="en-GB" sz="14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JCTVC-J0191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2013/1/14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7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539992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BM_Master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rial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3366"/>
        </a:solidFill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ImageCreateDate xmlns="http://schemas.microsoft.com/sharepoint/v3" xsi:nil="true"/>
    <Description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Picture" ma:contentTypeID="0x0101020010AEFE09DCD06140A9660BDD0E512771" ma:contentTypeVersion="0" ma:contentTypeDescription="Upload an image or a photograph." ma:contentTypeScope="" ma:versionID="7bd2295d634a23101f8179afaacc0e1a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dc1342c738afe3f635571af9979ae9de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ImageWidth" minOccurs="0"/>
                <xsd:element ref="ns1:ImageHeight" minOccurs="0"/>
                <xsd:element ref="ns1:ImageCreateDate" minOccurs="0"/>
                <xsd:element ref="ns1:Description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ImageWidth" ma:index="11" nillable="true" ma:displayName="Picture Width" ma:internalName="ImageWidth" ma:readOnly="true">
      <xsd:simpleType>
        <xsd:restriction base="dms:Unknown"/>
      </xsd:simpleType>
    </xsd:element>
    <xsd:element name="ImageHeight" ma:index="12" nillable="true" ma:displayName="Picture Height" ma:internalName="ImageHeight" ma:readOnly="true">
      <xsd:simpleType>
        <xsd:restriction base="dms:Unknown"/>
      </xsd:simpleType>
    </xsd:element>
    <xsd:element name="ImageCreateDate" ma:index="13" nillable="true" ma:displayName="Date Picture Taken" ma:format="DateTime" ma:hidden="true" ma:internalName="ImageCreateDate">
      <xsd:simpleType>
        <xsd:restriction base="dms:DateTime"/>
      </xsd:simpleType>
    </xsd:element>
    <xsd:element name="Description" ma:index="14" nillable="true" ma:displayName="Description" ma:description="Used as alternative text for the picture." ma:hidden="true" ma:internalName="Description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8" ma:displayName="Title"/>
        <xsd:element ref="dc:subject" minOccurs="0" maxOccurs="1"/>
        <xsd:element ref="dc:description" minOccurs="0" maxOccurs="1"/>
        <xsd:element name="keywords" minOccurs="0" maxOccurs="1" type="xsd:string" ma:index="20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77D8C616-45A8-4DF6-AB95-DB485F80A8BC}">
  <ds:schemaRefs>
    <ds:schemaRef ds:uri="http://purl.org/dc/terms/"/>
    <ds:schemaRef ds:uri="http://purl.org/dc/dcmitype/"/>
    <ds:schemaRef ds:uri="http://www.w3.org/XML/1998/namespace"/>
    <ds:schemaRef ds:uri="http://schemas.openxmlformats.org/package/2006/metadata/core-properties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microsoft.com/sharepoint/v3"/>
  </ds:schemaRefs>
</ds:datastoreItem>
</file>

<file path=customXml/itemProps2.xml><?xml version="1.0" encoding="utf-8"?>
<ds:datastoreItem xmlns:ds="http://schemas.openxmlformats.org/officeDocument/2006/customXml" ds:itemID="{C8C4B68F-9058-42F4-A03F-47CB8D35CC7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EA3CEF9-8CBC-488B-834C-25F0DA025DE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164</Words>
  <Application>Microsoft Office PowerPoint</Application>
  <PresentationFormat>On-screen Show (4:3)</PresentationFormat>
  <Paragraphs>64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GBM_Master</vt:lpstr>
      <vt:lpstr>CE1: Test 1 - Rectangular transform units for 4:2:2 (and AHG7 benchmarks)</vt:lpstr>
      <vt:lpstr>Introduction</vt:lpstr>
      <vt:lpstr>Rectangular TUs</vt:lpstr>
      <vt:lpstr>Comparison against AVC</vt:lpstr>
      <vt:lpstr>Comparison against SStP and AVC</vt:lpstr>
      <vt:lpstr>Bit distribution</vt:lpstr>
      <vt:lpstr>Conclusion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AHG7: Options present in Extended Chroma Format model</dc:title>
  <dc:creator/>
  <cp:lastModifiedBy/>
  <cp:revision>1</cp:revision>
  <dcterms:created xsi:type="dcterms:W3CDTF">2010-06-25T05:44:48Z</dcterms:created>
  <dcterms:modified xsi:type="dcterms:W3CDTF">2013-01-14T21:04:38Z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0x0101020010AEFE09DCD06140A9660BDD0E512771</vt:lpwstr>
  </property>
</Properties>
</file>