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&#32472;&#22270;1/Drawing/~&#39029;-1/Sheet.70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oleObject" Target="&#32472;&#22270;1/Drawing/~&#39029;-1/Sheet.7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altLang="zh-CN" sz="3800" b="1" dirty="0" smtClean="0"/>
              <a:t>TE5: Results of TE5 tools from </a:t>
            </a:r>
            <a:r>
              <a:rPr lang="en-CA" altLang="zh-CN" sz="3800" b="1" dirty="0" err="1" smtClean="0"/>
              <a:t>Huawei</a:t>
            </a:r>
            <a:r>
              <a:rPr lang="en-CA" altLang="zh-CN" sz="3800" b="1" dirty="0" smtClean="0"/>
              <a:t/>
            </a:r>
            <a:br>
              <a:rPr lang="en-CA" altLang="zh-CN" sz="3800" b="1" dirty="0" smtClean="0"/>
            </a:br>
            <a:r>
              <a:rPr lang="en-CA" altLang="zh-CN" sz="3800" b="1" dirty="0" smtClean="0"/>
              <a:t>(JCTVC-L0164)</a:t>
            </a:r>
            <a:endParaRPr lang="zh-CN" altLang="en-US" sz="3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Li </a:t>
            </a:r>
            <a:r>
              <a:rPr lang="en-US" altLang="zh-CN" sz="2400" dirty="0" err="1" smtClean="0"/>
              <a:t>Li</a:t>
            </a:r>
            <a:r>
              <a:rPr lang="en-US" altLang="zh-CN" sz="2400" dirty="0" smtClean="0"/>
              <a:t>, Bin Li, </a:t>
            </a:r>
            <a:r>
              <a:rPr lang="en-US" altLang="zh-CN" sz="2400" dirty="0" err="1" smtClean="0"/>
              <a:t>Houqiang</a:t>
            </a:r>
            <a:r>
              <a:rPr lang="en-US" altLang="zh-CN" sz="2400" dirty="0" smtClean="0"/>
              <a:t> Li (USTC)</a:t>
            </a:r>
          </a:p>
          <a:p>
            <a:r>
              <a:rPr lang="en-US" altLang="zh-CN" sz="2400" dirty="0" err="1" smtClean="0"/>
              <a:t>Haitao</a:t>
            </a:r>
            <a:r>
              <a:rPr lang="en-US" altLang="zh-CN" sz="2400" dirty="0" smtClean="0"/>
              <a:t> Yang (</a:t>
            </a:r>
            <a:r>
              <a:rPr lang="en-US" altLang="zh-CN" sz="2400" dirty="0" err="1" smtClean="0"/>
              <a:t>Huawei</a:t>
            </a:r>
            <a:r>
              <a:rPr lang="en-US" altLang="zh-CN" sz="2400" dirty="0" smtClean="0"/>
              <a:t>)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800" dirty="0" smtClean="0"/>
              <a:t>Coding performance – CU level Inter BL</a:t>
            </a:r>
            <a:endParaRPr lang="zh-CN" altLang="en-US" sz="3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83568" y="1556792"/>
          <a:ext cx="7848873" cy="4480560"/>
        </p:xfrm>
        <a:graphic>
          <a:graphicData uri="http://schemas.openxmlformats.org/drawingml/2006/table">
            <a:tbl>
              <a:tblPr/>
              <a:tblGrid>
                <a:gridCol w="1227197"/>
                <a:gridCol w="741503"/>
                <a:gridCol w="735454"/>
                <a:gridCol w="734589"/>
                <a:gridCol w="735454"/>
                <a:gridCol w="734589"/>
                <a:gridCol w="735454"/>
                <a:gridCol w="857309"/>
                <a:gridCol w="735454"/>
                <a:gridCol w="611870"/>
              </a:tblGrid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1.5x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-5.4%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-5.2%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-6.3%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-6.6%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852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-4.1%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-7.7%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-7.7%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-8.7%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-9.2%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-9.2%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-9.5%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100.5%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103.2%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BL Match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 dirty="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 dirty="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1.5x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2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101.9%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02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BL Match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800" dirty="0" smtClean="0"/>
              <a:t>Coding performance – CU level Inter BL</a:t>
            </a:r>
            <a:endParaRPr lang="zh-CN" altLang="en-US" sz="3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83568" y="1484784"/>
          <a:ext cx="7848870" cy="4597163"/>
        </p:xfrm>
        <a:graphic>
          <a:graphicData uri="http://schemas.openxmlformats.org/drawingml/2006/table">
            <a:tbl>
              <a:tblPr/>
              <a:tblGrid>
                <a:gridCol w="1216826"/>
                <a:gridCol w="736317"/>
                <a:gridCol w="729404"/>
                <a:gridCol w="728539"/>
                <a:gridCol w="729404"/>
                <a:gridCol w="728539"/>
                <a:gridCol w="729404"/>
                <a:gridCol w="666263"/>
                <a:gridCol w="114131"/>
                <a:gridCol w="680143"/>
                <a:gridCol w="789900"/>
              </a:tblGrid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1.5x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-6.0%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-5.7%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-6.8%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-7.1%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9639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-4.5%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-4.5%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-5.3%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-8.4%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-8.5%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-9.7%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-10.3%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-10.1%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-10.5%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96.4%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95.7%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97.5%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106.2%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108.0%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109.3%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BL Match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 dirty="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1.5x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39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96.4%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95.9%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98.1%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104.9%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107.1%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0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BL Match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Closing remarks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Tools in TE5.2 (EL merge and EL AMVP) are quite similar, suggest starting with common and simplest design in TE5.2.</a:t>
            </a:r>
          </a:p>
          <a:p>
            <a:r>
              <a:rPr lang="en-US" altLang="zh-CN" dirty="0" smtClean="0"/>
              <a:t>Tools in TE5.3 (Inter BL) are similar to tools in TE5.2, in that both reuse BL motion for EL inter prediction. </a:t>
            </a:r>
            <a:br>
              <a:rPr lang="en-US" altLang="zh-CN" dirty="0" smtClean="0"/>
            </a:br>
            <a:r>
              <a:rPr lang="en-US" altLang="zh-CN" dirty="0" smtClean="0"/>
              <a:t>Suggest starting with the simplest single tool in TE5.2 and TE5.3.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Overview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3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Three tools are proposed</a:t>
            </a:r>
          </a:p>
          <a:p>
            <a:pPr lvl="1"/>
            <a:r>
              <a:rPr lang="en-CA" altLang="zh-CN" dirty="0" smtClean="0"/>
              <a:t>EL AMVP extension</a:t>
            </a:r>
          </a:p>
          <a:p>
            <a:pPr lvl="1"/>
            <a:r>
              <a:rPr lang="en-CA" altLang="zh-CN" dirty="0" smtClean="0"/>
              <a:t>CU level Inter BL</a:t>
            </a:r>
          </a:p>
          <a:p>
            <a:pPr lvl="1"/>
            <a:r>
              <a:rPr lang="en-CA" altLang="zh-CN" dirty="0" smtClean="0"/>
              <a:t>PU level Inter BL</a:t>
            </a:r>
          </a:p>
          <a:p>
            <a:r>
              <a:rPr lang="en-CA" altLang="zh-CN" dirty="0" smtClean="0"/>
              <a:t>EL motion derivation  - a common module shared by the three tools</a:t>
            </a:r>
          </a:p>
          <a:p>
            <a:pPr lvl="1"/>
            <a:r>
              <a:rPr lang="en-CA" altLang="zh-CN" dirty="0" smtClean="0"/>
              <a:t>Retrieve motion from BL</a:t>
            </a:r>
          </a:p>
          <a:p>
            <a:pPr lvl="1"/>
            <a:r>
              <a:rPr lang="en-CA" altLang="zh-CN" dirty="0" smtClean="0"/>
              <a:t>Padding if motion is not available</a:t>
            </a:r>
          </a:p>
          <a:p>
            <a:r>
              <a:rPr lang="en-US" altLang="zh-CN" dirty="0" smtClean="0"/>
              <a:t>Coding performance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99592" y="5013176"/>
          <a:ext cx="7200799" cy="1296144"/>
        </p:xfrm>
        <a:graphic>
          <a:graphicData uri="http://schemas.openxmlformats.org/drawingml/2006/table">
            <a:tbl>
              <a:tblPr/>
              <a:tblGrid>
                <a:gridCol w="1832156"/>
                <a:gridCol w="766949"/>
                <a:gridCol w="766949"/>
                <a:gridCol w="766949"/>
                <a:gridCol w="766949"/>
                <a:gridCol w="766949"/>
                <a:gridCol w="766949"/>
                <a:gridCol w="766949"/>
              </a:tblGrid>
              <a:tr h="327483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RA-2x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RA-1.5x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RA-SNR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LDP-2x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LDP-1.5x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LDP-SNR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205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EL AMVP extension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-1.51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-1.48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-1.56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-0.97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-0.78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-1.07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-1.23 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3205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Inter BL (CU level)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-2.34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-2.1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-2.44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-1.42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-1.06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-1.84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-1.87 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32748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Inter BL (PU level)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-2.24</a:t>
                      </a:r>
                    </a:p>
                  </a:txBody>
                  <a:tcPr marL="9018" marR="9018" marT="90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-2.06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-2.38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-1.29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-0.9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-1.88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-1.79 </a:t>
                      </a:r>
                    </a:p>
                  </a:txBody>
                  <a:tcPr marL="9018" marR="9018" marT="90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EL motion derivation - 1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SPU (Smallest Prediction Unit)</a:t>
            </a:r>
          </a:p>
          <a:p>
            <a:pPr lvl="1"/>
            <a:r>
              <a:rPr lang="en-US" altLang="zh-CN" dirty="0" smtClean="0"/>
              <a:t>Basic unit to retrieve motion information from BL, and for EL motion padding</a:t>
            </a:r>
          </a:p>
          <a:p>
            <a:pPr lvl="1"/>
            <a:r>
              <a:rPr lang="en-US" altLang="zh-CN" dirty="0" smtClean="0"/>
              <a:t>Can be 4x4 or 8x8</a:t>
            </a:r>
          </a:p>
          <a:p>
            <a:r>
              <a:rPr lang="en-US" altLang="zh-CN" dirty="0" smtClean="0"/>
              <a:t>For  an EL SPU, the motion of the collocated BL SPU is retrieved</a:t>
            </a:r>
          </a:p>
          <a:p>
            <a:pPr lvl="1"/>
            <a:r>
              <a:rPr lang="en-US" altLang="zh-CN" dirty="0" smtClean="0"/>
              <a:t>Centre position of an EL SPU is mapped to BL to find the collocated BL SPU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EL motion derivation - 2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69159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Motion </a:t>
            </a:r>
            <a:r>
              <a:rPr lang="en-US" altLang="zh-CN" dirty="0" smtClean="0"/>
              <a:t>padding (BL SPU has no valid motion)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Padding the four partitions in a processing unit one by one, in zigzag order</a:t>
            </a:r>
            <a:br>
              <a:rPr lang="en-US" altLang="zh-CN" dirty="0" smtClean="0"/>
            </a:br>
            <a:r>
              <a:rPr lang="en-US" altLang="zh-CN" dirty="0" smtClean="0"/>
              <a:t>partition is a square block containing at least 1 SPU</a:t>
            </a:r>
          </a:p>
          <a:p>
            <a:pPr lvl="1"/>
            <a:r>
              <a:rPr lang="en-US" altLang="zh-CN" dirty="0" smtClean="0"/>
              <a:t>Check neighboring partitions for padding</a:t>
            </a:r>
            <a:br>
              <a:rPr lang="en-US" altLang="zh-CN" dirty="0" smtClean="0"/>
            </a:br>
            <a:r>
              <a:rPr lang="en-US" altLang="zh-CN" dirty="0" smtClean="0"/>
              <a:t>1) horizontal partition, </a:t>
            </a:r>
            <a:br>
              <a:rPr lang="en-US" altLang="zh-CN" dirty="0" smtClean="0"/>
            </a:br>
            <a:r>
              <a:rPr lang="en-US" altLang="zh-CN" dirty="0" smtClean="0"/>
              <a:t>2) vertical partition, </a:t>
            </a:r>
            <a:br>
              <a:rPr lang="en-US" altLang="zh-CN" dirty="0" smtClean="0"/>
            </a:br>
            <a:r>
              <a:rPr lang="en-US" altLang="zh-CN" dirty="0" smtClean="0"/>
              <a:t>3) diagonal partition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After padding, all partitions in a processing either have valid motion or have no valid motion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8199" y="4079486"/>
            <a:ext cx="1588017" cy="151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5911" y="4077072"/>
            <a:ext cx="1517280" cy="153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EL motion derivation - 3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Recursive motion padding (</a:t>
            </a:r>
            <a:r>
              <a:rPr lang="en-US" altLang="zh-CN" dirty="0" err="1" smtClean="0"/>
              <a:t>E.g</a:t>
            </a:r>
            <a:r>
              <a:rPr lang="en-US" altLang="zh-CN" dirty="0" smtClean="0"/>
              <a:t>, 32x32 CU, 8x8 SPU)</a:t>
            </a:r>
          </a:p>
          <a:p>
            <a:pPr lvl="1"/>
            <a:r>
              <a:rPr lang="en-US" altLang="zh-CN" dirty="0" smtClean="0"/>
              <a:t>Padding 8x8 partitions in 16x16 processing unit</a:t>
            </a:r>
            <a:br>
              <a:rPr lang="en-US" altLang="zh-CN" dirty="0" smtClean="0"/>
            </a:br>
            <a:r>
              <a:rPr lang="en-US" altLang="zh-CN" dirty="0" smtClean="0"/>
              <a:t>Note: 16x16 is the smallest size of a processing unit because it must contain 4 partitions</a:t>
            </a:r>
          </a:p>
          <a:p>
            <a:pPr lvl="1"/>
            <a:r>
              <a:rPr lang="en-US" altLang="zh-CN" dirty="0" smtClean="0"/>
              <a:t>Padding 16x16 partitions in 32x32 processing unit</a:t>
            </a:r>
            <a:br>
              <a:rPr lang="en-US" altLang="zh-CN" dirty="0" smtClean="0"/>
            </a:br>
            <a:r>
              <a:rPr lang="en-US" altLang="zh-CN" dirty="0" smtClean="0"/>
              <a:t>Note: no further recursive padding because the size of processing unit is the same as current CU</a:t>
            </a:r>
          </a:p>
          <a:p>
            <a:pPr lvl="1"/>
            <a:r>
              <a:rPr lang="en-US" altLang="zh-CN" dirty="0" smtClean="0"/>
              <a:t>Padding zero motion, if all SPU in the CU have no valid motion </a:t>
            </a:r>
            <a:endParaRPr lang="zh-CN" altLang="en-US" dirty="0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2054315" y="6092554"/>
          <a:ext cx="2013629" cy="576064"/>
        </p:xfrm>
        <a:graphic>
          <a:graphicData uri="http://schemas.openxmlformats.org/presentationml/2006/ole">
            <p:oleObj spid="_x0000_s16386" name="Visio" r:id="rId3" imgW="1231470" imgH="352533" progId="Visio.Drawing.11">
              <p:link updateAutomatic="1"/>
            </p:oleObj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4860032" y="6092554"/>
          <a:ext cx="2016224" cy="576806"/>
        </p:xfrm>
        <a:graphic>
          <a:graphicData uri="http://schemas.openxmlformats.org/presentationml/2006/ole">
            <p:oleObj spid="_x0000_s16387" name="Visio" r:id="rId4" imgW="1231470" imgH="352533" progId="Visio.Drawing.11">
              <p:link updateAutomatic="1"/>
            </p:oleObj>
          </a:graphicData>
        </a:graphic>
      </p:graphicFrame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149080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149080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EL AMVP extension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Derivation of BL AMVP candidate</a:t>
            </a:r>
          </a:p>
          <a:p>
            <a:pPr lvl="1"/>
            <a:r>
              <a:rPr lang="en-US" altLang="zh-CN" dirty="0" smtClean="0"/>
              <a:t>Perform EL motion derivation, to get motion for each 4x4 SPU in an EL CU</a:t>
            </a:r>
          </a:p>
          <a:p>
            <a:pPr lvl="1"/>
            <a:r>
              <a:rPr lang="en-US" altLang="zh-CN" dirty="0" smtClean="0"/>
              <a:t>Derive centre SPU of the current PU, and use the motion of the centre SPU to derive the BL motion candidate by temporal scaling</a:t>
            </a:r>
          </a:p>
          <a:p>
            <a:r>
              <a:rPr lang="en-US" altLang="zh-CN" dirty="0" smtClean="0"/>
              <a:t>Position of BL AMVP candidate</a:t>
            </a:r>
          </a:p>
          <a:p>
            <a:pPr lvl="1"/>
            <a:r>
              <a:rPr lang="en-US" altLang="zh-CN" dirty="0" smtClean="0"/>
              <a:t>If available, put in the first position of candidate list</a:t>
            </a:r>
          </a:p>
          <a:p>
            <a:r>
              <a:rPr lang="en-US" altLang="zh-CN" dirty="0" smtClean="0"/>
              <a:t>No additional duplicate checking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CU level Inter BL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An additional coding mode, signaled by </a:t>
            </a:r>
            <a:r>
              <a:rPr lang="en-US" altLang="zh-CN" dirty="0" err="1" smtClean="0"/>
              <a:t>inter_bl_flag</a:t>
            </a:r>
            <a:endParaRPr lang="en-US" altLang="zh-CN" dirty="0" smtClean="0"/>
          </a:p>
          <a:p>
            <a:r>
              <a:rPr lang="en-US" altLang="zh-CN" dirty="0" smtClean="0"/>
              <a:t>With the proposed Inter BL mode</a:t>
            </a:r>
          </a:p>
          <a:p>
            <a:pPr lvl="1"/>
            <a:r>
              <a:rPr lang="en-US" altLang="zh-CN" dirty="0" smtClean="0"/>
              <a:t>Perform EL motion derivation, to get motion for each 8x8 SPU in the current CU</a:t>
            </a:r>
          </a:p>
          <a:p>
            <a:pPr lvl="1"/>
            <a:r>
              <a:rPr lang="en-US" altLang="zh-CN" dirty="0" smtClean="0"/>
              <a:t>Do motion compensation for each SPU in the current CU</a:t>
            </a:r>
          </a:p>
          <a:p>
            <a:pPr lvl="1"/>
            <a:r>
              <a:rPr lang="en-US" altLang="zh-CN" dirty="0" err="1" smtClean="0"/>
              <a:t>Deblocking</a:t>
            </a:r>
            <a:r>
              <a:rPr lang="en-US" altLang="zh-CN" dirty="0" smtClean="0"/>
              <a:t> filter on SPU boundaries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PU level Inter BL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Signaled by merge index 0</a:t>
            </a:r>
          </a:p>
          <a:p>
            <a:pPr lvl="1"/>
            <a:r>
              <a:rPr lang="en-US" altLang="zh-CN" dirty="0" smtClean="0"/>
              <a:t>No additional duplicate checking during candidate list construction process</a:t>
            </a:r>
          </a:p>
          <a:p>
            <a:r>
              <a:rPr lang="en-US" altLang="zh-CN" dirty="0" smtClean="0"/>
              <a:t>With the proposed Inter BL mode</a:t>
            </a:r>
          </a:p>
          <a:p>
            <a:pPr lvl="1"/>
            <a:r>
              <a:rPr lang="en-US" altLang="zh-CN" dirty="0" smtClean="0"/>
              <a:t>Perform EL motion derivation, to get motion for each 8x8 SPU in the current CU</a:t>
            </a:r>
          </a:p>
          <a:p>
            <a:pPr lvl="1"/>
            <a:r>
              <a:rPr lang="en-US" altLang="zh-CN" dirty="0" smtClean="0"/>
              <a:t>Do motion compensation for each SPU in the current PU</a:t>
            </a:r>
          </a:p>
          <a:p>
            <a:pPr lvl="1"/>
            <a:r>
              <a:rPr lang="en-US" altLang="zh-CN" dirty="0" err="1" smtClean="0"/>
              <a:t>Deblocking</a:t>
            </a:r>
            <a:r>
              <a:rPr lang="en-US" altLang="zh-CN" dirty="0" smtClean="0"/>
              <a:t> filter on SPU boundaries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Coding performance – EL AMVP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99592" y="1628800"/>
          <a:ext cx="7560842" cy="4482515"/>
        </p:xfrm>
        <a:graphic>
          <a:graphicData uri="http://schemas.openxmlformats.org/drawingml/2006/table">
            <a:tbl>
              <a:tblPr/>
              <a:tblGrid>
                <a:gridCol w="1182032"/>
                <a:gridCol w="714213"/>
                <a:gridCol w="708387"/>
                <a:gridCol w="707554"/>
                <a:gridCol w="708387"/>
                <a:gridCol w="707554"/>
                <a:gridCol w="708387"/>
                <a:gridCol w="707554"/>
                <a:gridCol w="708387"/>
                <a:gridCol w="708387"/>
              </a:tblGrid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1.5x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25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-1.6%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-4.2%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-3.8%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-5.0%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-4.9%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98.1%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96.9%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98.7%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101.7%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BL Match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 dirty="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 dirty="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400" kern="100">
                        <a:solidFill>
                          <a:srgbClr val="000000"/>
                        </a:solidFill>
                        <a:latin typeface="Arial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1.5x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LD-P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25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-1.6%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2784D"/>
                          </a:solidFill>
                          <a:latin typeface="Arial"/>
                          <a:ea typeface="宋体"/>
                          <a:cs typeface="Times New Roman"/>
                        </a:rPr>
                        <a:t>-2.6%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98.5%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97.7%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99.0%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102.8%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34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BL Match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Matched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1397</Words>
  <Application>Microsoft Office PowerPoint</Application>
  <PresentationFormat>全屏显示(4:3)</PresentationFormat>
  <Paragraphs>487</Paragraphs>
  <Slides>12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链接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5" baseType="lpstr">
      <vt:lpstr>Office 主题</vt:lpstr>
      <vt:lpstr>绘图1\Drawing\~页-1\Sheet.70</vt:lpstr>
      <vt:lpstr>绘图1\Drawing\~页-1\Sheet.71</vt:lpstr>
      <vt:lpstr>TE5: Results of TE5 tools from Huawei (JCTVC-L0164)</vt:lpstr>
      <vt:lpstr>Overview</vt:lpstr>
      <vt:lpstr>EL motion derivation - 1</vt:lpstr>
      <vt:lpstr>EL motion derivation - 2</vt:lpstr>
      <vt:lpstr>EL motion derivation - 3</vt:lpstr>
      <vt:lpstr>EL AMVP extension</vt:lpstr>
      <vt:lpstr>CU level Inter BL</vt:lpstr>
      <vt:lpstr>PU level Inter BL</vt:lpstr>
      <vt:lpstr>Coding performance – EL AMVP</vt:lpstr>
      <vt:lpstr>Coding performance – CU level Inter BL</vt:lpstr>
      <vt:lpstr>Coding performance – CU level Inter BL</vt:lpstr>
      <vt:lpstr>Closing remarks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TE5: Results of TE5 tools from Huawei</dc:title>
  <dc:creator>Yanghaitao (Haitao)</dc:creator>
  <cp:lastModifiedBy>Haitao Yang</cp:lastModifiedBy>
  <cp:revision>21</cp:revision>
  <dcterms:created xsi:type="dcterms:W3CDTF">2013-01-13T11:53:05Z</dcterms:created>
  <dcterms:modified xsi:type="dcterms:W3CDTF">2013-01-14T06:41:27Z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1358145292</vt:lpwstr>
  </property>
</Properties>
</file>