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7" r:id="rId2"/>
    <p:sldId id="342" r:id="rId3"/>
    <p:sldId id="346" r:id="rId4"/>
    <p:sldId id="350" r:id="rId5"/>
    <p:sldId id="348" r:id="rId6"/>
    <p:sldId id="349" r:id="rId7"/>
    <p:sldId id="324" r:id="rId8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D316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2" autoAdjust="0"/>
    <p:restoredTop sz="76812" autoAdjust="0"/>
  </p:normalViewPr>
  <p:slideViewPr>
    <p:cSldViewPr>
      <p:cViewPr varScale="1">
        <p:scale>
          <a:sx n="55" d="100"/>
          <a:sy n="55" d="100"/>
        </p:scale>
        <p:origin x="-18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4D22D0-8FA6-4B2E-920D-EE1BCA260633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2F6C2-ABBB-4E4A-AD15-FB90F789C74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CFC1A-86BE-4988-93B7-77D999C44C05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FCD81-CA3C-4091-B5A5-93FB7029494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FCD81-CA3C-4091-B5A5-93FB70294946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FCD81-CA3C-4091-B5A5-93FB70294946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FCD81-CA3C-4091-B5A5-93FB70294946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FCD81-CA3C-4091-B5A5-93FB70294946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FCD81-CA3C-4091-B5A5-93FB70294946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FCD81-CA3C-4091-B5A5-93FB70294946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3CCC3-AF5C-4E0C-9846-305EFF35559F}" type="datetimeFigureOut">
              <a:rPr lang="ko-KR" altLang="en-US" smtClean="0"/>
              <a:pPr/>
              <a:t>2013-01-14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19972-A931-4D8F-ACF5-D5E30DF683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57158" y="1643050"/>
            <a:ext cx="8501122" cy="1470025"/>
          </a:xfrm>
        </p:spPr>
        <p:txBody>
          <a:bodyPr>
            <a:noAutofit/>
          </a:bodyPr>
          <a:lstStyle/>
          <a:p>
            <a:r>
              <a:rPr lang="en-US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TE 4-4.5.1 : </a:t>
            </a:r>
            <a:r>
              <a:rPr lang="en-CA" altLang="ko-KR" sz="32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Inter layer filtering of boundary between EL and BL</a:t>
            </a:r>
            <a:endParaRPr lang="en-US" altLang="ko-KR" sz="3200" b="1" dirty="0" smtClean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28728" y="4729134"/>
            <a:ext cx="6400800" cy="500066"/>
          </a:xfrm>
        </p:spPr>
        <p:txBody>
          <a:bodyPr>
            <a:noAutofit/>
          </a:bodyPr>
          <a:lstStyle/>
          <a:p>
            <a:r>
              <a:rPr lang="en-US" altLang="ko-K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ahoma" pitchFamily="34" charset="0"/>
                <a:cs typeface="Tahoma" pitchFamily="34" charset="0"/>
              </a:rPr>
              <a:t>C. Kim, B. Jeon (LG)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00364" y="3943316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 smtClean="0">
                <a:latin typeface="Tahoma" pitchFamily="34" charset="0"/>
                <a:cs typeface="Tahoma" pitchFamily="34" charset="0"/>
              </a:rPr>
              <a:t>JCTVC-L0133</a:t>
            </a:r>
            <a:endParaRPr lang="ko-KR" altLang="en-US" sz="32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JCTVC-L0133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7042" y="6143644"/>
            <a:ext cx="2281238" cy="500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Overall Summary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Inter layer filtering of boundary between EL and BL</a:t>
            </a:r>
          </a:p>
          <a:p>
            <a:pPr lvl="1"/>
            <a:r>
              <a:rPr lang="en-US" altLang="ko-KR" sz="2000" dirty="0" smtClean="0"/>
              <a:t>Smoothing filtering across prediction block from the base layer and the neighboring reconstructed region in the enhancement layer</a:t>
            </a:r>
            <a:endParaRPr lang="ko-KR" altLang="ko-KR" sz="2000" dirty="0" smtClean="0"/>
          </a:p>
          <a:p>
            <a:pPr lvl="1"/>
            <a:endParaRPr lang="en-US" altLang="ko-KR" sz="20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770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JCTVC-L0133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  <p:graphicFrame>
        <p:nvGraphicFramePr>
          <p:cNvPr id="11" name="表格 4"/>
          <p:cNvGraphicFramePr>
            <a:graphicFrameLocks noGrp="1"/>
          </p:cNvGraphicFramePr>
          <p:nvPr/>
        </p:nvGraphicFramePr>
        <p:xfrm>
          <a:off x="627063" y="3181549"/>
          <a:ext cx="8054978" cy="741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52648"/>
                <a:gridCol w="1117055"/>
                <a:gridCol w="1117055"/>
                <a:gridCol w="1117055"/>
                <a:gridCol w="1117055"/>
                <a:gridCol w="1117055"/>
                <a:gridCol w="1117055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AI-2x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AI-1.5x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RA-2x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RA-1.5x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LP-2x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LP-1.5x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BD-rate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/>
                        <a:t>-0.1%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-0.0%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文字方塊 5"/>
          <p:cNvSpPr txBox="1">
            <a:spLocks noChangeArrowheads="1"/>
          </p:cNvSpPr>
          <p:nvPr/>
        </p:nvSpPr>
        <p:spPr bwMode="auto">
          <a:xfrm>
            <a:off x="627063" y="2708920"/>
            <a:ext cx="4016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2000" b="1" dirty="0">
                <a:solidFill>
                  <a:srgbClr val="C00000"/>
                </a:solidFill>
                <a:ea typeface="標楷體" pitchFamily="65" charset="-120"/>
              </a:rPr>
              <a:t>Anchor: </a:t>
            </a:r>
            <a:r>
              <a:rPr lang="en-US" altLang="zh-TW" sz="2000" b="1" dirty="0" err="1" smtClean="0">
                <a:solidFill>
                  <a:srgbClr val="C00000"/>
                </a:solidFill>
                <a:ea typeface="標楷體" pitchFamily="65" charset="-120"/>
              </a:rPr>
              <a:t>SMuC</a:t>
            </a:r>
            <a:r>
              <a:rPr lang="en-US" altLang="zh-TW" sz="2000" b="1" dirty="0" smtClean="0">
                <a:solidFill>
                  <a:srgbClr val="C00000"/>
                </a:solidFill>
                <a:ea typeface="標楷體" pitchFamily="65" charset="-120"/>
              </a:rPr>
              <a:t> 0.1.1(EL+BL)</a:t>
            </a:r>
            <a:endParaRPr lang="en-US" altLang="zh-TW" sz="2000" b="1" dirty="0">
              <a:solidFill>
                <a:srgbClr val="C00000"/>
              </a:solidFill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14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In </a:t>
            </a:r>
            <a:r>
              <a:rPr lang="en-US" altLang="ko-KR" sz="2000" dirty="0" err="1" smtClean="0"/>
              <a:t>SMuC</a:t>
            </a:r>
            <a:r>
              <a:rPr lang="en-US" altLang="ko-KR" sz="2000" dirty="0" smtClean="0"/>
              <a:t> 0.1.1,</a:t>
            </a:r>
          </a:p>
          <a:p>
            <a:pPr lvl="1"/>
            <a:r>
              <a:rPr lang="en-US" altLang="ko-KR" sz="1600" dirty="0" smtClean="0"/>
              <a:t>Blocking artifacts occur between prediction block from the BL and the neighboring reconstructed region in the EL.</a:t>
            </a:r>
          </a:p>
          <a:p>
            <a:r>
              <a:rPr lang="en-US" altLang="ko-KR" sz="2000" dirty="0" smtClean="0"/>
              <a:t>In this contribution,</a:t>
            </a:r>
          </a:p>
          <a:p>
            <a:pPr lvl="1"/>
            <a:r>
              <a:rPr lang="en-US" altLang="ko-KR" sz="1600" dirty="0" smtClean="0"/>
              <a:t>Inter layer filtering is proposed for removing blocking artifacts </a:t>
            </a:r>
          </a:p>
          <a:p>
            <a:pPr lvl="1">
              <a:buNone/>
            </a:pPr>
            <a:r>
              <a:rPr lang="en-US" altLang="ko-KR" sz="1600" dirty="0" smtClean="0"/>
              <a:t>    between the prediction block from the BL and the neighboring reconstructed region in the EL</a:t>
            </a:r>
          </a:p>
          <a:p>
            <a:pPr lvl="1"/>
            <a:endParaRPr lang="en-US" altLang="ko-KR" sz="1600" dirty="0" smtClean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5487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48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JCTVC-L0133</a:t>
            </a:r>
            <a:endParaRPr lang="zh-TW" altLang="en-US" sz="1400" b="1" dirty="0">
              <a:solidFill>
                <a:srgbClr val="FD3162"/>
              </a:solidFill>
              <a:latin typeface="Arial" pitchFamily="34" charset="0"/>
              <a:ea typeface="新細明體" pitchFamily="18" charset="-120"/>
              <a:cs typeface="Arial" pitchFamily="34" charset="0"/>
            </a:endParaRPr>
          </a:p>
        </p:txBody>
      </p:sp>
      <p:grpSp>
        <p:nvGrpSpPr>
          <p:cNvPr id="110" name="그룹 109"/>
          <p:cNvGrpSpPr/>
          <p:nvPr/>
        </p:nvGrpSpPr>
        <p:grpSpPr>
          <a:xfrm>
            <a:off x="2483768" y="2996952"/>
            <a:ext cx="4752528" cy="3677734"/>
            <a:chOff x="1691680" y="1844824"/>
            <a:chExt cx="5472607" cy="4181790"/>
          </a:xfrm>
        </p:grpSpPr>
        <p:pic>
          <p:nvPicPr>
            <p:cNvPr id="93" name="Picture 2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195736" y="1844824"/>
              <a:ext cx="2402025" cy="12597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>
                  <a:shade val="50000"/>
                </a:schemeClr>
              </a:solidFill>
              <a:miter lim="800000"/>
              <a:headEnd/>
              <a:tailEnd/>
            </a:ln>
            <a:effectLst/>
          </p:spPr>
        </p:pic>
        <p:sp>
          <p:nvSpPr>
            <p:cNvPr id="94" name="직사각형 93"/>
            <p:cNvSpPr/>
            <p:nvPr/>
          </p:nvSpPr>
          <p:spPr>
            <a:xfrm>
              <a:off x="2195735" y="2444693"/>
              <a:ext cx="2402026" cy="65985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5" name="직사각형 94"/>
            <p:cNvSpPr/>
            <p:nvPr/>
          </p:nvSpPr>
          <p:spPr>
            <a:xfrm>
              <a:off x="3494127" y="2264732"/>
              <a:ext cx="194759" cy="179961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직사각형 95"/>
            <p:cNvSpPr/>
            <p:nvPr/>
          </p:nvSpPr>
          <p:spPr>
            <a:xfrm>
              <a:off x="3419871" y="2204864"/>
              <a:ext cx="268979" cy="239829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97" name="Picture 2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195735" y="3308436"/>
              <a:ext cx="2402025" cy="12597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>
                  <a:shade val="50000"/>
                </a:schemeClr>
              </a:solidFill>
              <a:miter lim="800000"/>
              <a:headEnd/>
              <a:tailEnd/>
            </a:ln>
            <a:effectLst/>
          </p:spPr>
        </p:pic>
        <p:sp>
          <p:nvSpPr>
            <p:cNvPr id="98" name="직사각형 97"/>
            <p:cNvSpPr/>
            <p:nvPr/>
          </p:nvSpPr>
          <p:spPr>
            <a:xfrm>
              <a:off x="3494127" y="3728344"/>
              <a:ext cx="194759" cy="179961"/>
            </a:xfrm>
            <a:prstGeom prst="rect">
              <a:avLst/>
            </a:prstGeom>
            <a:noFill/>
            <a:ln w="222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691680" y="2195572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EL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652162" y="4555133"/>
              <a:ext cx="23371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Up-sampling</a:t>
              </a:r>
              <a:endParaRPr lang="ko-KR" altLang="en-US" dirty="0"/>
            </a:p>
          </p:txBody>
        </p:sp>
        <p:sp>
          <p:nvSpPr>
            <p:cNvPr id="101" name="직사각형 100"/>
            <p:cNvSpPr/>
            <p:nvPr/>
          </p:nvSpPr>
          <p:spPr>
            <a:xfrm>
              <a:off x="5652119" y="3524260"/>
              <a:ext cx="1512168" cy="576064"/>
            </a:xfrm>
            <a:prstGeom prst="rect">
              <a:avLst/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/>
                <a:t>Inter layer filtering</a:t>
              </a:r>
              <a:endParaRPr lang="ko-KR" altLang="en-US" dirty="0"/>
            </a:p>
          </p:txBody>
        </p:sp>
        <p:cxnSp>
          <p:nvCxnSpPr>
            <p:cNvPr id="102" name="직선 화살표 연결선 101"/>
            <p:cNvCxnSpPr>
              <a:stCxn id="98" idx="3"/>
              <a:endCxn id="101" idx="1"/>
            </p:cNvCxnSpPr>
            <p:nvPr/>
          </p:nvCxnSpPr>
          <p:spPr>
            <a:xfrm flipV="1">
              <a:off x="3688886" y="3812292"/>
              <a:ext cx="1963233" cy="603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hape 28"/>
            <p:cNvCxnSpPr>
              <a:stCxn id="96" idx="0"/>
              <a:endCxn id="101" idx="0"/>
            </p:cNvCxnSpPr>
            <p:nvPr/>
          </p:nvCxnSpPr>
          <p:spPr>
            <a:xfrm rot="16200000" flipH="1">
              <a:off x="4321584" y="1437641"/>
              <a:ext cx="1319396" cy="2853842"/>
            </a:xfrm>
            <a:prstGeom prst="bentConnector3">
              <a:avLst>
                <a:gd name="adj1" fmla="val -17326"/>
              </a:avLst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4" name="Picture 2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2771800" y="5085184"/>
              <a:ext cx="1166294" cy="6116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1">
                  <a:shade val="50000"/>
                </a:schemeClr>
              </a:solidFill>
              <a:miter lim="800000"/>
              <a:headEnd/>
              <a:tailEnd/>
            </a:ln>
            <a:effectLst/>
          </p:spPr>
        </p:pic>
        <p:cxnSp>
          <p:nvCxnSpPr>
            <p:cNvPr id="105" name="직선 화살표 연결선 104"/>
            <p:cNvCxnSpPr/>
            <p:nvPr/>
          </p:nvCxnSpPr>
          <p:spPr>
            <a:xfrm flipV="1">
              <a:off x="3923928" y="4581128"/>
              <a:ext cx="648072" cy="504056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직선 화살표 연결선 105"/>
            <p:cNvCxnSpPr/>
            <p:nvPr/>
          </p:nvCxnSpPr>
          <p:spPr>
            <a:xfrm flipH="1" flipV="1">
              <a:off x="2195736" y="4581128"/>
              <a:ext cx="576064" cy="504056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TextBox 106"/>
            <p:cNvSpPr txBox="1"/>
            <p:nvPr/>
          </p:nvSpPr>
          <p:spPr>
            <a:xfrm>
              <a:off x="1691680" y="5229200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BL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2555776" y="5657282"/>
              <a:ext cx="23371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Recon. Picture</a:t>
              </a:r>
              <a:endParaRPr lang="ko-KR" altLang="en-US" dirty="0"/>
            </a:p>
          </p:txBody>
        </p:sp>
        <p:sp>
          <p:nvSpPr>
            <p:cNvPr id="109" name="직사각형 108"/>
            <p:cNvSpPr/>
            <p:nvPr/>
          </p:nvSpPr>
          <p:spPr>
            <a:xfrm>
              <a:off x="3498773" y="2274389"/>
              <a:ext cx="1102691" cy="6598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Proposed method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1400" y="980728"/>
            <a:ext cx="8219256" cy="540060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altLang="ko-KR" sz="2000" dirty="0" smtClean="0"/>
              <a:t>Inter layer filter</a:t>
            </a:r>
          </a:p>
          <a:p>
            <a:pPr lvl="1"/>
            <a:r>
              <a:rPr lang="en-US" altLang="ko-KR" sz="1600" dirty="0" smtClean="0"/>
              <a:t>Horizontal and vertical directions use a common filter for boundary smoothing</a:t>
            </a:r>
          </a:p>
          <a:p>
            <a:endParaRPr lang="ko-KR" altLang="ko-KR" sz="2000" dirty="0" smtClean="0"/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On/Off decision</a:t>
            </a:r>
          </a:p>
          <a:p>
            <a:pPr lvl="1"/>
            <a:r>
              <a:rPr lang="en-US" altLang="ko-KR" sz="1600" dirty="0" smtClean="0"/>
              <a:t>Basically the same as that of de-blocking filter for </a:t>
            </a:r>
            <a:r>
              <a:rPr lang="en-US" altLang="ko-KR" sz="1600" dirty="0" err="1" smtClean="0"/>
              <a:t>luma</a:t>
            </a:r>
            <a:r>
              <a:rPr lang="en-US" altLang="ko-KR" sz="1600" dirty="0" smtClean="0"/>
              <a:t> in HEVC</a:t>
            </a:r>
          </a:p>
          <a:p>
            <a:pPr lvl="1"/>
            <a:r>
              <a:rPr lang="en-US" altLang="ko-KR" sz="1600" dirty="0" smtClean="0"/>
              <a:t>Except ß_offset_div2. ß_offset_div2 is set equal to 1.</a:t>
            </a:r>
            <a:endParaRPr lang="ko-KR" altLang="ko-KR" sz="1600" dirty="0" smtClean="0"/>
          </a:p>
          <a:p>
            <a:pPr lvl="1"/>
            <a:endParaRPr lang="en-US" altLang="ko-KR" sz="2000" dirty="0" smtClean="0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5487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48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JCTVC-L0133</a:t>
            </a:r>
            <a:endParaRPr lang="zh-TW" altLang="en-US" sz="1400" b="1" dirty="0">
              <a:solidFill>
                <a:srgbClr val="FD3162"/>
              </a:solidFill>
              <a:latin typeface="Arial" pitchFamily="34" charset="0"/>
              <a:ea typeface="新細明體" pitchFamily="18" charset="-12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8878" y="3719934"/>
            <a:ext cx="8755610" cy="2013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1959743"/>
            <a:ext cx="4752528" cy="605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Results(Intra)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14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Follow test conditions from TE4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5487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48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JCTVC-L0133</a:t>
            </a:r>
            <a:endParaRPr lang="zh-TW" altLang="en-US" sz="1400" b="1" dirty="0">
              <a:solidFill>
                <a:srgbClr val="FD3162"/>
              </a:solidFill>
              <a:latin typeface="Arial" pitchFamily="34" charset="0"/>
              <a:ea typeface="新細明體" pitchFamily="18" charset="-12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2204864"/>
            <a:ext cx="5544616" cy="2935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Experimental Results(Inter)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1400" y="980728"/>
            <a:ext cx="8219256" cy="5400600"/>
          </a:xfrm>
        </p:spPr>
        <p:txBody>
          <a:bodyPr>
            <a:normAutofit/>
          </a:bodyPr>
          <a:lstStyle/>
          <a:p>
            <a:r>
              <a:rPr lang="en-US" altLang="ko-KR" sz="2000" dirty="0" smtClean="0"/>
              <a:t>Follow test conditions from TE4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548759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2488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16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11242" y="6143644"/>
            <a:ext cx="2281238" cy="500063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latin typeface="Arial" pitchFamily="34" charset="0"/>
                <a:ea typeface="新細明體" pitchFamily="18" charset="-120"/>
                <a:cs typeface="Arial" pitchFamily="34" charset="0"/>
              </a:rPr>
              <a:t>JCTVC-L0133</a:t>
            </a:r>
            <a:endParaRPr lang="zh-TW" altLang="en-US" sz="1400" b="1" dirty="0">
              <a:solidFill>
                <a:srgbClr val="FD3162"/>
              </a:solidFill>
              <a:latin typeface="Arial" pitchFamily="34" charset="0"/>
              <a:ea typeface="新細明體" pitchFamily="18" charset="-12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1628800"/>
            <a:ext cx="5472608" cy="4562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600" b="1" dirty="0" smtClean="0">
                <a:solidFill>
                  <a:srgbClr val="FF0066"/>
                </a:solidFill>
                <a:latin typeface="Arial" pitchFamily="34" charset="0"/>
                <a:cs typeface="Arial" pitchFamily="34" charset="0"/>
              </a:rPr>
              <a:t>Conclusion</a:t>
            </a:r>
            <a:endParaRPr lang="ko-KR" altLang="en-US" sz="3600" b="1" dirty="0">
              <a:solidFill>
                <a:srgbClr val="FF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Inter layer filtering of boundary between EL and BL</a:t>
            </a:r>
          </a:p>
          <a:p>
            <a:pPr lvl="1"/>
            <a:r>
              <a:rPr lang="en-US" altLang="ko-KR" sz="2000" dirty="0" smtClean="0"/>
              <a:t>On/Off decision</a:t>
            </a:r>
          </a:p>
          <a:p>
            <a:r>
              <a:rPr lang="en-US" altLang="zh-TW" sz="24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Simulation results reportedly </a:t>
            </a:r>
            <a:r>
              <a:rPr lang="en-US" altLang="zh-TW" sz="240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show 0.0-0.1% </a:t>
            </a:r>
            <a:r>
              <a:rPr lang="en-US" altLang="zh-TW" sz="24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bit rate reduction compared with </a:t>
            </a:r>
            <a:r>
              <a:rPr lang="en-US" altLang="zh-TW" sz="240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SMuC-0.1.1 (EL+BL) </a:t>
            </a:r>
            <a:r>
              <a:rPr lang="en-US" altLang="zh-TW" sz="2400" dirty="0" smtClean="0">
                <a:latin typeface="Arial" pitchFamily="34" charset="0"/>
                <a:ea typeface="Arial Unicode MS" pitchFamily="50" charset="-127"/>
                <a:cs typeface="Arial" pitchFamily="34" charset="0"/>
              </a:rPr>
              <a:t>anchor</a:t>
            </a:r>
          </a:p>
          <a:p>
            <a:endParaRPr lang="en-US" altLang="ko-KR" sz="2400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FD3162"/>
                </a:solidFill>
                <a:ea typeface="新細明體" pitchFamily="18" charset="-120"/>
              </a:rPr>
              <a:t>JCTVC-L0133</a:t>
            </a:r>
            <a:endParaRPr lang="zh-TW" altLang="en-US" sz="1400" b="1" dirty="0">
              <a:solidFill>
                <a:srgbClr val="FD3162"/>
              </a:solidFill>
              <a:ea typeface="新細明體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1793</TotalTime>
  <Words>241</Words>
  <Application>Microsoft Office PowerPoint</Application>
  <PresentationFormat>화면 슬라이드 쇼(4:3)</PresentationFormat>
  <Paragraphs>60</Paragraphs>
  <Slides>7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TE 4-4.5.1 : Inter layer filtering of boundary between EL and BL</vt:lpstr>
      <vt:lpstr>Overall Summary</vt:lpstr>
      <vt:lpstr>Proposed method</vt:lpstr>
      <vt:lpstr>Proposed method</vt:lpstr>
      <vt:lpstr>Experimental Results(Intra)</vt:lpstr>
      <vt:lpstr>Experimental Results(Inter)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eblis</dc:creator>
  <cp:lastModifiedBy>김철근/선임연구원/Convergence(연)ATS팀(chulkeun.kim@lge.com)</cp:lastModifiedBy>
  <cp:revision>389</cp:revision>
  <dcterms:created xsi:type="dcterms:W3CDTF">2012-01-31T08:50:48Z</dcterms:created>
  <dcterms:modified xsi:type="dcterms:W3CDTF">2013-01-14T10:09:40Z</dcterms:modified>
</cp:coreProperties>
</file>