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2"/>
  </p:notesMasterIdLst>
  <p:handoutMasterIdLst>
    <p:handoutMasterId r:id="rId13"/>
  </p:handoutMasterIdLst>
  <p:sldIdLst>
    <p:sldId id="730" r:id="rId2"/>
    <p:sldId id="927" r:id="rId3"/>
    <p:sldId id="930" r:id="rId4"/>
    <p:sldId id="959" r:id="rId5"/>
    <p:sldId id="950" r:id="rId6"/>
    <p:sldId id="946" r:id="rId7"/>
    <p:sldId id="947" r:id="rId8"/>
    <p:sldId id="961" r:id="rId9"/>
    <p:sldId id="936" r:id="rId10"/>
    <p:sldId id="925" r:id="rId11"/>
  </p:sldIdLst>
  <p:sldSz cx="9144000" cy="6858000" type="letter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CCFFCC"/>
    <a:srgbClr val="CCECFF"/>
    <a:srgbClr val="FFCCFF"/>
    <a:srgbClr val="FFCCCC"/>
    <a:srgbClr val="00FF00"/>
    <a:srgbClr val="CC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113" autoAdjust="0"/>
  </p:normalViewPr>
  <p:slideViewPr>
    <p:cSldViewPr>
      <p:cViewPr>
        <p:scale>
          <a:sx n="80" d="100"/>
          <a:sy n="80" d="100"/>
        </p:scale>
        <p:origin x="-1402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91"/>
      </p:cViewPr>
      <p:guideLst>
        <p:guide orient="horz" pos="3131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5350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6B559-C31C-4C69-A5CD-DE7A90C529CA}" type="datetimeFigureOut">
              <a:rPr kumimoji="1" lang="ja-JP" altLang="en-US" smtClean="0"/>
              <a:pPr/>
              <a:t>2013/1/16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5350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B9AFC-E6A5-43CF-B69B-626E8B6EC0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774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40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4DF6C766-D855-44CE-B7EC-ECEAAC0A75CF}" type="datetimeFigureOut">
              <a:rPr kumimoji="1" lang="ja-JP" altLang="en-US" smtClean="0"/>
              <a:pPr/>
              <a:t>2013/1/16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414" tIns="45706" rIns="91414" bIns="4570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40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DD86197-0754-497F-9DAB-50D568CAB4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39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8363"/>
            <a:ext cx="4648200" cy="3487737"/>
          </a:xfrm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86197-0754-497F-9DAB-50D568CAB4A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5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9" descr="nttlogo-n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000" y="6213621"/>
            <a:ext cx="1212900" cy="47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ki\Desktop\Mark.wm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3674" y="6090399"/>
            <a:ext cx="754062" cy="7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7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03263" y="2286000"/>
            <a:ext cx="7737475" cy="1143000"/>
          </a:xfrm>
        </p:spPr>
        <p:txBody>
          <a:bodyPr/>
          <a:lstStyle>
            <a:lvl1pPr>
              <a:defRPr b="1">
                <a:solidFill>
                  <a:srgbClr val="0033CC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37163" y="4265762"/>
            <a:ext cx="4822584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0200" y="165100"/>
            <a:ext cx="214312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6063" y="165100"/>
            <a:ext cx="6281737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063" y="165100"/>
            <a:ext cx="8577262" cy="60166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3"/>
            <a:ext cx="8596312" cy="5264150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96863" y="1179513"/>
            <a:ext cx="4221162" cy="52641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70425" y="1179513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70425" y="3887788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115888"/>
            <a:ext cx="6635750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3492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2005/09/21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616700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050927　R&amp;Dボード資料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97547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512545E-C263-4CBF-B0B7-CB61DEDC42F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sz="3600" b="1" baseline="0">
                <a:solidFill>
                  <a:schemeClr val="bg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w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1416050" y="6588125"/>
            <a:ext cx="70675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高村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: </a:t>
            </a: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独立成分分析					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NTT confidential</a:t>
            </a:r>
            <a:endParaRPr kumimoji="1" lang="ja-JP" altLang="ja-JP" sz="1200" b="1" kern="1200">
              <a:solidFill>
                <a:srgbClr val="FFFFFF"/>
              </a:solidFill>
              <a:latin typeface="Helvetica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1026" name="Picture 12" descr="C:\Users\Aki\Desktop\Futter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88" y="6416675"/>
            <a:ext cx="91440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6974" y="6578600"/>
            <a:ext cx="773274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JCTVC-L0129</a:t>
            </a:r>
            <a:endParaRPr kumimoji="1" lang="ja-JP" altLang="ja-JP" sz="1200" b="0" i="0" kern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8" name="Picture 12" descr="C:\Users\Aki\Desktop\Back2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91440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nttlogo-ntt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49250" y="6550025"/>
            <a:ext cx="6635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" descr="C:\Users\Aki\Desktop\Mark.wm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6513513"/>
            <a:ext cx="3317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0"/>
            <a:ext cx="8618537" cy="78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das Titelformat zu </a:t>
            </a:r>
          </a:p>
        </p:txBody>
      </p:sp>
      <p:sp>
        <p:nvSpPr>
          <p:cNvPr id="103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179513"/>
            <a:ext cx="8596312" cy="5264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die Formate des Vorlagentextes zu bearbeiten</a:t>
            </a:r>
          </a:p>
          <a:p>
            <a:pPr lvl="1"/>
            <a:r>
              <a:rPr lang="ja-JP" altLang="ja-JP" dirty="0" smtClean="0"/>
              <a:t>Zweite Ebene</a:t>
            </a:r>
          </a:p>
          <a:p>
            <a:pPr lvl="2"/>
            <a:r>
              <a:rPr lang="ja-JP" altLang="ja-JP" dirty="0" smtClean="0"/>
              <a:t>Dritte Ebene</a:t>
            </a:r>
          </a:p>
          <a:p>
            <a:pPr lvl="3"/>
            <a:r>
              <a:rPr lang="ja-JP" altLang="ja-JP" dirty="0" smtClean="0"/>
              <a:t>Vierte Ebene</a:t>
            </a:r>
          </a:p>
          <a:p>
            <a:pPr lvl="4"/>
            <a:r>
              <a:rPr lang="ja-JP" altLang="ja-JP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677" r:id="rId15"/>
    <p:sldLayoutId id="2147483707" r:id="rId16"/>
    <p:sldLayoutId id="2147483711" r:id="rId1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ja-JP" altLang="ja-JP" sz="3600" b="1" dirty="0">
          <a:ln w="0" cmpd="sng">
            <a:solidFill>
              <a:schemeClr val="tx1"/>
            </a:solidFill>
          </a:ln>
          <a:solidFill>
            <a:schemeClr val="bg1"/>
          </a:solidFill>
          <a:effectLst/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q"/>
        <a:defRPr sz="26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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5496" y="1207173"/>
            <a:ext cx="9036496" cy="2869899"/>
          </a:xfrm>
          <a:noFill/>
          <a:ln w="9525"/>
          <a:effectLst/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4800" dirty="0" smtClean="0">
                <a:ln w="11430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AHG7: Modification filter for intra angular prediction</a:t>
            </a:r>
            <a:endParaRPr lang="en-US" altLang="ja-JP" sz="4800" dirty="0">
              <a:ln w="11430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88529" y="4365104"/>
            <a:ext cx="8303951" cy="1584176"/>
          </a:xfrm>
        </p:spPr>
        <p:txBody>
          <a:bodyPr/>
          <a:lstStyle/>
          <a:p>
            <a:pPr marL="0" indent="0" algn="r">
              <a:buNone/>
            </a:pPr>
            <a:r>
              <a:rPr lang="en-US" altLang="ja-JP" sz="2400" dirty="0" smtClean="0"/>
              <a:t>S. </a:t>
            </a:r>
            <a:r>
              <a:rPr lang="en-US" altLang="ja-JP" sz="2400" dirty="0"/>
              <a:t>Matsuo, </a:t>
            </a:r>
            <a:r>
              <a:rPr lang="en-US" altLang="ja-JP" sz="2400" dirty="0" smtClean="0"/>
              <a:t>S. </a:t>
            </a:r>
            <a:r>
              <a:rPr lang="en-US" altLang="ja-JP" sz="2400" dirty="0" err="1" smtClean="0"/>
              <a:t>Takamura</a:t>
            </a:r>
            <a:r>
              <a:rPr lang="en-US" altLang="ja-JP" sz="2400" dirty="0" smtClean="0"/>
              <a:t>, H. </a:t>
            </a:r>
            <a:r>
              <a:rPr lang="en-US" altLang="ja-JP" sz="2400" dirty="0" err="1" smtClean="0"/>
              <a:t>Fujii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and A</a:t>
            </a:r>
            <a:r>
              <a:rPr lang="en-US" altLang="ja-JP" sz="2400" dirty="0" smtClean="0"/>
              <a:t>. Shimizu</a:t>
            </a:r>
            <a:endParaRPr lang="en-US" altLang="ja-JP" sz="2400" dirty="0"/>
          </a:p>
          <a:p>
            <a:pPr marL="0" indent="0" algn="r">
              <a:buNone/>
            </a:pPr>
            <a:r>
              <a:rPr lang="en-US" altLang="ja-JP" sz="2400" dirty="0" smtClean="0"/>
              <a:t>NTT </a:t>
            </a:r>
            <a:r>
              <a:rPr lang="en-US" altLang="ja-JP" sz="2400" dirty="0"/>
              <a:t>Corporation, </a:t>
            </a:r>
            <a:r>
              <a:rPr lang="en-US" altLang="ja-JP" sz="2400" dirty="0" smtClean="0"/>
              <a:t>Japan</a:t>
            </a:r>
            <a:endParaRPr lang="ja-JP" altLang="en-US" sz="2400" dirty="0" smtClean="0"/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331788" y="188640"/>
            <a:ext cx="3088084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JCTVC-L0129</a:t>
            </a:r>
            <a:endParaRPr lang="en-US" altLang="ja-JP" sz="3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2"/>
          <p:cNvSpPr>
            <a:spLocks noChangeArrowheads="1"/>
          </p:cNvSpPr>
          <p:nvPr/>
        </p:nvSpPr>
        <p:spPr bwMode="auto">
          <a:xfrm>
            <a:off x="3467214" y="6643710"/>
            <a:ext cx="5929322" cy="928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Left" fov="6000000">
              <a:rot lat="0" lon="19680000" rev="0"/>
            </a:camera>
            <a:lightRig rig="threePt" dir="t"/>
          </a:scene3d>
          <a:sp3d/>
        </p:spPr>
        <p:txBody>
          <a:bodyPr wrap="none" lIns="90487" tIns="44450" rIns="90487" bIns="44450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Thank you, questions?	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1" lang="en-US" altLang="en-US" dirty="0" smtClean="0">
                <a:ea typeface="ＭＳ Ｐゴシック" pitchFamily="50" charset="-128"/>
                <a:sym typeface="Wingdings" pitchFamily="2" charset="2"/>
              </a:rPr>
              <a:t>Summary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2" y="1179512"/>
            <a:ext cx="8739633" cy="5417839"/>
          </a:xfrm>
        </p:spPr>
        <p:txBody>
          <a:bodyPr/>
          <a:lstStyle/>
          <a:p>
            <a:r>
              <a:rPr kumimoji="1" lang="en-US" altLang="ja-JP" dirty="0" smtClean="0"/>
              <a:t>Modification for some of intra angular predictions</a:t>
            </a:r>
            <a:endParaRPr kumimoji="1" lang="en-US" altLang="ja-JP" sz="2000" dirty="0"/>
          </a:p>
          <a:p>
            <a:pPr lvl="1"/>
            <a:r>
              <a:rPr kumimoji="1" lang="en-US" altLang="ja-JP" sz="2000" dirty="0" smtClean="0"/>
              <a:t>Predicted samples adjacent to the reference samples are modified in DC-prediction manner</a:t>
            </a:r>
          </a:p>
          <a:p>
            <a:r>
              <a:rPr kumimoji="1" lang="en-US" altLang="ja-JP" dirty="0" smtClean="0"/>
              <a:t>Simulation results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For AI: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 (Main):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0.23%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0.13%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0.08%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</a:t>
            </a:r>
            <a:r>
              <a:rPr kumimoji="1" lang="en-US" altLang="ja-JP" dirty="0" smtClean="0"/>
              <a:t>)</a:t>
            </a:r>
          </a:p>
          <a:p>
            <a:pPr lvl="2"/>
            <a:r>
              <a:rPr kumimoji="1" lang="en-US" altLang="ja-JP" dirty="0"/>
              <a:t>Overall average </a:t>
            </a:r>
            <a:r>
              <a:rPr kumimoji="1" lang="en-US" altLang="ja-JP" dirty="0" smtClean="0"/>
              <a:t>(High):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0.17%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0.09%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0.04%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(V)</a:t>
            </a:r>
          </a:p>
          <a:p>
            <a:pPr lvl="2"/>
            <a:r>
              <a:rPr kumimoji="1" lang="en-US" altLang="ja-JP" dirty="0" smtClean="0"/>
              <a:t>Max (Traffic):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0.7%</a:t>
            </a:r>
            <a:r>
              <a:rPr kumimoji="1" lang="en-US" altLang="ja-JP" dirty="0" smtClean="0"/>
              <a:t> (R),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0.4%</a:t>
            </a:r>
            <a:r>
              <a:rPr kumimoji="1" lang="en-US" altLang="ja-JP" dirty="0" smtClean="0"/>
              <a:t> (G),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r>
              <a:rPr kumimoji="1" lang="en-US" altLang="ja-JP" dirty="0" smtClean="0"/>
              <a:t> (B)</a:t>
            </a:r>
            <a:endParaRPr kumimoji="1" lang="en-US" altLang="ja-JP" dirty="0"/>
          </a:p>
          <a:p>
            <a:pPr lvl="2"/>
            <a:r>
              <a:rPr kumimoji="1" lang="en-US" altLang="ja-JP" dirty="0" err="1" smtClean="0"/>
              <a:t>EncTime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100.0%</a:t>
            </a:r>
            <a:r>
              <a:rPr kumimoji="1" lang="en-US" altLang="ja-JP" dirty="0" smtClean="0"/>
              <a:t> (Main),</a:t>
            </a:r>
            <a:r>
              <a:rPr kumimoji="1" lang="en-US" altLang="ja-JP" dirty="0" smtClean="0">
                <a:solidFill>
                  <a:srgbClr val="FF0000"/>
                </a:solidFill>
              </a:rPr>
              <a:t> 99.9%</a:t>
            </a:r>
            <a:r>
              <a:rPr kumimoji="1" lang="en-US" altLang="ja-JP" dirty="0" smtClean="0"/>
              <a:t> (High)</a:t>
            </a:r>
            <a:endParaRPr kumimoji="1" lang="en-US" altLang="ja-JP" dirty="0"/>
          </a:p>
          <a:p>
            <a:pPr lvl="2"/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101.1%</a:t>
            </a:r>
            <a:r>
              <a:rPr kumimoji="1" lang="en-US" altLang="ja-JP" dirty="0" smtClean="0"/>
              <a:t> (Main),</a:t>
            </a:r>
            <a:r>
              <a:rPr kumimoji="1" lang="en-US" altLang="ja-JP" dirty="0" smtClean="0">
                <a:solidFill>
                  <a:srgbClr val="FF0000"/>
                </a:solidFill>
              </a:rPr>
              <a:t> 101.0%</a:t>
            </a:r>
            <a:r>
              <a:rPr kumimoji="1" lang="en-US" altLang="ja-JP" dirty="0" smtClean="0"/>
              <a:t> (High)</a:t>
            </a:r>
          </a:p>
          <a:p>
            <a:pPr lvl="1"/>
            <a:r>
              <a:rPr kumimoji="1" lang="en-US" altLang="ja-JP" dirty="0"/>
              <a:t>Works OK with inter, </a:t>
            </a:r>
            <a:r>
              <a:rPr kumimoji="1" lang="en-US" altLang="ja-JP" dirty="0" smtClean="0"/>
              <a:t>too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Cross-checked by KDDI (JCTVC-L0375)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98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14FFB"/>
              </a:buClr>
            </a:pPr>
            <a:r>
              <a:rPr kumimoji="1" lang="en-US" altLang="ja-JP" sz="2400" dirty="0" smtClean="0"/>
              <a:t>Intra DC mode of HEVC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Average value (</a:t>
            </a:r>
            <a:r>
              <a:rPr kumimoji="1" lang="en-US" altLang="ja-JP" sz="2000" dirty="0" err="1" smtClean="0"/>
              <a:t>dcVal</a:t>
            </a:r>
            <a:r>
              <a:rPr kumimoji="1" lang="en-US" altLang="ja-JP" sz="2000" dirty="0" smtClean="0"/>
              <a:t>) is calculated and applied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Predicted samples adjacent to reference samples are modified by the following equations</a:t>
            </a:r>
          </a:p>
          <a:p>
            <a:pPr lvl="2">
              <a:buClr>
                <a:srgbClr val="114FFB"/>
              </a:buClr>
            </a:pPr>
            <a:r>
              <a:rPr kumimoji="1" lang="en-US" altLang="ja-JP" sz="1800" dirty="0" err="1" smtClean="0"/>
              <a:t>pred</a:t>
            </a:r>
            <a:r>
              <a:rPr kumimoji="1" lang="en-US" altLang="ja-JP" sz="1800" dirty="0" err="1"/>
              <a:t>S</a:t>
            </a:r>
            <a:r>
              <a:rPr kumimoji="1" lang="en-US" altLang="ja-JP" sz="1800" dirty="0" err="1" smtClean="0"/>
              <a:t>amples</a:t>
            </a:r>
            <a:r>
              <a:rPr kumimoji="1" lang="en-US" altLang="ja-JP" sz="1800" dirty="0" smtClean="0"/>
              <a:t>[0][0]=(p[-1][0]+2*</a:t>
            </a:r>
            <a:r>
              <a:rPr kumimoji="1" lang="en-US" altLang="ja-JP" sz="1800" dirty="0" err="1" smtClean="0"/>
              <a:t>dcVal+p</a:t>
            </a:r>
            <a:r>
              <a:rPr kumimoji="1" lang="en-US" altLang="ja-JP" sz="1800" dirty="0" smtClean="0"/>
              <a:t>[0][-1]+2)&gt;&gt;2</a:t>
            </a:r>
          </a:p>
          <a:p>
            <a:pPr lvl="2">
              <a:buClr>
                <a:srgbClr val="114FFB"/>
              </a:buClr>
            </a:pPr>
            <a:r>
              <a:rPr kumimoji="1" lang="en-US" altLang="ja-JP" sz="1800" dirty="0" err="1" smtClean="0"/>
              <a:t>predSamples</a:t>
            </a:r>
            <a:r>
              <a:rPr kumimoji="1" lang="en-US" altLang="ja-JP" sz="1800" dirty="0" smtClean="0"/>
              <a:t>[x][0]=(p[x][-1]+3*dcVal+2)&gt;&gt;2, with x=1..nT-1</a:t>
            </a:r>
          </a:p>
          <a:p>
            <a:pPr lvl="2">
              <a:buClr>
                <a:srgbClr val="114FFB"/>
              </a:buClr>
            </a:pPr>
            <a:r>
              <a:rPr kumimoji="1" lang="en-US" altLang="ja-JP" sz="1800" dirty="0" err="1" smtClean="0"/>
              <a:t>predSamples</a:t>
            </a:r>
            <a:r>
              <a:rPr kumimoji="1" lang="en-US" altLang="ja-JP" sz="1800" dirty="0" smtClean="0"/>
              <a:t>[0][y]=(p[-1][y]+3*dcVal+2)&gt;&gt;2, with y=1..nT-1</a:t>
            </a:r>
          </a:p>
          <a:p>
            <a:pPr lvl="2">
              <a:buClr>
                <a:srgbClr val="114FFB"/>
              </a:buClr>
            </a:pPr>
            <a:r>
              <a:rPr kumimoji="1" lang="en-US" altLang="ja-JP" sz="1800" dirty="0" err="1" smtClean="0"/>
              <a:t>predSamples</a:t>
            </a:r>
            <a:r>
              <a:rPr kumimoji="1" lang="en-US" altLang="ja-JP" sz="1800" dirty="0" smtClean="0"/>
              <a:t>[x][y]=</a:t>
            </a:r>
            <a:r>
              <a:rPr kumimoji="1" lang="en-US" altLang="ja-JP" sz="1800" dirty="0" err="1" smtClean="0"/>
              <a:t>dcVal</a:t>
            </a:r>
            <a:r>
              <a:rPr kumimoji="1" lang="en-US" altLang="ja-JP" sz="1800" dirty="0" smtClean="0"/>
              <a:t>, with </a:t>
            </a:r>
            <a:r>
              <a:rPr kumimoji="1" lang="en-US" altLang="ja-JP" sz="1800" dirty="0" err="1" smtClean="0"/>
              <a:t>x,y</a:t>
            </a:r>
            <a:r>
              <a:rPr kumimoji="1" lang="en-US" altLang="ja-JP" sz="1800" dirty="0" smtClean="0"/>
              <a:t>=1..nT-1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dirty="0" smtClean="0"/>
              <a:t>This modification method is applied to angular modes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sz="3200" dirty="0" smtClean="0">
                <a:ea typeface="ＭＳ Ｐゴシック" pitchFamily="50" charset="-128"/>
              </a:rPr>
              <a:t>(FYI) Modification filter for DC mode</a:t>
            </a:r>
            <a:endParaRPr kumimoji="1" altLang="en-US" sz="3200" dirty="0" smtClean="0">
              <a:ea typeface="ＭＳ Ｐゴシック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4788024" y="4689160"/>
            <a:ext cx="1620160" cy="1620160"/>
            <a:chOff x="1088608" y="914236"/>
            <a:chExt cx="1620160" cy="1620160"/>
          </a:xfrm>
        </p:grpSpPr>
        <p:sp>
          <p:nvSpPr>
            <p:cNvPr id="234" name="正方形/長方形 233"/>
            <p:cNvSpPr/>
            <p:nvPr/>
          </p:nvSpPr>
          <p:spPr>
            <a:xfrm>
              <a:off x="1268608" y="1094236"/>
              <a:ext cx="1440000" cy="144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126860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>
            <a:xfrm>
              <a:off x="144864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162864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180868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198868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216872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234872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2528768" y="109423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126860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144864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162864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180868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198868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216872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234872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2528768" y="127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126860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144864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162864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180868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198868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216872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234872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2528768" y="145427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126860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144864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162864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180868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198868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216872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234872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2528768" y="163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126860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144864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162864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180868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198868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216872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234872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>
            <a:xfrm>
              <a:off x="2528768" y="181431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>
            <a:xfrm>
              <a:off x="126860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144864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162864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180868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198868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216872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/楕円 280"/>
            <p:cNvSpPr/>
            <p:nvPr/>
          </p:nvSpPr>
          <p:spPr>
            <a:xfrm>
              <a:off x="234872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/楕円 281"/>
            <p:cNvSpPr/>
            <p:nvPr/>
          </p:nvSpPr>
          <p:spPr>
            <a:xfrm>
              <a:off x="2528768" y="199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円/楕円 282"/>
            <p:cNvSpPr/>
            <p:nvPr/>
          </p:nvSpPr>
          <p:spPr>
            <a:xfrm>
              <a:off x="126860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円/楕円 283"/>
            <p:cNvSpPr/>
            <p:nvPr/>
          </p:nvSpPr>
          <p:spPr>
            <a:xfrm>
              <a:off x="144864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162864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180868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198868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216872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234872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289"/>
            <p:cNvSpPr/>
            <p:nvPr/>
          </p:nvSpPr>
          <p:spPr>
            <a:xfrm>
              <a:off x="2528768" y="217435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126860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144864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162864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180868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198868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216872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234872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2528768" y="2354396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126860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144864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162864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180868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198868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216872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234872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252876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1088608" y="109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1088608" y="127427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308"/>
            <p:cNvSpPr/>
            <p:nvPr/>
          </p:nvSpPr>
          <p:spPr>
            <a:xfrm>
              <a:off x="1088608" y="145427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309"/>
            <p:cNvSpPr/>
            <p:nvPr/>
          </p:nvSpPr>
          <p:spPr>
            <a:xfrm>
              <a:off x="1088608" y="163431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円/楕円 310"/>
            <p:cNvSpPr/>
            <p:nvPr/>
          </p:nvSpPr>
          <p:spPr>
            <a:xfrm>
              <a:off x="1088608" y="181431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1088608" y="199435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312"/>
            <p:cNvSpPr/>
            <p:nvPr/>
          </p:nvSpPr>
          <p:spPr>
            <a:xfrm>
              <a:off x="1088608" y="217435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1088608" y="235439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1088608" y="914236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下矢印 315"/>
            <p:cNvSpPr/>
            <p:nvPr/>
          </p:nvSpPr>
          <p:spPr>
            <a:xfrm>
              <a:off x="257376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下矢印 316"/>
            <p:cNvSpPr/>
            <p:nvPr/>
          </p:nvSpPr>
          <p:spPr>
            <a:xfrm>
              <a:off x="239372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下矢印 317"/>
            <p:cNvSpPr/>
            <p:nvPr/>
          </p:nvSpPr>
          <p:spPr>
            <a:xfrm>
              <a:off x="221372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下矢印 318"/>
            <p:cNvSpPr/>
            <p:nvPr/>
          </p:nvSpPr>
          <p:spPr>
            <a:xfrm>
              <a:off x="203368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下矢印 319"/>
            <p:cNvSpPr/>
            <p:nvPr/>
          </p:nvSpPr>
          <p:spPr>
            <a:xfrm>
              <a:off x="185368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下矢印 320"/>
            <p:cNvSpPr/>
            <p:nvPr/>
          </p:nvSpPr>
          <p:spPr>
            <a:xfrm>
              <a:off x="167364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下矢印 321"/>
            <p:cNvSpPr/>
            <p:nvPr/>
          </p:nvSpPr>
          <p:spPr>
            <a:xfrm>
              <a:off x="149364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下矢印 322"/>
            <p:cNvSpPr/>
            <p:nvPr/>
          </p:nvSpPr>
          <p:spPr>
            <a:xfrm>
              <a:off x="1313608" y="100423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下矢印 323"/>
            <p:cNvSpPr/>
            <p:nvPr/>
          </p:nvSpPr>
          <p:spPr>
            <a:xfrm rot="16200000">
              <a:off x="1223608" y="1075938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下矢印 324"/>
            <p:cNvSpPr/>
            <p:nvPr/>
          </p:nvSpPr>
          <p:spPr>
            <a:xfrm rot="16200000">
              <a:off x="1223608" y="125177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下矢印 325"/>
            <p:cNvSpPr/>
            <p:nvPr/>
          </p:nvSpPr>
          <p:spPr>
            <a:xfrm rot="16200000">
              <a:off x="1232704" y="143177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下矢印 326"/>
            <p:cNvSpPr/>
            <p:nvPr/>
          </p:nvSpPr>
          <p:spPr>
            <a:xfrm rot="16200000">
              <a:off x="1234846" y="161181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下矢印 327"/>
            <p:cNvSpPr/>
            <p:nvPr/>
          </p:nvSpPr>
          <p:spPr>
            <a:xfrm rot="16200000">
              <a:off x="1234846" y="1799315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下矢印 328"/>
            <p:cNvSpPr/>
            <p:nvPr/>
          </p:nvSpPr>
          <p:spPr>
            <a:xfrm rot="16200000">
              <a:off x="1223608" y="1971856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下矢印 329"/>
            <p:cNvSpPr/>
            <p:nvPr/>
          </p:nvSpPr>
          <p:spPr>
            <a:xfrm rot="16200000">
              <a:off x="1226679" y="2160718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下矢印 330"/>
            <p:cNvSpPr/>
            <p:nvPr/>
          </p:nvSpPr>
          <p:spPr>
            <a:xfrm rot="16200000">
              <a:off x="1232704" y="2332575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3" name="正方形/長方形 332"/>
          <p:cNvSpPr/>
          <p:nvPr/>
        </p:nvSpPr>
        <p:spPr>
          <a:xfrm>
            <a:off x="2447744" y="4869160"/>
            <a:ext cx="144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4" name="円/楕円 333"/>
          <p:cNvSpPr/>
          <p:nvPr/>
        </p:nvSpPr>
        <p:spPr>
          <a:xfrm>
            <a:off x="244774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円/楕円 334"/>
          <p:cNvSpPr/>
          <p:nvPr/>
        </p:nvSpPr>
        <p:spPr>
          <a:xfrm>
            <a:off x="262778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6" name="円/楕円 335"/>
          <p:cNvSpPr/>
          <p:nvPr/>
        </p:nvSpPr>
        <p:spPr>
          <a:xfrm>
            <a:off x="280778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7" name="円/楕円 336"/>
          <p:cNvSpPr/>
          <p:nvPr/>
        </p:nvSpPr>
        <p:spPr>
          <a:xfrm>
            <a:off x="298782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8" name="円/楕円 337"/>
          <p:cNvSpPr/>
          <p:nvPr/>
        </p:nvSpPr>
        <p:spPr>
          <a:xfrm>
            <a:off x="316782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9" name="円/楕円 338"/>
          <p:cNvSpPr/>
          <p:nvPr/>
        </p:nvSpPr>
        <p:spPr>
          <a:xfrm>
            <a:off x="334786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円/楕円 339"/>
          <p:cNvSpPr/>
          <p:nvPr/>
        </p:nvSpPr>
        <p:spPr>
          <a:xfrm>
            <a:off x="352786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1" name="円/楕円 340"/>
          <p:cNvSpPr/>
          <p:nvPr/>
        </p:nvSpPr>
        <p:spPr>
          <a:xfrm>
            <a:off x="3707904" y="486916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2" name="円/楕円 341"/>
          <p:cNvSpPr/>
          <p:nvPr/>
        </p:nvSpPr>
        <p:spPr>
          <a:xfrm>
            <a:off x="244774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円/楕円 342"/>
          <p:cNvSpPr/>
          <p:nvPr/>
        </p:nvSpPr>
        <p:spPr>
          <a:xfrm>
            <a:off x="262778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円/楕円 343"/>
          <p:cNvSpPr/>
          <p:nvPr/>
        </p:nvSpPr>
        <p:spPr>
          <a:xfrm>
            <a:off x="280778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5" name="円/楕円 344"/>
          <p:cNvSpPr/>
          <p:nvPr/>
        </p:nvSpPr>
        <p:spPr>
          <a:xfrm>
            <a:off x="298782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円/楕円 345"/>
          <p:cNvSpPr/>
          <p:nvPr/>
        </p:nvSpPr>
        <p:spPr>
          <a:xfrm>
            <a:off x="316782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円/楕円 346"/>
          <p:cNvSpPr/>
          <p:nvPr/>
        </p:nvSpPr>
        <p:spPr>
          <a:xfrm>
            <a:off x="334786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円/楕円 347"/>
          <p:cNvSpPr/>
          <p:nvPr/>
        </p:nvSpPr>
        <p:spPr>
          <a:xfrm>
            <a:off x="352786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9" name="円/楕円 348"/>
          <p:cNvSpPr/>
          <p:nvPr/>
        </p:nvSpPr>
        <p:spPr>
          <a:xfrm>
            <a:off x="3707904" y="504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0" name="円/楕円 349"/>
          <p:cNvSpPr/>
          <p:nvPr/>
        </p:nvSpPr>
        <p:spPr>
          <a:xfrm>
            <a:off x="244774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1" name="円/楕円 350"/>
          <p:cNvSpPr/>
          <p:nvPr/>
        </p:nvSpPr>
        <p:spPr>
          <a:xfrm>
            <a:off x="262778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2" name="円/楕円 351"/>
          <p:cNvSpPr/>
          <p:nvPr/>
        </p:nvSpPr>
        <p:spPr>
          <a:xfrm>
            <a:off x="280778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3" name="円/楕円 352"/>
          <p:cNvSpPr/>
          <p:nvPr/>
        </p:nvSpPr>
        <p:spPr>
          <a:xfrm>
            <a:off x="298782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4" name="円/楕円 353"/>
          <p:cNvSpPr/>
          <p:nvPr/>
        </p:nvSpPr>
        <p:spPr>
          <a:xfrm>
            <a:off x="316782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5" name="円/楕円 354"/>
          <p:cNvSpPr/>
          <p:nvPr/>
        </p:nvSpPr>
        <p:spPr>
          <a:xfrm>
            <a:off x="334786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6" name="円/楕円 355"/>
          <p:cNvSpPr/>
          <p:nvPr/>
        </p:nvSpPr>
        <p:spPr>
          <a:xfrm>
            <a:off x="352786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7" name="円/楕円 356"/>
          <p:cNvSpPr/>
          <p:nvPr/>
        </p:nvSpPr>
        <p:spPr>
          <a:xfrm>
            <a:off x="3707904" y="522920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8" name="円/楕円 357"/>
          <p:cNvSpPr/>
          <p:nvPr/>
        </p:nvSpPr>
        <p:spPr>
          <a:xfrm>
            <a:off x="244774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9" name="円/楕円 358"/>
          <p:cNvSpPr/>
          <p:nvPr/>
        </p:nvSpPr>
        <p:spPr>
          <a:xfrm>
            <a:off x="262778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0" name="円/楕円 359"/>
          <p:cNvSpPr/>
          <p:nvPr/>
        </p:nvSpPr>
        <p:spPr>
          <a:xfrm>
            <a:off x="280778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円/楕円 360"/>
          <p:cNvSpPr/>
          <p:nvPr/>
        </p:nvSpPr>
        <p:spPr>
          <a:xfrm>
            <a:off x="298782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2" name="円/楕円 361"/>
          <p:cNvSpPr/>
          <p:nvPr/>
        </p:nvSpPr>
        <p:spPr>
          <a:xfrm>
            <a:off x="316782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3" name="円/楕円 362"/>
          <p:cNvSpPr/>
          <p:nvPr/>
        </p:nvSpPr>
        <p:spPr>
          <a:xfrm>
            <a:off x="334786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4" name="円/楕円 363"/>
          <p:cNvSpPr/>
          <p:nvPr/>
        </p:nvSpPr>
        <p:spPr>
          <a:xfrm>
            <a:off x="352786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5" name="円/楕円 364"/>
          <p:cNvSpPr/>
          <p:nvPr/>
        </p:nvSpPr>
        <p:spPr>
          <a:xfrm>
            <a:off x="3707904" y="540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円/楕円 365"/>
          <p:cNvSpPr/>
          <p:nvPr/>
        </p:nvSpPr>
        <p:spPr>
          <a:xfrm>
            <a:off x="244774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円/楕円 366"/>
          <p:cNvSpPr/>
          <p:nvPr/>
        </p:nvSpPr>
        <p:spPr>
          <a:xfrm>
            <a:off x="262778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円/楕円 367"/>
          <p:cNvSpPr/>
          <p:nvPr/>
        </p:nvSpPr>
        <p:spPr>
          <a:xfrm>
            <a:off x="280778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円/楕円 368"/>
          <p:cNvSpPr/>
          <p:nvPr/>
        </p:nvSpPr>
        <p:spPr>
          <a:xfrm>
            <a:off x="298782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0" name="円/楕円 369"/>
          <p:cNvSpPr/>
          <p:nvPr/>
        </p:nvSpPr>
        <p:spPr>
          <a:xfrm>
            <a:off x="316782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1" name="円/楕円 370"/>
          <p:cNvSpPr/>
          <p:nvPr/>
        </p:nvSpPr>
        <p:spPr>
          <a:xfrm>
            <a:off x="334786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2" name="円/楕円 371"/>
          <p:cNvSpPr/>
          <p:nvPr/>
        </p:nvSpPr>
        <p:spPr>
          <a:xfrm>
            <a:off x="352786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3" name="円/楕円 372"/>
          <p:cNvSpPr/>
          <p:nvPr/>
        </p:nvSpPr>
        <p:spPr>
          <a:xfrm>
            <a:off x="3707904" y="558924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4" name="円/楕円 373"/>
          <p:cNvSpPr/>
          <p:nvPr/>
        </p:nvSpPr>
        <p:spPr>
          <a:xfrm>
            <a:off x="244774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5" name="円/楕円 374"/>
          <p:cNvSpPr/>
          <p:nvPr/>
        </p:nvSpPr>
        <p:spPr>
          <a:xfrm>
            <a:off x="262778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6" name="円/楕円 375"/>
          <p:cNvSpPr/>
          <p:nvPr/>
        </p:nvSpPr>
        <p:spPr>
          <a:xfrm>
            <a:off x="280778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7" name="円/楕円 376"/>
          <p:cNvSpPr/>
          <p:nvPr/>
        </p:nvSpPr>
        <p:spPr>
          <a:xfrm>
            <a:off x="298782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8" name="円/楕円 377"/>
          <p:cNvSpPr/>
          <p:nvPr/>
        </p:nvSpPr>
        <p:spPr>
          <a:xfrm>
            <a:off x="316782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9" name="円/楕円 378"/>
          <p:cNvSpPr/>
          <p:nvPr/>
        </p:nvSpPr>
        <p:spPr>
          <a:xfrm>
            <a:off x="334786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0" name="円/楕円 379"/>
          <p:cNvSpPr/>
          <p:nvPr/>
        </p:nvSpPr>
        <p:spPr>
          <a:xfrm>
            <a:off x="352786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1" name="円/楕円 380"/>
          <p:cNvSpPr/>
          <p:nvPr/>
        </p:nvSpPr>
        <p:spPr>
          <a:xfrm>
            <a:off x="3707904" y="576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2" name="円/楕円 381"/>
          <p:cNvSpPr/>
          <p:nvPr/>
        </p:nvSpPr>
        <p:spPr>
          <a:xfrm>
            <a:off x="244774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3" name="円/楕円 382"/>
          <p:cNvSpPr/>
          <p:nvPr/>
        </p:nvSpPr>
        <p:spPr>
          <a:xfrm>
            <a:off x="262778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4" name="円/楕円 383"/>
          <p:cNvSpPr/>
          <p:nvPr/>
        </p:nvSpPr>
        <p:spPr>
          <a:xfrm>
            <a:off x="280778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5" name="円/楕円 384"/>
          <p:cNvSpPr/>
          <p:nvPr/>
        </p:nvSpPr>
        <p:spPr>
          <a:xfrm>
            <a:off x="298782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6" name="円/楕円 385"/>
          <p:cNvSpPr/>
          <p:nvPr/>
        </p:nvSpPr>
        <p:spPr>
          <a:xfrm>
            <a:off x="316782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7" name="円/楕円 386"/>
          <p:cNvSpPr/>
          <p:nvPr/>
        </p:nvSpPr>
        <p:spPr>
          <a:xfrm>
            <a:off x="334786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8" name="円/楕円 387"/>
          <p:cNvSpPr/>
          <p:nvPr/>
        </p:nvSpPr>
        <p:spPr>
          <a:xfrm>
            <a:off x="352786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9" name="円/楕円 388"/>
          <p:cNvSpPr/>
          <p:nvPr/>
        </p:nvSpPr>
        <p:spPr>
          <a:xfrm>
            <a:off x="3707904" y="594928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0" name="円/楕円 389"/>
          <p:cNvSpPr/>
          <p:nvPr/>
        </p:nvSpPr>
        <p:spPr>
          <a:xfrm>
            <a:off x="244774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1" name="円/楕円 390"/>
          <p:cNvSpPr/>
          <p:nvPr/>
        </p:nvSpPr>
        <p:spPr>
          <a:xfrm>
            <a:off x="262778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2" name="円/楕円 391"/>
          <p:cNvSpPr/>
          <p:nvPr/>
        </p:nvSpPr>
        <p:spPr>
          <a:xfrm>
            <a:off x="280778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円/楕円 392"/>
          <p:cNvSpPr/>
          <p:nvPr/>
        </p:nvSpPr>
        <p:spPr>
          <a:xfrm>
            <a:off x="298782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4" name="円/楕円 393"/>
          <p:cNvSpPr/>
          <p:nvPr/>
        </p:nvSpPr>
        <p:spPr>
          <a:xfrm>
            <a:off x="316782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5" name="円/楕円 394"/>
          <p:cNvSpPr/>
          <p:nvPr/>
        </p:nvSpPr>
        <p:spPr>
          <a:xfrm>
            <a:off x="334786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6" name="円/楕円 395"/>
          <p:cNvSpPr/>
          <p:nvPr/>
        </p:nvSpPr>
        <p:spPr>
          <a:xfrm>
            <a:off x="352786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7" name="円/楕円 396"/>
          <p:cNvSpPr/>
          <p:nvPr/>
        </p:nvSpPr>
        <p:spPr>
          <a:xfrm>
            <a:off x="3707904" y="6129320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8" name="円/楕円 397"/>
          <p:cNvSpPr/>
          <p:nvPr/>
        </p:nvSpPr>
        <p:spPr>
          <a:xfrm>
            <a:off x="244774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9" name="円/楕円 398"/>
          <p:cNvSpPr/>
          <p:nvPr/>
        </p:nvSpPr>
        <p:spPr>
          <a:xfrm>
            <a:off x="262778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0" name="円/楕円 399"/>
          <p:cNvSpPr/>
          <p:nvPr/>
        </p:nvSpPr>
        <p:spPr>
          <a:xfrm>
            <a:off x="280778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1" name="円/楕円 400"/>
          <p:cNvSpPr/>
          <p:nvPr/>
        </p:nvSpPr>
        <p:spPr>
          <a:xfrm>
            <a:off x="298782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2" name="円/楕円 401"/>
          <p:cNvSpPr/>
          <p:nvPr/>
        </p:nvSpPr>
        <p:spPr>
          <a:xfrm>
            <a:off x="316782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3" name="円/楕円 402"/>
          <p:cNvSpPr/>
          <p:nvPr/>
        </p:nvSpPr>
        <p:spPr>
          <a:xfrm>
            <a:off x="334786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4" name="円/楕円 403"/>
          <p:cNvSpPr/>
          <p:nvPr/>
        </p:nvSpPr>
        <p:spPr>
          <a:xfrm>
            <a:off x="352786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5" name="円/楕円 404"/>
          <p:cNvSpPr/>
          <p:nvPr/>
        </p:nvSpPr>
        <p:spPr>
          <a:xfrm>
            <a:off x="370790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6" name="円/楕円 405"/>
          <p:cNvSpPr/>
          <p:nvPr/>
        </p:nvSpPr>
        <p:spPr>
          <a:xfrm>
            <a:off x="2267744" y="486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7" name="円/楕円 406"/>
          <p:cNvSpPr/>
          <p:nvPr/>
        </p:nvSpPr>
        <p:spPr>
          <a:xfrm>
            <a:off x="2267744" y="504920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8" name="円/楕円 407"/>
          <p:cNvSpPr/>
          <p:nvPr/>
        </p:nvSpPr>
        <p:spPr>
          <a:xfrm>
            <a:off x="2267744" y="522920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" name="円/楕円 408"/>
          <p:cNvSpPr/>
          <p:nvPr/>
        </p:nvSpPr>
        <p:spPr>
          <a:xfrm>
            <a:off x="2267744" y="540924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0" name="円/楕円 409"/>
          <p:cNvSpPr/>
          <p:nvPr/>
        </p:nvSpPr>
        <p:spPr>
          <a:xfrm>
            <a:off x="2267744" y="558924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1" name="円/楕円 410"/>
          <p:cNvSpPr/>
          <p:nvPr/>
        </p:nvSpPr>
        <p:spPr>
          <a:xfrm>
            <a:off x="2267744" y="576928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2" name="円/楕円 411"/>
          <p:cNvSpPr/>
          <p:nvPr/>
        </p:nvSpPr>
        <p:spPr>
          <a:xfrm>
            <a:off x="2267744" y="594928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3" name="円/楕円 412"/>
          <p:cNvSpPr/>
          <p:nvPr/>
        </p:nvSpPr>
        <p:spPr>
          <a:xfrm>
            <a:off x="2267744" y="612932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" name="円/楕円 413"/>
          <p:cNvSpPr/>
          <p:nvPr/>
        </p:nvSpPr>
        <p:spPr>
          <a:xfrm>
            <a:off x="2267744" y="4689160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1" name="正方形/長方形 430"/>
          <p:cNvSpPr/>
          <p:nvPr/>
        </p:nvSpPr>
        <p:spPr>
          <a:xfrm>
            <a:off x="2650749" y="5424197"/>
            <a:ext cx="1080120" cy="39008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ja-JP" dirty="0" err="1" smtClean="0">
                <a:solidFill>
                  <a:schemeClr val="tx1"/>
                </a:solidFill>
              </a:rPr>
              <a:t>dcVal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4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14FFB"/>
              </a:buClr>
            </a:pPr>
            <a:r>
              <a:rPr kumimoji="1" lang="en-US" altLang="ja-JP" sz="2400" dirty="0"/>
              <a:t>I</a:t>
            </a:r>
            <a:r>
              <a:rPr kumimoji="1" lang="en-US" altLang="ja-JP" sz="2400" dirty="0" smtClean="0"/>
              <a:t>ntra angular prediction of HEVC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In mode 2 to 9 and 27 to 34, some reference samples on the opposite side are available 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Proposal: Modification filter is applied to </a:t>
            </a:r>
            <a:r>
              <a:rPr kumimoji="1" lang="en-US" altLang="ja-JP" sz="2000" u="sng" dirty="0" smtClean="0">
                <a:solidFill>
                  <a:srgbClr val="FF0000"/>
                </a:solidFill>
              </a:rPr>
              <a:t>predicted samples adjacent to the reference samples on the opposite side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869362" cy="1052736"/>
          </a:xfrm>
        </p:spPr>
        <p:txBody>
          <a:bodyPr/>
          <a:lstStyle/>
          <a:p>
            <a:r>
              <a:rPr kumimoji="1" lang="en-US" altLang="en-US" sz="3200" dirty="0" smtClean="0">
                <a:ea typeface="ＭＳ Ｐゴシック" pitchFamily="50" charset="-128"/>
              </a:rPr>
              <a:t>(Proposal) Modification filter for angular mode</a:t>
            </a:r>
            <a:endParaRPr kumimoji="1" altLang="en-US" sz="3200" dirty="0" smtClean="0">
              <a:ea typeface="ＭＳ Ｐゴシック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436096" y="4047030"/>
            <a:ext cx="1620160" cy="1620160"/>
            <a:chOff x="4608024" y="3290500"/>
            <a:chExt cx="1620160" cy="1620160"/>
          </a:xfrm>
        </p:grpSpPr>
        <p:sp>
          <p:nvSpPr>
            <p:cNvPr id="41" name="正方形/長方形 40"/>
            <p:cNvSpPr/>
            <p:nvPr/>
          </p:nvSpPr>
          <p:spPr>
            <a:xfrm>
              <a:off x="4788024" y="3470500"/>
              <a:ext cx="1440000" cy="144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478802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496806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514806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532810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550810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568814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586814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04818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478802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496806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514806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532810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550810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568814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586814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604818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478802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496806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514806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532810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550810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568814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586814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604818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478802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496806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514806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532810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550810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568814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586814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604818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478802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496806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514806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532810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550810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568814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586814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604818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478802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496806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514806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532810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550810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568814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586814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604818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478802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496806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514806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532810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550810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568814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586814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604818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478802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496806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514806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532810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550810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568814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586814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604818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478802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496806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514806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532810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550810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568814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586814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604818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4608024" y="347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4608024" y="365054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4608024" y="383054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4608024" y="401058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4608024" y="419058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4608024" y="43706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4608024" y="45506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4608024" y="473066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460802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下矢印 131"/>
            <p:cNvSpPr/>
            <p:nvPr/>
          </p:nvSpPr>
          <p:spPr>
            <a:xfrm rot="13314758">
              <a:off x="4752120" y="4639068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3" name="直線矢印コネクタ 132"/>
            <p:cNvCxnSpPr>
              <a:stCxn id="122" idx="7"/>
              <a:endCxn id="92" idx="3"/>
            </p:cNvCxnSpPr>
            <p:nvPr/>
          </p:nvCxnSpPr>
          <p:spPr>
            <a:xfrm flipH="1">
              <a:off x="4994424" y="3316860"/>
              <a:ext cx="1207400" cy="120740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矢印コネクタ 133"/>
            <p:cNvCxnSpPr>
              <a:stCxn id="120" idx="7"/>
              <a:endCxn id="76" idx="3"/>
            </p:cNvCxnSpPr>
            <p:nvPr/>
          </p:nvCxnSpPr>
          <p:spPr>
            <a:xfrm flipH="1">
              <a:off x="4994424" y="3316860"/>
              <a:ext cx="847360" cy="84736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矢印コネクタ 134"/>
            <p:cNvCxnSpPr>
              <a:stCxn id="118" idx="7"/>
              <a:endCxn id="60" idx="3"/>
            </p:cNvCxnSpPr>
            <p:nvPr/>
          </p:nvCxnSpPr>
          <p:spPr>
            <a:xfrm flipH="1">
              <a:off x="4994424" y="3316860"/>
              <a:ext cx="487320" cy="48732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下矢印 135"/>
            <p:cNvSpPr/>
            <p:nvPr/>
          </p:nvSpPr>
          <p:spPr>
            <a:xfrm rot="13314758">
              <a:off x="4743025" y="4438120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下矢印 136"/>
            <p:cNvSpPr/>
            <p:nvPr/>
          </p:nvSpPr>
          <p:spPr>
            <a:xfrm rot="13314758">
              <a:off x="4739281" y="4258081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下矢印 137"/>
            <p:cNvSpPr/>
            <p:nvPr/>
          </p:nvSpPr>
          <p:spPr>
            <a:xfrm rot="13314758">
              <a:off x="4743024" y="4079320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下矢印 138"/>
            <p:cNvSpPr/>
            <p:nvPr/>
          </p:nvSpPr>
          <p:spPr>
            <a:xfrm rot="13314758">
              <a:off x="4739280" y="3898040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下矢印 139"/>
            <p:cNvSpPr/>
            <p:nvPr/>
          </p:nvSpPr>
          <p:spPr>
            <a:xfrm rot="13314758">
              <a:off x="4735748" y="3698058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下矢印 140"/>
            <p:cNvSpPr/>
            <p:nvPr/>
          </p:nvSpPr>
          <p:spPr>
            <a:xfrm rot="13314758">
              <a:off x="4735747" y="3533792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2051720" y="4047030"/>
            <a:ext cx="1620160" cy="1620160"/>
            <a:chOff x="3563888" y="908720"/>
            <a:chExt cx="1620160" cy="1620160"/>
          </a:xfrm>
        </p:grpSpPr>
        <p:sp>
          <p:nvSpPr>
            <p:cNvPr id="143" name="正方形/長方形 142"/>
            <p:cNvSpPr/>
            <p:nvPr/>
          </p:nvSpPr>
          <p:spPr>
            <a:xfrm>
              <a:off x="3743888" y="1088720"/>
              <a:ext cx="1440000" cy="144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374388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392392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410392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428396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446396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464400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482400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5004048" y="10887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374388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392392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410392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428396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446396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464400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482400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5004048" y="126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374388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392392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410392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428396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446396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464400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482400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5004048" y="14487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374388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392392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410392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428396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446396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464400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482400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5004048" y="162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374388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392392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410392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428396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446396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464400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482400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5004048" y="18088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374388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392392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410392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428396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446396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464400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482400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5004048" y="198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374388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392392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410392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428396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446396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464400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482400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5004048" y="21688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374388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392392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410392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428396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446396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464400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482400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5004048" y="23488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374388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392392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410392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428396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446396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464400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>
            <a:xfrm>
              <a:off x="482400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500404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3563888" y="108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3563888" y="126876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3563888" y="144876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3563888" y="16288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3563888" y="18088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3563888" y="198884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3563888" y="216884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3563888" y="234888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3563888" y="9087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5" name="直線矢印コネクタ 224"/>
            <p:cNvCxnSpPr>
              <a:stCxn id="215" idx="7"/>
              <a:endCxn id="185" idx="3"/>
            </p:cNvCxnSpPr>
            <p:nvPr/>
          </p:nvCxnSpPr>
          <p:spPr>
            <a:xfrm flipH="1">
              <a:off x="3950288" y="935080"/>
              <a:ext cx="1207400" cy="120740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矢印コネクタ 225"/>
            <p:cNvCxnSpPr>
              <a:stCxn id="213" idx="7"/>
              <a:endCxn id="169" idx="3"/>
            </p:cNvCxnSpPr>
            <p:nvPr/>
          </p:nvCxnSpPr>
          <p:spPr>
            <a:xfrm flipH="1">
              <a:off x="3950288" y="935080"/>
              <a:ext cx="847360" cy="84736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矢印コネクタ 226"/>
            <p:cNvCxnSpPr>
              <a:stCxn id="211" idx="7"/>
              <a:endCxn id="153" idx="3"/>
            </p:cNvCxnSpPr>
            <p:nvPr/>
          </p:nvCxnSpPr>
          <p:spPr>
            <a:xfrm flipH="1">
              <a:off x="3950288" y="935080"/>
              <a:ext cx="487320" cy="48732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8" name="正方形/長方形 227"/>
          <p:cNvSpPr/>
          <p:nvPr/>
        </p:nvSpPr>
        <p:spPr>
          <a:xfrm>
            <a:off x="1619672" y="5847230"/>
            <a:ext cx="2592288" cy="390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Conventional (mode 34)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229" name="正方形/長方形 228"/>
          <p:cNvSpPr/>
          <p:nvPr/>
        </p:nvSpPr>
        <p:spPr>
          <a:xfrm>
            <a:off x="5076056" y="5847230"/>
            <a:ext cx="2448272" cy="390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Proposal (mode 34) 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53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Decoder description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kumimoji="1" lang="en-US" altLang="ja-JP" dirty="0" smtClean="0"/>
              <a:t>In the process of angular mode,</a:t>
            </a:r>
          </a:p>
          <a:p>
            <a:pPr lvl="1"/>
            <a:r>
              <a:rPr kumimoji="1" lang="en-US" altLang="ja-JP" dirty="0" smtClean="0"/>
              <a:t>If </a:t>
            </a:r>
            <a:r>
              <a:rPr kumimoji="1" lang="en-US" altLang="ja-JP" dirty="0" err="1" smtClean="0"/>
              <a:t>predModeIntra</a:t>
            </a:r>
            <a:r>
              <a:rPr kumimoji="1" lang="en-US" altLang="ja-JP" dirty="0" smtClean="0"/>
              <a:t> &gt;= 27,</a:t>
            </a:r>
          </a:p>
          <a:p>
            <a:pPr lvl="1"/>
            <a:endParaRPr kumimoji="1" lang="en-US" altLang="ja-JP" dirty="0" smtClean="0"/>
          </a:p>
          <a:p>
            <a:pPr lvl="1"/>
            <a:endParaRPr kumimoji="1" lang="en-US" altLang="ja-JP" dirty="0"/>
          </a:p>
          <a:p>
            <a:pPr lvl="1"/>
            <a:r>
              <a:rPr kumimoji="1" lang="en-US" altLang="ja-JP" dirty="0" smtClean="0"/>
              <a:t>If </a:t>
            </a:r>
            <a:r>
              <a:rPr kumimoji="1" lang="en-US" altLang="ja-JP" dirty="0" err="1" smtClean="0"/>
              <a:t>predModeIntra</a:t>
            </a:r>
            <a:r>
              <a:rPr kumimoji="1" lang="en-US" altLang="ja-JP" dirty="0" smtClean="0"/>
              <a:t> &lt;= 9,</a:t>
            </a:r>
          </a:p>
          <a:p>
            <a:pPr lvl="1"/>
            <a:endParaRPr kumimoji="1" lang="en-US" altLang="ja-JP" dirty="0" smtClean="0"/>
          </a:p>
          <a:p>
            <a:pPr marL="457200" lvl="1" indent="0">
              <a:buNone/>
            </a:pP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Otherwise, the modification filter is not applied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2339752" y="4833176"/>
            <a:ext cx="1620160" cy="1620160"/>
            <a:chOff x="4608024" y="3290500"/>
            <a:chExt cx="1620160" cy="1620160"/>
          </a:xfrm>
        </p:grpSpPr>
        <p:sp>
          <p:nvSpPr>
            <p:cNvPr id="5" name="正方形/長方形 4"/>
            <p:cNvSpPr/>
            <p:nvPr/>
          </p:nvSpPr>
          <p:spPr>
            <a:xfrm>
              <a:off x="4788024" y="3470500"/>
              <a:ext cx="1440000" cy="144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478802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496806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514806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532810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550810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568814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586814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6048184" y="347050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478802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496806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514806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532810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550810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68814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586814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048184" y="365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78802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496806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514806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532810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550810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568814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586814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6048184" y="383054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478802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496806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514806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532810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50810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568814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86814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6048184" y="401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478802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496806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514806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532810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550810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568814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586814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48184" y="419058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478802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496806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514806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532810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550810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568814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586814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6048184" y="437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478802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496806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514806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532810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550810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568814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586814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6048184" y="455062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478802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496806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514806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532810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550810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568814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586814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6048184" y="4730660"/>
              <a:ext cx="180000" cy="180000"/>
            </a:xfrm>
            <a:prstGeom prst="ellipse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478802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496806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514806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532810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550810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568814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586814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604818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4608024" y="347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4608024" y="365054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4608024" y="383054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4608024" y="401058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4608024" y="419058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4608024" y="43706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4608024" y="455062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4608024" y="473066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4608024" y="3290500"/>
              <a:ext cx="180000" cy="180000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下矢印 86"/>
            <p:cNvSpPr/>
            <p:nvPr/>
          </p:nvSpPr>
          <p:spPr>
            <a:xfrm rot="13314758">
              <a:off x="4752120" y="4639068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8" name="直線矢印コネクタ 87"/>
            <p:cNvCxnSpPr>
              <a:stCxn id="77" idx="7"/>
              <a:endCxn id="47" idx="3"/>
            </p:cNvCxnSpPr>
            <p:nvPr/>
          </p:nvCxnSpPr>
          <p:spPr>
            <a:xfrm flipH="1">
              <a:off x="4994424" y="3316860"/>
              <a:ext cx="1207400" cy="120740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/>
            <p:cNvCxnSpPr>
              <a:stCxn id="75" idx="7"/>
              <a:endCxn id="31" idx="3"/>
            </p:cNvCxnSpPr>
            <p:nvPr/>
          </p:nvCxnSpPr>
          <p:spPr>
            <a:xfrm flipH="1">
              <a:off x="4994424" y="3316860"/>
              <a:ext cx="847360" cy="84736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>
              <a:stCxn id="73" idx="7"/>
              <a:endCxn id="15" idx="3"/>
            </p:cNvCxnSpPr>
            <p:nvPr/>
          </p:nvCxnSpPr>
          <p:spPr>
            <a:xfrm flipH="1">
              <a:off x="4994424" y="3316860"/>
              <a:ext cx="487320" cy="48732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下矢印 90"/>
            <p:cNvSpPr/>
            <p:nvPr/>
          </p:nvSpPr>
          <p:spPr>
            <a:xfrm rot="13314758">
              <a:off x="4743025" y="4438120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下矢印 91"/>
            <p:cNvSpPr/>
            <p:nvPr/>
          </p:nvSpPr>
          <p:spPr>
            <a:xfrm rot="13314758">
              <a:off x="4739281" y="4258081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下矢印 92"/>
            <p:cNvSpPr/>
            <p:nvPr/>
          </p:nvSpPr>
          <p:spPr>
            <a:xfrm rot="13314758">
              <a:off x="4743024" y="4079320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下矢印 93"/>
            <p:cNvSpPr/>
            <p:nvPr/>
          </p:nvSpPr>
          <p:spPr>
            <a:xfrm rot="13314758">
              <a:off x="4739280" y="3898040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下矢印 94"/>
            <p:cNvSpPr/>
            <p:nvPr/>
          </p:nvSpPr>
          <p:spPr>
            <a:xfrm rot="13314758">
              <a:off x="4735748" y="3698058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下矢印 95"/>
            <p:cNvSpPr/>
            <p:nvPr/>
          </p:nvSpPr>
          <p:spPr>
            <a:xfrm rot="13314758">
              <a:off x="4735747" y="3533792"/>
              <a:ext cx="90000" cy="225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9" name="正方形/長方形 98"/>
          <p:cNvSpPr/>
          <p:nvPr/>
        </p:nvSpPr>
        <p:spPr>
          <a:xfrm>
            <a:off x="5148064" y="5007234"/>
            <a:ext cx="144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円/楕円 99"/>
          <p:cNvSpPr/>
          <p:nvPr/>
        </p:nvSpPr>
        <p:spPr>
          <a:xfrm>
            <a:off x="514806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円/楕円 100"/>
          <p:cNvSpPr/>
          <p:nvPr/>
        </p:nvSpPr>
        <p:spPr>
          <a:xfrm>
            <a:off x="532810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円/楕円 101"/>
          <p:cNvSpPr/>
          <p:nvPr/>
        </p:nvSpPr>
        <p:spPr>
          <a:xfrm>
            <a:off x="550810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円/楕円 102"/>
          <p:cNvSpPr/>
          <p:nvPr/>
        </p:nvSpPr>
        <p:spPr>
          <a:xfrm>
            <a:off x="568814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/楕円 103"/>
          <p:cNvSpPr/>
          <p:nvPr/>
        </p:nvSpPr>
        <p:spPr>
          <a:xfrm>
            <a:off x="586814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/>
          <p:cNvSpPr/>
          <p:nvPr/>
        </p:nvSpPr>
        <p:spPr>
          <a:xfrm>
            <a:off x="604818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円/楕円 105"/>
          <p:cNvSpPr/>
          <p:nvPr/>
        </p:nvSpPr>
        <p:spPr>
          <a:xfrm>
            <a:off x="622818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6408224" y="500723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514806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532810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円/楕円 109"/>
          <p:cNvSpPr/>
          <p:nvPr/>
        </p:nvSpPr>
        <p:spPr>
          <a:xfrm>
            <a:off x="550810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円/楕円 110"/>
          <p:cNvSpPr/>
          <p:nvPr/>
        </p:nvSpPr>
        <p:spPr>
          <a:xfrm>
            <a:off x="568814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586814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円/楕円 112"/>
          <p:cNvSpPr/>
          <p:nvPr/>
        </p:nvSpPr>
        <p:spPr>
          <a:xfrm>
            <a:off x="604818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622818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/>
          <p:nvPr/>
        </p:nvSpPr>
        <p:spPr>
          <a:xfrm>
            <a:off x="6408224" y="518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/>
          <p:nvPr/>
        </p:nvSpPr>
        <p:spPr>
          <a:xfrm>
            <a:off x="514806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/>
          <p:nvPr/>
        </p:nvSpPr>
        <p:spPr>
          <a:xfrm>
            <a:off x="532810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/楕円 117"/>
          <p:cNvSpPr/>
          <p:nvPr/>
        </p:nvSpPr>
        <p:spPr>
          <a:xfrm>
            <a:off x="550810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円/楕円 118"/>
          <p:cNvSpPr/>
          <p:nvPr/>
        </p:nvSpPr>
        <p:spPr>
          <a:xfrm>
            <a:off x="568814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>
            <a:off x="586814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円/楕円 120"/>
          <p:cNvSpPr/>
          <p:nvPr/>
        </p:nvSpPr>
        <p:spPr>
          <a:xfrm>
            <a:off x="604818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円/楕円 121"/>
          <p:cNvSpPr/>
          <p:nvPr/>
        </p:nvSpPr>
        <p:spPr>
          <a:xfrm>
            <a:off x="622818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円/楕円 122"/>
          <p:cNvSpPr/>
          <p:nvPr/>
        </p:nvSpPr>
        <p:spPr>
          <a:xfrm>
            <a:off x="6408224" y="536727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円/楕円 123"/>
          <p:cNvSpPr/>
          <p:nvPr/>
        </p:nvSpPr>
        <p:spPr>
          <a:xfrm>
            <a:off x="514806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円/楕円 124"/>
          <p:cNvSpPr/>
          <p:nvPr/>
        </p:nvSpPr>
        <p:spPr>
          <a:xfrm>
            <a:off x="532810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円/楕円 125"/>
          <p:cNvSpPr/>
          <p:nvPr/>
        </p:nvSpPr>
        <p:spPr>
          <a:xfrm>
            <a:off x="550810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円/楕円 126"/>
          <p:cNvSpPr/>
          <p:nvPr/>
        </p:nvSpPr>
        <p:spPr>
          <a:xfrm>
            <a:off x="568814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円/楕円 127"/>
          <p:cNvSpPr/>
          <p:nvPr/>
        </p:nvSpPr>
        <p:spPr>
          <a:xfrm>
            <a:off x="586814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円/楕円 128"/>
          <p:cNvSpPr/>
          <p:nvPr/>
        </p:nvSpPr>
        <p:spPr>
          <a:xfrm>
            <a:off x="604818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円/楕円 129"/>
          <p:cNvSpPr/>
          <p:nvPr/>
        </p:nvSpPr>
        <p:spPr>
          <a:xfrm>
            <a:off x="622818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円/楕円 130"/>
          <p:cNvSpPr/>
          <p:nvPr/>
        </p:nvSpPr>
        <p:spPr>
          <a:xfrm>
            <a:off x="6408224" y="554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円/楕円 131"/>
          <p:cNvSpPr/>
          <p:nvPr/>
        </p:nvSpPr>
        <p:spPr>
          <a:xfrm>
            <a:off x="514806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円/楕円 132"/>
          <p:cNvSpPr/>
          <p:nvPr/>
        </p:nvSpPr>
        <p:spPr>
          <a:xfrm>
            <a:off x="532810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円/楕円 133"/>
          <p:cNvSpPr/>
          <p:nvPr/>
        </p:nvSpPr>
        <p:spPr>
          <a:xfrm>
            <a:off x="550810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円/楕円 134"/>
          <p:cNvSpPr/>
          <p:nvPr/>
        </p:nvSpPr>
        <p:spPr>
          <a:xfrm>
            <a:off x="568814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円/楕円 135"/>
          <p:cNvSpPr/>
          <p:nvPr/>
        </p:nvSpPr>
        <p:spPr>
          <a:xfrm>
            <a:off x="586814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円/楕円 136"/>
          <p:cNvSpPr/>
          <p:nvPr/>
        </p:nvSpPr>
        <p:spPr>
          <a:xfrm>
            <a:off x="604818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円/楕円 137"/>
          <p:cNvSpPr/>
          <p:nvPr/>
        </p:nvSpPr>
        <p:spPr>
          <a:xfrm>
            <a:off x="622818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円/楕円 138"/>
          <p:cNvSpPr/>
          <p:nvPr/>
        </p:nvSpPr>
        <p:spPr>
          <a:xfrm>
            <a:off x="6408224" y="572731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円/楕円 139"/>
          <p:cNvSpPr/>
          <p:nvPr/>
        </p:nvSpPr>
        <p:spPr>
          <a:xfrm>
            <a:off x="514806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円/楕円 140"/>
          <p:cNvSpPr/>
          <p:nvPr/>
        </p:nvSpPr>
        <p:spPr>
          <a:xfrm>
            <a:off x="532810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円/楕円 141"/>
          <p:cNvSpPr/>
          <p:nvPr/>
        </p:nvSpPr>
        <p:spPr>
          <a:xfrm>
            <a:off x="550810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円/楕円 142"/>
          <p:cNvSpPr/>
          <p:nvPr/>
        </p:nvSpPr>
        <p:spPr>
          <a:xfrm>
            <a:off x="568814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円/楕円 143"/>
          <p:cNvSpPr/>
          <p:nvPr/>
        </p:nvSpPr>
        <p:spPr>
          <a:xfrm>
            <a:off x="586814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円/楕円 144"/>
          <p:cNvSpPr/>
          <p:nvPr/>
        </p:nvSpPr>
        <p:spPr>
          <a:xfrm>
            <a:off x="604818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円/楕円 145"/>
          <p:cNvSpPr/>
          <p:nvPr/>
        </p:nvSpPr>
        <p:spPr>
          <a:xfrm>
            <a:off x="622818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円/楕円 146"/>
          <p:cNvSpPr/>
          <p:nvPr/>
        </p:nvSpPr>
        <p:spPr>
          <a:xfrm>
            <a:off x="6408224" y="590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円/楕円 147"/>
          <p:cNvSpPr/>
          <p:nvPr/>
        </p:nvSpPr>
        <p:spPr>
          <a:xfrm>
            <a:off x="514806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円/楕円 148"/>
          <p:cNvSpPr/>
          <p:nvPr/>
        </p:nvSpPr>
        <p:spPr>
          <a:xfrm>
            <a:off x="532810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円/楕円 149"/>
          <p:cNvSpPr/>
          <p:nvPr/>
        </p:nvSpPr>
        <p:spPr>
          <a:xfrm>
            <a:off x="550810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568814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586814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604818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622818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6408224" y="608735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514806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532810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550810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円/楕円 158"/>
          <p:cNvSpPr/>
          <p:nvPr/>
        </p:nvSpPr>
        <p:spPr>
          <a:xfrm>
            <a:off x="568814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円/楕円 159"/>
          <p:cNvSpPr/>
          <p:nvPr/>
        </p:nvSpPr>
        <p:spPr>
          <a:xfrm>
            <a:off x="586814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円/楕円 160"/>
          <p:cNvSpPr/>
          <p:nvPr/>
        </p:nvSpPr>
        <p:spPr>
          <a:xfrm>
            <a:off x="604818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円/楕円 161"/>
          <p:cNvSpPr/>
          <p:nvPr/>
        </p:nvSpPr>
        <p:spPr>
          <a:xfrm>
            <a:off x="622818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円/楕円 162"/>
          <p:cNvSpPr/>
          <p:nvPr/>
        </p:nvSpPr>
        <p:spPr>
          <a:xfrm>
            <a:off x="6408224" y="6267394"/>
            <a:ext cx="180000" cy="180000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円/楕円 163"/>
          <p:cNvSpPr/>
          <p:nvPr/>
        </p:nvSpPr>
        <p:spPr>
          <a:xfrm>
            <a:off x="514806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円/楕円 164"/>
          <p:cNvSpPr/>
          <p:nvPr/>
        </p:nvSpPr>
        <p:spPr>
          <a:xfrm>
            <a:off x="532810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円/楕円 165"/>
          <p:cNvSpPr/>
          <p:nvPr/>
        </p:nvSpPr>
        <p:spPr>
          <a:xfrm>
            <a:off x="550810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568814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円/楕円 167"/>
          <p:cNvSpPr/>
          <p:nvPr/>
        </p:nvSpPr>
        <p:spPr>
          <a:xfrm>
            <a:off x="586814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604818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622818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円/楕円 170"/>
          <p:cNvSpPr/>
          <p:nvPr/>
        </p:nvSpPr>
        <p:spPr>
          <a:xfrm>
            <a:off x="640822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円/楕円 171"/>
          <p:cNvSpPr/>
          <p:nvPr/>
        </p:nvSpPr>
        <p:spPr>
          <a:xfrm>
            <a:off x="4968064" y="500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円/楕円 172"/>
          <p:cNvSpPr/>
          <p:nvPr/>
        </p:nvSpPr>
        <p:spPr>
          <a:xfrm>
            <a:off x="4968064" y="518727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円/楕円 173"/>
          <p:cNvSpPr/>
          <p:nvPr/>
        </p:nvSpPr>
        <p:spPr>
          <a:xfrm>
            <a:off x="4968064" y="536727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円/楕円 174"/>
          <p:cNvSpPr/>
          <p:nvPr/>
        </p:nvSpPr>
        <p:spPr>
          <a:xfrm>
            <a:off x="4968064" y="554731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4968064" y="572731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円/楕円 176"/>
          <p:cNvSpPr/>
          <p:nvPr/>
        </p:nvSpPr>
        <p:spPr>
          <a:xfrm>
            <a:off x="4968064" y="590735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円/楕円 177"/>
          <p:cNvSpPr/>
          <p:nvPr/>
        </p:nvSpPr>
        <p:spPr>
          <a:xfrm>
            <a:off x="4968064" y="608735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円/楕円 178"/>
          <p:cNvSpPr/>
          <p:nvPr/>
        </p:nvSpPr>
        <p:spPr>
          <a:xfrm>
            <a:off x="4968064" y="626739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4968064" y="4827234"/>
            <a:ext cx="180000" cy="180000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下矢印 180"/>
          <p:cNvSpPr/>
          <p:nvPr/>
        </p:nvSpPr>
        <p:spPr>
          <a:xfrm rot="2885242" flipH="1">
            <a:off x="6363184" y="4901597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2" name="直線矢印コネクタ 181"/>
          <p:cNvCxnSpPr>
            <a:stCxn id="179" idx="3"/>
            <a:endCxn id="113" idx="7"/>
          </p:cNvCxnSpPr>
          <p:nvPr/>
        </p:nvCxnSpPr>
        <p:spPr>
          <a:xfrm flipV="1">
            <a:off x="4994424" y="5213634"/>
            <a:ext cx="1207400" cy="120740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矢印コネクタ 182"/>
          <p:cNvCxnSpPr>
            <a:stCxn id="177" idx="3"/>
            <a:endCxn id="111" idx="7"/>
          </p:cNvCxnSpPr>
          <p:nvPr/>
        </p:nvCxnSpPr>
        <p:spPr>
          <a:xfrm flipV="1">
            <a:off x="4994424" y="5213634"/>
            <a:ext cx="847360" cy="84736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線矢印コネクタ 183"/>
          <p:cNvCxnSpPr>
            <a:stCxn id="175" idx="3"/>
            <a:endCxn id="102" idx="3"/>
          </p:cNvCxnSpPr>
          <p:nvPr/>
        </p:nvCxnSpPr>
        <p:spPr>
          <a:xfrm flipV="1">
            <a:off x="4994424" y="5160874"/>
            <a:ext cx="540040" cy="54008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下矢印 184"/>
          <p:cNvSpPr/>
          <p:nvPr/>
        </p:nvSpPr>
        <p:spPr>
          <a:xfrm rot="2885242" flipH="1">
            <a:off x="6183185" y="4901650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下矢印 185"/>
          <p:cNvSpPr/>
          <p:nvPr/>
        </p:nvSpPr>
        <p:spPr>
          <a:xfrm rot="2885242" flipH="1">
            <a:off x="6003142" y="4901477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下矢印 186"/>
          <p:cNvSpPr/>
          <p:nvPr/>
        </p:nvSpPr>
        <p:spPr>
          <a:xfrm rot="2885242" flipH="1">
            <a:off x="5823063" y="4905814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下矢印 187"/>
          <p:cNvSpPr/>
          <p:nvPr/>
        </p:nvSpPr>
        <p:spPr>
          <a:xfrm rot="2885242" flipH="1">
            <a:off x="5643142" y="4900674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下矢印 188"/>
          <p:cNvSpPr/>
          <p:nvPr/>
        </p:nvSpPr>
        <p:spPr>
          <a:xfrm rot="2885242" flipH="1">
            <a:off x="5463104" y="4913372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下矢印 189"/>
          <p:cNvSpPr/>
          <p:nvPr/>
        </p:nvSpPr>
        <p:spPr>
          <a:xfrm rot="2885242" flipH="1">
            <a:off x="5283063" y="4900675"/>
            <a:ext cx="90000" cy="225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 bwMode="auto">
          <a:xfrm>
            <a:off x="1115616" y="1988840"/>
            <a:ext cx="7627080" cy="54006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 smtClean="0">
                <a:solidFill>
                  <a:srgbClr val="FF0000"/>
                </a:solidFill>
              </a:rPr>
              <a:t>predSamplesMod</a:t>
            </a:r>
            <a:r>
              <a:rPr lang="en-US" altLang="ja-JP" dirty="0" smtClean="0">
                <a:solidFill>
                  <a:srgbClr val="FF0000"/>
                </a:solidFill>
              </a:rPr>
              <a:t>[0][y] = (p[-1][y+1] </a:t>
            </a:r>
            <a:r>
              <a:rPr lang="en-US" altLang="ja-JP" dirty="0">
                <a:solidFill>
                  <a:srgbClr val="FF0000"/>
                </a:solidFill>
              </a:rPr>
              <a:t>+ </a:t>
            </a:r>
            <a:r>
              <a:rPr lang="en-US" altLang="ja-JP" dirty="0" smtClean="0">
                <a:solidFill>
                  <a:srgbClr val="FF0000"/>
                </a:solidFill>
              </a:rPr>
              <a:t>3 * </a:t>
            </a:r>
            <a:r>
              <a:rPr lang="en-US" altLang="ja-JP" dirty="0" err="1" smtClean="0">
                <a:solidFill>
                  <a:srgbClr val="FF0000"/>
                </a:solidFill>
              </a:rPr>
              <a:t>predSamples</a:t>
            </a:r>
            <a:r>
              <a:rPr lang="en-US" altLang="ja-JP" dirty="0" smtClean="0">
                <a:solidFill>
                  <a:srgbClr val="FF0000"/>
                </a:solidFill>
              </a:rPr>
              <a:t>[0][</a:t>
            </a:r>
            <a:r>
              <a:rPr lang="en-US" altLang="ja-JP" dirty="0">
                <a:solidFill>
                  <a:srgbClr val="FF0000"/>
                </a:solidFill>
              </a:rPr>
              <a:t>y] + </a:t>
            </a:r>
            <a:r>
              <a:rPr lang="en-US" altLang="ja-JP" dirty="0" smtClean="0">
                <a:solidFill>
                  <a:srgbClr val="FF0000"/>
                </a:solidFill>
              </a:rPr>
              <a:t>2</a:t>
            </a:r>
            <a:r>
              <a:rPr lang="en-US" altLang="ja-JP" dirty="0">
                <a:solidFill>
                  <a:srgbClr val="FF0000"/>
                </a:solidFill>
              </a:rPr>
              <a:t>) &gt;&gt; </a:t>
            </a:r>
            <a:r>
              <a:rPr lang="en-US" altLang="ja-JP" dirty="0" smtClean="0">
                <a:solidFill>
                  <a:srgbClr val="FF0000"/>
                </a:solidFill>
              </a:rPr>
              <a:t>2, </a:t>
            </a: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FF0000"/>
                </a:solidFill>
              </a:rPr>
              <a:t>	</a:t>
            </a:r>
            <a:r>
              <a:rPr lang="en-US" altLang="ja-JP" dirty="0" smtClean="0">
                <a:solidFill>
                  <a:srgbClr val="FF0000"/>
                </a:solidFill>
              </a:rPr>
              <a:t>				with x=0 and y=0..nT-1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202" name="正方形/長方形 201"/>
          <p:cNvSpPr/>
          <p:nvPr/>
        </p:nvSpPr>
        <p:spPr bwMode="auto">
          <a:xfrm>
            <a:off x="1115616" y="3212976"/>
            <a:ext cx="7627080" cy="54006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 smtClean="0">
                <a:solidFill>
                  <a:srgbClr val="FF0000"/>
                </a:solidFill>
              </a:rPr>
              <a:t>predSamplesMod</a:t>
            </a:r>
            <a:r>
              <a:rPr lang="en-US" altLang="ja-JP" dirty="0" smtClean="0">
                <a:solidFill>
                  <a:srgbClr val="FF0000"/>
                </a:solidFill>
              </a:rPr>
              <a:t>[x][</a:t>
            </a:r>
            <a:r>
              <a:rPr lang="en-US" altLang="ja-JP" dirty="0">
                <a:solidFill>
                  <a:srgbClr val="FF0000"/>
                </a:solidFill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</a:rPr>
              <a:t>] = (p[x+1][-1] </a:t>
            </a:r>
            <a:r>
              <a:rPr lang="en-US" altLang="ja-JP" dirty="0">
                <a:solidFill>
                  <a:srgbClr val="FF0000"/>
                </a:solidFill>
              </a:rPr>
              <a:t>+ </a:t>
            </a:r>
            <a:r>
              <a:rPr lang="en-US" altLang="ja-JP" dirty="0" smtClean="0">
                <a:solidFill>
                  <a:srgbClr val="FF0000"/>
                </a:solidFill>
              </a:rPr>
              <a:t>3 * </a:t>
            </a:r>
            <a:r>
              <a:rPr lang="en-US" altLang="ja-JP" dirty="0" err="1" smtClean="0">
                <a:solidFill>
                  <a:srgbClr val="FF0000"/>
                </a:solidFill>
              </a:rPr>
              <a:t>predSamples</a:t>
            </a:r>
            <a:r>
              <a:rPr lang="en-US" altLang="ja-JP" dirty="0" smtClean="0">
                <a:solidFill>
                  <a:srgbClr val="FF0000"/>
                </a:solidFill>
              </a:rPr>
              <a:t>[x][</a:t>
            </a:r>
            <a:r>
              <a:rPr lang="en-US" altLang="ja-JP" dirty="0">
                <a:solidFill>
                  <a:srgbClr val="FF0000"/>
                </a:solidFill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</a:rPr>
              <a:t>] </a:t>
            </a:r>
            <a:r>
              <a:rPr lang="en-US" altLang="ja-JP" dirty="0">
                <a:solidFill>
                  <a:srgbClr val="FF0000"/>
                </a:solidFill>
              </a:rPr>
              <a:t>+ </a:t>
            </a:r>
            <a:r>
              <a:rPr lang="en-US" altLang="ja-JP" dirty="0" smtClean="0">
                <a:solidFill>
                  <a:srgbClr val="FF0000"/>
                </a:solidFill>
              </a:rPr>
              <a:t>2</a:t>
            </a:r>
            <a:r>
              <a:rPr lang="en-US" altLang="ja-JP" dirty="0">
                <a:solidFill>
                  <a:srgbClr val="FF0000"/>
                </a:solidFill>
              </a:rPr>
              <a:t>) &gt;&gt; </a:t>
            </a:r>
            <a:r>
              <a:rPr lang="en-US" altLang="ja-JP" dirty="0" smtClean="0">
                <a:solidFill>
                  <a:srgbClr val="FF0000"/>
                </a:solidFill>
              </a:rPr>
              <a:t>2, </a:t>
            </a: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FF0000"/>
                </a:solidFill>
              </a:rPr>
              <a:t>	</a:t>
            </a:r>
            <a:r>
              <a:rPr lang="en-US" altLang="ja-JP" dirty="0" smtClean="0">
                <a:solidFill>
                  <a:srgbClr val="FF0000"/>
                </a:solidFill>
              </a:rPr>
              <a:t>				with x=0 and y=0..nT-1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3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results</a:t>
            </a:r>
            <a:endParaRPr kumimoji="1" lang="ja-JP" altLang="en-US" dirty="0"/>
          </a:p>
        </p:txBody>
      </p:sp>
      <p:sp>
        <p:nvSpPr>
          <p:cNvPr id="15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2"/>
            <a:ext cx="8596312" cy="5417839"/>
          </a:xfrm>
        </p:spPr>
        <p:txBody>
          <a:bodyPr/>
          <a:lstStyle/>
          <a:p>
            <a:r>
              <a:rPr kumimoji="1" lang="en-US" altLang="ja-JP" sz="2400" dirty="0" smtClean="0"/>
              <a:t>Conditions</a:t>
            </a:r>
            <a:endParaRPr kumimoji="1" lang="en-US" altLang="ja-JP" sz="1400" dirty="0" smtClean="0"/>
          </a:p>
          <a:p>
            <a:pPr lvl="1"/>
            <a:r>
              <a:rPr kumimoji="1" lang="en-US" altLang="ja-JP" sz="2000" dirty="0" smtClean="0"/>
              <a:t>Proposal was implemented in HM9.0RExt. and HM9.0.1</a:t>
            </a:r>
          </a:p>
          <a:p>
            <a:pPr lvl="1"/>
            <a:r>
              <a:rPr kumimoji="1" lang="en-US" altLang="ja-JP" sz="2000" dirty="0" smtClean="0"/>
              <a:t>Subject to the common test conditions for range extensions (K1006) and that for HEVC ver.1 (K1100)</a:t>
            </a:r>
          </a:p>
          <a:p>
            <a:pPr marL="0" indent="0">
              <a:buNone/>
            </a:pPr>
            <a:endParaRPr kumimoji="1" lang="en-US" altLang="ja-JP" sz="2400" dirty="0" smtClean="0"/>
          </a:p>
          <a:p>
            <a:r>
              <a:rPr kumimoji="1" lang="en-US" altLang="ja-JP" sz="2400" dirty="0" smtClean="0"/>
              <a:t>Results (AI, HM9.0RExt-based)</a:t>
            </a:r>
            <a:endParaRPr kumimoji="1" lang="en-US" altLang="ja-JP" sz="2400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10490"/>
              </p:ext>
            </p:extLst>
          </p:nvPr>
        </p:nvGraphicFramePr>
        <p:xfrm>
          <a:off x="1475656" y="3781482"/>
          <a:ext cx="6297464" cy="2455830"/>
        </p:xfrm>
        <a:graphic>
          <a:graphicData uri="http://schemas.openxmlformats.org/drawingml/2006/table">
            <a:tbl>
              <a:tblPr/>
              <a:tblGrid>
                <a:gridCol w="1276778"/>
                <a:gridCol w="836781"/>
                <a:gridCol w="836781"/>
                <a:gridCol w="836781"/>
                <a:gridCol w="836781"/>
                <a:gridCol w="836781"/>
                <a:gridCol w="836781"/>
              </a:tblGrid>
              <a:tr h="275936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9733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21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936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5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01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833866" cy="785813"/>
          </a:xfrm>
        </p:spPr>
        <p:txBody>
          <a:bodyPr lIns="0" rIns="0"/>
          <a:lstStyle/>
          <a:p>
            <a:r>
              <a:rPr kumimoji="1" lang="en-US" altLang="ja-JP" dirty="0" smtClean="0"/>
              <a:t>Simulation results </a:t>
            </a:r>
            <a:r>
              <a:rPr kumimoji="1" lang="en-US" altLang="ja-JP" sz="2400" dirty="0" smtClean="0"/>
              <a:t>(inter, HM9.0RExt-based)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300268"/>
              </p:ext>
            </p:extLst>
          </p:nvPr>
        </p:nvGraphicFramePr>
        <p:xfrm>
          <a:off x="1115616" y="1268760"/>
          <a:ext cx="7344818" cy="5112563"/>
        </p:xfrm>
        <a:graphic>
          <a:graphicData uri="http://schemas.openxmlformats.org/drawingml/2006/table">
            <a:tbl>
              <a:tblPr/>
              <a:tblGrid>
                <a:gridCol w="1489124"/>
                <a:gridCol w="975949"/>
                <a:gridCol w="975949"/>
                <a:gridCol w="975949"/>
                <a:gridCol w="975949"/>
                <a:gridCol w="975949"/>
                <a:gridCol w="975949"/>
              </a:tblGrid>
              <a:tr h="504275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6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9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results </a:t>
            </a:r>
            <a:r>
              <a:rPr kumimoji="1" lang="en-US" altLang="ja-JP" sz="2400" dirty="0" smtClean="0"/>
              <a:t>(AI, HM9.0.1-based)</a:t>
            </a:r>
            <a:endParaRPr kumimoji="1" lang="ja-JP" altLang="en-US" sz="4000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2185479"/>
              </p:ext>
            </p:extLst>
          </p:nvPr>
        </p:nvGraphicFramePr>
        <p:xfrm>
          <a:off x="1547664" y="2060848"/>
          <a:ext cx="6336704" cy="3168348"/>
        </p:xfrm>
        <a:graphic>
          <a:graphicData uri="http://schemas.openxmlformats.org/drawingml/2006/table">
            <a:tbl>
              <a:tblPr/>
              <a:tblGrid>
                <a:gridCol w="1284734"/>
                <a:gridCol w="841995"/>
                <a:gridCol w="841995"/>
                <a:gridCol w="841995"/>
                <a:gridCol w="841995"/>
                <a:gridCol w="841995"/>
                <a:gridCol w="841995"/>
              </a:tblGrid>
              <a:tr h="264029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1619672" y="5847230"/>
            <a:ext cx="6912768" cy="390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[Note] The proposal is applied only for </a:t>
            </a:r>
            <a:r>
              <a:rPr lang="en-US" altLang="ja-JP" dirty="0" err="1" smtClean="0">
                <a:solidFill>
                  <a:schemeClr val="tx1"/>
                </a:solidFill>
              </a:rPr>
              <a:t>luma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The proposal is not applied to 4x4.</a:t>
            </a:r>
          </a:p>
        </p:txBody>
      </p:sp>
    </p:spTree>
    <p:extLst>
      <p:ext uri="{BB962C8B-B14F-4D97-AF65-F5344CB8AC3E}">
        <p14:creationId xmlns:p14="http://schemas.microsoft.com/office/powerpoint/2010/main" val="397284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a typeface="ＭＳ Ｐゴシック" pitchFamily="50" charset="-128"/>
              </a:rPr>
              <a:t>Conclusion</a:t>
            </a:r>
            <a:endParaRPr altLang="en-US" smtClean="0">
              <a:ea typeface="ＭＳ Ｐゴシック" pitchFamily="50" charset="-12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1179513"/>
            <a:ext cx="8883650" cy="5264150"/>
          </a:xfrm>
        </p:spPr>
        <p:txBody>
          <a:bodyPr lIns="0" rIns="0"/>
          <a:lstStyle/>
          <a:p>
            <a:pPr>
              <a:defRPr/>
            </a:pPr>
            <a:r>
              <a:rPr lang="en-US" altLang="ja-JP" dirty="0" smtClean="0"/>
              <a:t>Modified intra angular prediction  </a:t>
            </a:r>
          </a:p>
          <a:p>
            <a:pPr lvl="1">
              <a:defRPr/>
            </a:pPr>
            <a:r>
              <a:rPr lang="en-US" altLang="ja-JP" dirty="0" smtClean="0"/>
              <a:t>Predicted samples adjacent to the reference samples are modified in DC-prediction manner</a:t>
            </a:r>
          </a:p>
          <a:p>
            <a:pPr lvl="1">
              <a:buFontTx/>
              <a:buNone/>
              <a:defRPr/>
            </a:pPr>
            <a:r>
              <a:rPr lang="en-US" altLang="ja-JP" sz="1000" dirty="0" smtClean="0"/>
              <a:t> </a:t>
            </a:r>
          </a:p>
          <a:p>
            <a:pPr>
              <a:defRPr/>
            </a:pPr>
            <a:r>
              <a:rPr lang="en-US" altLang="ja-JP" dirty="0" smtClean="0"/>
              <a:t>Simulation results showed</a:t>
            </a:r>
          </a:p>
          <a:p>
            <a:pPr lvl="1"/>
            <a:r>
              <a:rPr kumimoji="1" lang="en-US" altLang="ja-JP" sz="2000" dirty="0" smtClean="0"/>
              <a:t>For intra,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 (Main-tier):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0.08%</a:t>
            </a:r>
            <a:r>
              <a:rPr kumimoji="1" lang="en-US" altLang="ja-JP" dirty="0" smtClean="0"/>
              <a:t> ~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0.23%</a:t>
            </a:r>
            <a:endParaRPr kumimoji="1" lang="en-US" altLang="ja-JP" dirty="0"/>
          </a:p>
          <a:p>
            <a:pPr lvl="2"/>
            <a:r>
              <a:rPr kumimoji="1" lang="en-US" altLang="ja-JP" dirty="0" smtClean="0"/>
              <a:t>Max (Traffic):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0.7%</a:t>
            </a:r>
            <a:r>
              <a:rPr kumimoji="1" lang="en-US" altLang="ja-JP" dirty="0" smtClean="0"/>
              <a:t> (R),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0.4%</a:t>
            </a:r>
            <a:r>
              <a:rPr kumimoji="1" lang="en-US" altLang="ja-JP" dirty="0" smtClean="0"/>
              <a:t> (G),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r>
              <a:rPr kumimoji="1" lang="en-US" altLang="ja-JP" dirty="0" smtClean="0"/>
              <a:t> (B)</a:t>
            </a:r>
            <a:r>
              <a:rPr kumimoji="1" lang="en-US" altLang="ja-JP" sz="2000" dirty="0" smtClean="0"/>
              <a:t> </a:t>
            </a:r>
            <a:endParaRPr kumimoji="1" lang="en-US" altLang="ja-JP" sz="2000" dirty="0"/>
          </a:p>
          <a:p>
            <a:pPr lvl="2"/>
            <a:r>
              <a:rPr kumimoji="1" lang="en-US" altLang="ja-JP" dirty="0" smtClean="0"/>
              <a:t>Complexity: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100.0%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Enc</a:t>
            </a:r>
            <a:r>
              <a:rPr kumimoji="1" lang="en-US" altLang="ja-JP" dirty="0" smtClean="0"/>
              <a:t>),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101.1%</a:t>
            </a:r>
            <a:r>
              <a:rPr kumimoji="1" lang="en-US" altLang="ja-JP" dirty="0" smtClean="0"/>
              <a:t> (Dec)</a:t>
            </a:r>
            <a:r>
              <a:rPr lang="en-US" altLang="ja-JP" sz="1000" dirty="0" smtClean="0"/>
              <a:t>  </a:t>
            </a:r>
            <a:endParaRPr lang="en-US" altLang="ja-JP" sz="1000" dirty="0"/>
          </a:p>
          <a:p>
            <a:pPr lvl="1"/>
            <a:r>
              <a:rPr kumimoji="1" lang="en-US" altLang="ja-JP" sz="2000" dirty="0" smtClean="0"/>
              <a:t>Works OK with inter, too</a:t>
            </a:r>
          </a:p>
          <a:p>
            <a:pPr lvl="1"/>
            <a:r>
              <a:rPr kumimoji="1" lang="en-US" altLang="ja-JP" sz="2000" dirty="0" smtClean="0"/>
              <a:t>Works OK with HEVC ver.1</a:t>
            </a:r>
          </a:p>
          <a:p>
            <a:pPr lvl="1"/>
            <a:r>
              <a:rPr kumimoji="1" lang="en-US" altLang="ja-JP" sz="2000" dirty="0" smtClean="0"/>
              <a:t>Cross-checked by KDDI (JCTVC-L0375)</a:t>
            </a:r>
          </a:p>
          <a:p>
            <a:pPr marL="457200" lvl="1" indent="0">
              <a:buNone/>
            </a:pPr>
            <a:endParaRPr kumimoji="1" lang="en-US" altLang="ja-JP" sz="1000" dirty="0" smtClean="0"/>
          </a:p>
          <a:p>
            <a:pPr>
              <a:defRPr/>
            </a:pPr>
            <a:r>
              <a:rPr lang="en-US" altLang="ja-JP" dirty="0" smtClean="0"/>
              <a:t>Suggestion: Adopt this modification in HEVC ver.1/2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401736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GI Hannover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114FFB"/>
      </a:accent1>
      <a:accent2>
        <a:srgbClr val="00C0C0"/>
      </a:accent2>
      <a:accent3>
        <a:srgbClr val="FFFFFF"/>
      </a:accent3>
      <a:accent4>
        <a:srgbClr val="000000"/>
      </a:accent4>
      <a:accent5>
        <a:srgbClr val="AAB2FD"/>
      </a:accent5>
      <a:accent6>
        <a:srgbClr val="00AEAE"/>
      </a:accent6>
      <a:hlink>
        <a:srgbClr val="00C000"/>
      </a:hlink>
      <a:folHlink>
        <a:srgbClr val="800080"/>
      </a:folHlink>
    </a:clrScheme>
    <a:fontScheme name="1_CGI Hannover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1_CGI Hann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GI Hannov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62721</TotalTime>
  <Words>1099</Words>
  <Application>Microsoft Office PowerPoint</Application>
  <PresentationFormat>レター サイズ 8.5x11 インチ</PresentationFormat>
  <Paragraphs>300</Paragraphs>
  <Slides>10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3_CGI Hannover</vt:lpstr>
      <vt:lpstr>AHG7: Modification filter for intra angular prediction</vt:lpstr>
      <vt:lpstr>Summary</vt:lpstr>
      <vt:lpstr>(FYI) Modification filter for DC mode</vt:lpstr>
      <vt:lpstr>(Proposal) Modification filter for angular mode</vt:lpstr>
      <vt:lpstr>Decoder description</vt:lpstr>
      <vt:lpstr>Simulation results</vt:lpstr>
      <vt:lpstr>Simulation results (inter, HM9.0RExt-based)</vt:lpstr>
      <vt:lpstr>Simulation results (AI, HM9.0.1-based)</vt:lpstr>
      <vt:lpstr>Conclusion</vt:lpstr>
      <vt:lpstr>PowerPoint プレゼンテーション</vt:lpstr>
    </vt:vector>
  </TitlesOfParts>
  <Company>NTT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Seishi Takamura;Shohei Matsuo</dc:creator>
  <cp:lastModifiedBy>shohei</cp:lastModifiedBy>
  <cp:revision>1743</cp:revision>
  <dcterms:created xsi:type="dcterms:W3CDTF">2007-12-29T00:17:34Z</dcterms:created>
  <dcterms:modified xsi:type="dcterms:W3CDTF">2013-01-16T08:21:33Z</dcterms:modified>
</cp:coreProperties>
</file>