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12"/>
  </p:notesMasterIdLst>
  <p:handoutMasterIdLst>
    <p:handoutMasterId r:id="rId13"/>
  </p:handoutMasterIdLst>
  <p:sldIdLst>
    <p:sldId id="730" r:id="rId2"/>
    <p:sldId id="927" r:id="rId3"/>
    <p:sldId id="930" r:id="rId4"/>
    <p:sldId id="959" r:id="rId5"/>
    <p:sldId id="950" r:id="rId6"/>
    <p:sldId id="960" r:id="rId7"/>
    <p:sldId id="946" r:id="rId8"/>
    <p:sldId id="947" r:id="rId9"/>
    <p:sldId id="936" r:id="rId10"/>
    <p:sldId id="925" r:id="rId11"/>
  </p:sldIdLst>
  <p:sldSz cx="9144000" cy="6858000" type="letter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CC"/>
    <a:srgbClr val="CCFFCC"/>
    <a:srgbClr val="CCECFF"/>
    <a:srgbClr val="FFCCFF"/>
    <a:srgbClr val="FFCCCC"/>
    <a:srgbClr val="00FF00"/>
    <a:srgbClr val="CC66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5113" autoAdjust="0"/>
  </p:normalViewPr>
  <p:slideViewPr>
    <p:cSldViewPr>
      <p:cViewPr>
        <p:scale>
          <a:sx n="80" d="100"/>
          <a:sy n="80" d="100"/>
        </p:scale>
        <p:origin x="-1402" y="-25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3293" y="-91"/>
      </p:cViewPr>
      <p:guideLst>
        <p:guide orient="horz" pos="3131"/>
        <p:guide pos="21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02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5350" y="0"/>
            <a:ext cx="29502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36B559-C31C-4C69-A5CD-DE7A90C529CA}" type="datetimeFigureOut">
              <a:rPr kumimoji="1" lang="ja-JP" altLang="en-US" smtClean="0"/>
              <a:pPr/>
              <a:t>2013/1/16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1" y="9440865"/>
            <a:ext cx="29502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5350" y="9440865"/>
            <a:ext cx="29502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CB9AFC-E6A5-43CF-B69B-626E8B6EC05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07748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2" y="3"/>
            <a:ext cx="2949788" cy="496967"/>
          </a:xfrm>
          <a:prstGeom prst="rect">
            <a:avLst/>
          </a:prstGeom>
        </p:spPr>
        <p:txBody>
          <a:bodyPr vert="horz" lIns="91414" tIns="45706" rIns="91414" bIns="4570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5840" y="3"/>
            <a:ext cx="2949788" cy="496967"/>
          </a:xfrm>
          <a:prstGeom prst="rect">
            <a:avLst/>
          </a:prstGeom>
        </p:spPr>
        <p:txBody>
          <a:bodyPr vert="horz" lIns="91414" tIns="45706" rIns="91414" bIns="45706" rtlCol="0"/>
          <a:lstStyle>
            <a:lvl1pPr algn="r">
              <a:defRPr sz="1200"/>
            </a:lvl1pPr>
          </a:lstStyle>
          <a:p>
            <a:fld id="{4DF6C766-D855-44CE-B7EC-ECEAAC0A75CF}" type="datetimeFigureOut">
              <a:rPr kumimoji="1" lang="ja-JP" altLang="en-US" smtClean="0"/>
              <a:pPr/>
              <a:t>2013/1/16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4" tIns="45706" rIns="91414" bIns="45706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0721" y="4721187"/>
            <a:ext cx="5445760" cy="4472702"/>
          </a:xfrm>
          <a:prstGeom prst="rect">
            <a:avLst/>
          </a:prstGeom>
        </p:spPr>
        <p:txBody>
          <a:bodyPr vert="horz" lIns="91414" tIns="45706" rIns="91414" bIns="45706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2" y="9440649"/>
            <a:ext cx="2949788" cy="496967"/>
          </a:xfrm>
          <a:prstGeom prst="rect">
            <a:avLst/>
          </a:prstGeom>
        </p:spPr>
        <p:txBody>
          <a:bodyPr vert="horz" lIns="91414" tIns="45706" rIns="91414" bIns="4570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5840" y="9440649"/>
            <a:ext cx="2949788" cy="496967"/>
          </a:xfrm>
          <a:prstGeom prst="rect">
            <a:avLst/>
          </a:prstGeom>
        </p:spPr>
        <p:txBody>
          <a:bodyPr vert="horz" lIns="91414" tIns="45706" rIns="91414" bIns="45706" rtlCol="0" anchor="b"/>
          <a:lstStyle>
            <a:lvl1pPr algn="r">
              <a:defRPr sz="1200"/>
            </a:lvl1pPr>
          </a:lstStyle>
          <a:p>
            <a:fld id="{6DD86197-0754-497F-9DAB-50D568CAB4A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0399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81088" y="868363"/>
            <a:ext cx="4648200" cy="3487737"/>
          </a:xfrm>
          <a:ln/>
        </p:spPr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ja-JP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ノート プレースホルダ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1" lang="ja-JP" alt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ノート プレースホルダー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1" lang="ja-JP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D86197-0754-497F-9DAB-50D568CAB4AD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w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 userDrawn="1"/>
        </p:nvPicPr>
        <p:blipFill>
          <a:blip r:embed="rId2" cstate="print">
            <a:lum bright="50000" contrast="-5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5" name="Picture 9" descr="nttlogo-nt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1000" y="6213621"/>
            <a:ext cx="1212900" cy="472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Aki\Desktop\Mark.wmf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3674" y="6090399"/>
            <a:ext cx="754062" cy="7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731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03263" y="2286000"/>
            <a:ext cx="7737475" cy="1143000"/>
          </a:xfrm>
        </p:spPr>
        <p:txBody>
          <a:bodyPr/>
          <a:lstStyle>
            <a:lvl1pPr>
              <a:defRPr b="1">
                <a:solidFill>
                  <a:srgbClr val="0033CC"/>
                </a:solidFill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9731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037163" y="4265762"/>
            <a:ext cx="4822584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80200" y="165100"/>
            <a:ext cx="2143125" cy="6126163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46063" y="165100"/>
            <a:ext cx="6281737" cy="6126163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6063" y="165100"/>
            <a:ext cx="8577262" cy="601663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579438" y="1574800"/>
            <a:ext cx="3905250" cy="47164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37088" y="1574800"/>
            <a:ext cx="3905250" cy="47164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4638" y="0"/>
            <a:ext cx="8618537" cy="785813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96863" y="1179513"/>
            <a:ext cx="8596312" cy="5264150"/>
          </a:xfrm>
        </p:spPr>
        <p:txBody>
          <a:bodyPr/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タイトル、テキスト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4638" y="0"/>
            <a:ext cx="8618537" cy="785813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296863" y="1179513"/>
            <a:ext cx="4221162" cy="526415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70425" y="1179513"/>
            <a:ext cx="4222750" cy="25558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70425" y="3887788"/>
            <a:ext cx="4222750" cy="25558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16966" y="1252932"/>
            <a:ext cx="8287844" cy="4716463"/>
          </a:xfrm>
        </p:spPr>
        <p:txBody>
          <a:bodyPr/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274638" y="176867"/>
            <a:ext cx="8577262" cy="601663"/>
          </a:xfrm>
        </p:spPr>
        <p:txBody>
          <a:bodyPr/>
          <a:lstStyle>
            <a:lvl1pPr algn="l">
              <a:defRPr b="0" baseline="0">
                <a:solidFill>
                  <a:schemeClr val="bg1"/>
                </a:solidFill>
                <a:effectLst/>
                <a:ea typeface="ＭＳ Ｐゴシック" pitchFamily="50" charset="-128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16966" y="1252932"/>
            <a:ext cx="8287844" cy="4716463"/>
          </a:xfrm>
        </p:spPr>
        <p:txBody>
          <a:bodyPr/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274638" y="176867"/>
            <a:ext cx="8577262" cy="601663"/>
          </a:xfrm>
        </p:spPr>
        <p:txBody>
          <a:bodyPr/>
          <a:lstStyle>
            <a:lvl1pPr algn="l">
              <a:defRPr b="0" baseline="0">
                <a:solidFill>
                  <a:schemeClr val="bg1"/>
                </a:solidFill>
                <a:effectLst/>
                <a:ea typeface="ＭＳ Ｐゴシック" pitchFamily="50" charset="-128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57200" y="115888"/>
            <a:ext cx="6635750" cy="633412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34925" y="6616700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2005/09/21</a:t>
            </a:r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3124200" y="6616700"/>
            <a:ext cx="2895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ja-JP"/>
              <a:t>050927　R&amp;Dボード資料</a:t>
            </a: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6975475" y="6616700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512545E-C263-4CBF-B0B7-CB61DEDC42F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16966" y="1252932"/>
            <a:ext cx="8287844" cy="4716463"/>
          </a:xfrm>
        </p:spPr>
        <p:txBody>
          <a:bodyPr/>
          <a:lstStyle>
            <a:lvl1pPr>
              <a:defRPr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>
              <a:defRPr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2pPr>
            <a:lvl3pPr>
              <a:defRPr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3pPr>
            <a:lvl4pPr>
              <a:defRPr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4pPr>
            <a:lvl5pPr>
              <a:defRPr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274638" y="176867"/>
            <a:ext cx="8577262" cy="601663"/>
          </a:xfrm>
        </p:spPr>
        <p:txBody>
          <a:bodyPr/>
          <a:lstStyle>
            <a:lvl1pPr algn="l">
              <a:defRPr sz="3600" b="1" baseline="0">
                <a:solidFill>
                  <a:schemeClr val="bg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79438" y="1574800"/>
            <a:ext cx="3905250" cy="4716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37088" y="1574800"/>
            <a:ext cx="3905250" cy="4716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w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293" name="Rectangle 5"/>
          <p:cNvSpPr>
            <a:spLocks noChangeArrowheads="1"/>
          </p:cNvSpPr>
          <p:nvPr/>
        </p:nvSpPr>
        <p:spPr bwMode="auto">
          <a:xfrm>
            <a:off x="1416050" y="6588125"/>
            <a:ext cx="7067550" cy="271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ja-JP" altLang="en-US" sz="1200" b="1" kern="1200">
                <a:solidFill>
                  <a:srgbClr val="FFFFFF"/>
                </a:solidFill>
                <a:latin typeface="Helvetica" pitchFamily="34" charset="0"/>
                <a:ea typeface="ＭＳ Ｐゴシック" charset="-128"/>
                <a:cs typeface="+mn-cs"/>
              </a:rPr>
              <a:t>高村</a:t>
            </a:r>
            <a:r>
              <a:rPr kumimoji="1" lang="en-US" altLang="ja-JP" sz="1200" b="1" kern="1200">
                <a:solidFill>
                  <a:srgbClr val="FFFFFF"/>
                </a:solidFill>
                <a:latin typeface="Helvetica" pitchFamily="34" charset="0"/>
                <a:ea typeface="ＭＳ Ｐゴシック" charset="-128"/>
                <a:cs typeface="+mn-cs"/>
              </a:rPr>
              <a:t>: </a:t>
            </a:r>
            <a:r>
              <a:rPr kumimoji="1" lang="ja-JP" altLang="en-US" sz="1200" b="1" kern="1200">
                <a:solidFill>
                  <a:srgbClr val="FFFFFF"/>
                </a:solidFill>
                <a:latin typeface="Helvetica" pitchFamily="34" charset="0"/>
                <a:ea typeface="ＭＳ Ｐゴシック" charset="-128"/>
                <a:cs typeface="+mn-cs"/>
              </a:rPr>
              <a:t>独立成分分析					</a:t>
            </a:r>
            <a:r>
              <a:rPr kumimoji="1" lang="en-US" altLang="ja-JP" sz="1200" b="1" kern="1200">
                <a:solidFill>
                  <a:srgbClr val="FFFFFF"/>
                </a:solidFill>
                <a:latin typeface="Helvetica" pitchFamily="34" charset="0"/>
                <a:ea typeface="ＭＳ Ｐゴシック" charset="-128"/>
                <a:cs typeface="+mn-cs"/>
              </a:rPr>
              <a:t>NTT confidential</a:t>
            </a:r>
            <a:endParaRPr kumimoji="1" lang="ja-JP" altLang="ja-JP" sz="1200" b="1" kern="1200">
              <a:solidFill>
                <a:srgbClr val="FFFFFF"/>
              </a:solidFill>
              <a:latin typeface="Helvetica" pitchFamily="34" charset="0"/>
              <a:ea typeface="ＭＳ Ｐゴシック" charset="-128"/>
              <a:cs typeface="+mn-cs"/>
            </a:endParaRPr>
          </a:p>
        </p:txBody>
      </p:sp>
      <p:pic>
        <p:nvPicPr>
          <p:cNvPr id="1026" name="Picture 12" descr="C:\Users\Aki\Desktop\Futter.jp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1588" y="6416675"/>
            <a:ext cx="9144000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1196974" y="6578600"/>
            <a:ext cx="7732744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kern="1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JCTVC-L0128</a:t>
            </a:r>
            <a:endParaRPr kumimoji="1" lang="ja-JP" altLang="ja-JP" sz="1200" b="0" i="0" kern="12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1028" name="Picture 12" descr="C:\Users\Aki\Desktop\Back2.jp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0" y="0"/>
            <a:ext cx="9144000" cy="162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10" descr="nttlogo-ntt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349250" y="6550025"/>
            <a:ext cx="663575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2" descr="C:\Users\Aki\Desktop\Mark.wmf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0" y="6513513"/>
            <a:ext cx="331788" cy="34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74638" y="0"/>
            <a:ext cx="8618537" cy="7858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63500" dir="3187806" algn="ctr" rotWithShape="0">
              <a:schemeClr val="tx1">
                <a:alpha val="50000"/>
              </a:schemeClr>
            </a:outerShdw>
          </a:effectLst>
        </p:spPr>
        <p:txBody>
          <a:bodyPr vert="horz" wrap="square" lIns="90487" tIns="44450" rIns="90487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 dirty="0" smtClean="0"/>
              <a:t>Klicken Sie,  um das Titelformat zu </a:t>
            </a:r>
          </a:p>
        </p:txBody>
      </p:sp>
      <p:sp>
        <p:nvSpPr>
          <p:cNvPr id="103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6863" y="1179513"/>
            <a:ext cx="8596312" cy="52641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 dirty="0" smtClean="0"/>
              <a:t>Klicken Sie,  um die Formate des Vorlagentextes zu bearbeiten</a:t>
            </a:r>
          </a:p>
          <a:p>
            <a:pPr lvl="1"/>
            <a:r>
              <a:rPr lang="ja-JP" altLang="ja-JP" dirty="0" smtClean="0"/>
              <a:t>Zweite Ebene</a:t>
            </a:r>
          </a:p>
          <a:p>
            <a:pPr lvl="2"/>
            <a:r>
              <a:rPr lang="ja-JP" altLang="ja-JP" dirty="0" smtClean="0"/>
              <a:t>Dritte Ebene</a:t>
            </a:r>
          </a:p>
          <a:p>
            <a:pPr lvl="3"/>
            <a:r>
              <a:rPr lang="ja-JP" altLang="ja-JP" dirty="0" smtClean="0"/>
              <a:t>Vierte Ebene</a:t>
            </a:r>
          </a:p>
          <a:p>
            <a:pPr lvl="4"/>
            <a:r>
              <a:rPr lang="ja-JP" altLang="ja-JP" dirty="0" smtClean="0"/>
              <a:t>Fünfte 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677" r:id="rId15"/>
    <p:sldLayoutId id="2147483707" r:id="rId16"/>
    <p:sldLayoutId id="2147483711" r:id="rId17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ja-JP" altLang="ja-JP" sz="3600" b="1" dirty="0">
          <a:ln w="0" cmpd="sng">
            <a:solidFill>
              <a:schemeClr val="tx1"/>
            </a:solidFill>
          </a:ln>
          <a:solidFill>
            <a:schemeClr val="bg1"/>
          </a:solidFill>
          <a:effectLst/>
          <a:latin typeface="メイリオ" pitchFamily="50" charset="-128"/>
          <a:ea typeface="メイリオ" pitchFamily="50" charset="-128"/>
          <a:cs typeface="メイリオ" pitchFamily="5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Helvetic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Helvetic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Helvetic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Helvetic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Helvetic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Helvetic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Helvetic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Helvetic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q"/>
        <a:defRPr sz="2600">
          <a:solidFill>
            <a:schemeClr val="tx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Char char="–"/>
        <a:defRPr sz="2200">
          <a:solidFill>
            <a:schemeClr val="tx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–"/>
        <a:defRPr sz="2000">
          <a:solidFill>
            <a:schemeClr val="tx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Monotype Sorts" pitchFamily="2" charset="2"/>
        <a:buChar char=""/>
        <a:defRPr sz="2000">
          <a:solidFill>
            <a:schemeClr val="tx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»"/>
        <a:defRPr sz="2000">
          <a:solidFill>
            <a:schemeClr val="tx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0000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0000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0000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0000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19074" y="1207173"/>
            <a:ext cx="8817421" cy="2869899"/>
          </a:xfrm>
          <a:noFill/>
          <a:ln w="9525"/>
          <a:effectLst/>
        </p:spPr>
        <p:txBody>
          <a:bodyPr anchor="ctr" anchorCtr="1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ja-JP" sz="4800" dirty="0" smtClean="0">
                <a:ln w="11430">
                  <a:noFill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AHG7: Modification of intra angular prediction blending</a:t>
            </a:r>
            <a:endParaRPr lang="en-US" altLang="ja-JP" sz="4800" dirty="0">
              <a:ln w="11430">
                <a:noFill/>
              </a:ln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74083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588529" y="4365104"/>
            <a:ext cx="8303951" cy="1584176"/>
          </a:xfrm>
        </p:spPr>
        <p:txBody>
          <a:bodyPr/>
          <a:lstStyle/>
          <a:p>
            <a:pPr marL="0" indent="0" algn="r">
              <a:buNone/>
            </a:pPr>
            <a:r>
              <a:rPr lang="en-US" altLang="ja-JP" sz="2400" dirty="0" smtClean="0"/>
              <a:t>S. </a:t>
            </a:r>
            <a:r>
              <a:rPr lang="en-US" altLang="ja-JP" sz="2400" dirty="0"/>
              <a:t>Matsuo, </a:t>
            </a:r>
            <a:r>
              <a:rPr lang="en-US" altLang="ja-JP" sz="2400" dirty="0" smtClean="0"/>
              <a:t>S. </a:t>
            </a:r>
            <a:r>
              <a:rPr lang="en-US" altLang="ja-JP" sz="2400" dirty="0" err="1" smtClean="0"/>
              <a:t>Takamura</a:t>
            </a:r>
            <a:r>
              <a:rPr lang="en-US" altLang="ja-JP" sz="2400" dirty="0" smtClean="0"/>
              <a:t>, </a:t>
            </a:r>
            <a:r>
              <a:rPr lang="en-US" altLang="ja-JP" sz="2400" dirty="0"/>
              <a:t>H</a:t>
            </a:r>
            <a:r>
              <a:rPr lang="en-US" altLang="ja-JP" sz="2400" dirty="0" smtClean="0"/>
              <a:t>. </a:t>
            </a:r>
            <a:r>
              <a:rPr lang="en-US" altLang="ja-JP" sz="2400" dirty="0" err="1" smtClean="0"/>
              <a:t>Fujii</a:t>
            </a:r>
            <a:r>
              <a:rPr lang="en-US" altLang="ja-JP" sz="2400" dirty="0" smtClean="0"/>
              <a:t> </a:t>
            </a:r>
            <a:r>
              <a:rPr lang="en-US" altLang="ja-JP" sz="2400" dirty="0"/>
              <a:t>and A</a:t>
            </a:r>
            <a:r>
              <a:rPr lang="en-US" altLang="ja-JP" sz="2400" dirty="0" smtClean="0"/>
              <a:t>. Shimizu</a:t>
            </a:r>
            <a:endParaRPr lang="en-US" altLang="ja-JP" sz="2400" dirty="0"/>
          </a:p>
          <a:p>
            <a:pPr marL="0" indent="0" algn="r">
              <a:buNone/>
            </a:pPr>
            <a:r>
              <a:rPr lang="en-US" altLang="ja-JP" sz="2400" dirty="0" smtClean="0"/>
              <a:t>NTT </a:t>
            </a:r>
            <a:r>
              <a:rPr lang="en-US" altLang="ja-JP" sz="2400" dirty="0"/>
              <a:t>Corporation, </a:t>
            </a:r>
            <a:r>
              <a:rPr lang="en-US" altLang="ja-JP" sz="2400" dirty="0" smtClean="0"/>
              <a:t>Japan</a:t>
            </a:r>
            <a:endParaRPr lang="ja-JP" altLang="en-US" sz="2400" dirty="0" smtClean="0"/>
          </a:p>
        </p:txBody>
      </p:sp>
      <p:sp>
        <p:nvSpPr>
          <p:cNvPr id="174084" name="Text Box 4"/>
          <p:cNvSpPr txBox="1">
            <a:spLocks noChangeArrowheads="1"/>
          </p:cNvSpPr>
          <p:nvPr/>
        </p:nvSpPr>
        <p:spPr bwMode="auto">
          <a:xfrm>
            <a:off x="331788" y="188640"/>
            <a:ext cx="3088084" cy="5847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3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JCTVC-L0128</a:t>
            </a:r>
            <a:endParaRPr lang="en-US" altLang="ja-JP" sz="32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2" name="Rectangle 2"/>
          <p:cNvSpPr>
            <a:spLocks noChangeArrowheads="1"/>
          </p:cNvSpPr>
          <p:nvPr/>
        </p:nvSpPr>
        <p:spPr bwMode="auto">
          <a:xfrm>
            <a:off x="3467214" y="6643710"/>
            <a:ext cx="5929322" cy="92869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scene3d>
            <a:camera prst="perspectiveLeft" fov="6000000">
              <a:rot lat="0" lon="19680000" rev="0"/>
            </a:camera>
            <a:lightRig rig="threePt" dir="t"/>
          </a:scene3d>
          <a:sp3d/>
        </p:spPr>
        <p:txBody>
          <a:bodyPr wrap="none" lIns="90487" tIns="44450" rIns="90487" bIns="44450" anchor="ctr"/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Thank you, questions?	</a:t>
            </a: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ea typeface="ＭＳ Ｐゴシック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 pattern="recta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kumimoji="1" lang="en-US" altLang="en-US" dirty="0" smtClean="0">
                <a:ea typeface="ＭＳ Ｐゴシック" pitchFamily="50" charset="-128"/>
                <a:sym typeface="Wingdings" pitchFamily="2" charset="2"/>
              </a:rPr>
              <a:t>Summary</a:t>
            </a:r>
            <a:endParaRPr kumimoji="1" altLang="en-US" dirty="0" smtClean="0">
              <a:ea typeface="ＭＳ Ｐゴシック" pitchFamily="50" charset="-128"/>
            </a:endParaRPr>
          </a:p>
        </p:txBody>
      </p:sp>
      <p:sp>
        <p:nvSpPr>
          <p:cNvPr id="5123" name="コンテンツ プレースホルダ 2"/>
          <p:cNvSpPr>
            <a:spLocks noGrp="1"/>
          </p:cNvSpPr>
          <p:nvPr>
            <p:ph idx="1"/>
          </p:nvPr>
        </p:nvSpPr>
        <p:spPr>
          <a:xfrm>
            <a:off x="296862" y="1179512"/>
            <a:ext cx="8847137" cy="5417839"/>
          </a:xfrm>
        </p:spPr>
        <p:txBody>
          <a:bodyPr/>
          <a:lstStyle/>
          <a:p>
            <a:r>
              <a:rPr kumimoji="1" lang="en-US" altLang="ja-JP" dirty="0"/>
              <a:t>I</a:t>
            </a:r>
            <a:r>
              <a:rPr kumimoji="1" lang="en-US" altLang="ja-JP" dirty="0" smtClean="0"/>
              <a:t>ntra angular prediction blending (K0155)</a:t>
            </a:r>
            <a:endParaRPr kumimoji="1" lang="en-US" altLang="ja-JP" sz="2000" dirty="0"/>
          </a:p>
          <a:p>
            <a:pPr lvl="1"/>
            <a:r>
              <a:rPr kumimoji="1" lang="en-US" altLang="ja-JP" sz="2000" dirty="0" smtClean="0"/>
              <a:t>Predicted samples are modified by blending the samples made by the opposite prediction direction </a:t>
            </a:r>
          </a:p>
          <a:p>
            <a:r>
              <a:rPr kumimoji="1" lang="en-US" altLang="ja-JP" dirty="0" smtClean="0"/>
              <a:t>Its simplification is proposed (L0128)</a:t>
            </a:r>
          </a:p>
          <a:p>
            <a:pPr lvl="1"/>
            <a:r>
              <a:rPr kumimoji="1" lang="en-US" altLang="ja-JP" sz="2000" dirty="0" smtClean="0"/>
              <a:t>Weight coefficient matrices are removed to simplify the source code and the decoder description</a:t>
            </a:r>
            <a:endParaRPr kumimoji="1" lang="en-US" altLang="ja-JP" sz="600" dirty="0" smtClean="0"/>
          </a:p>
          <a:p>
            <a:r>
              <a:rPr kumimoji="1" lang="en-US" altLang="ja-JP" dirty="0" smtClean="0"/>
              <a:t>Simulation results</a:t>
            </a:r>
            <a:endParaRPr kumimoji="1" lang="en-US" altLang="ja-JP" sz="2000" dirty="0" smtClean="0"/>
          </a:p>
          <a:p>
            <a:pPr lvl="1"/>
            <a:r>
              <a:rPr kumimoji="1" lang="en-US" altLang="ja-JP" sz="2000" dirty="0" smtClean="0"/>
              <a:t>For AI:</a:t>
            </a:r>
            <a:endParaRPr kumimoji="1" lang="en-US" altLang="ja-JP" sz="2000" dirty="0" smtClean="0">
              <a:solidFill>
                <a:srgbClr val="FF0000"/>
              </a:solidFill>
            </a:endParaRPr>
          </a:p>
          <a:p>
            <a:pPr lvl="2"/>
            <a:r>
              <a:rPr kumimoji="1" lang="en-US" altLang="ja-JP" dirty="0"/>
              <a:t>Overall </a:t>
            </a:r>
            <a:r>
              <a:rPr kumimoji="1" lang="en-US" altLang="ja-JP" dirty="0" smtClean="0"/>
              <a:t>average (Main-tier): </a:t>
            </a:r>
            <a:r>
              <a:rPr kumimoji="1" lang="en-US" altLang="ja-JP" dirty="0" smtClean="0">
                <a:solidFill>
                  <a:srgbClr val="FF0000"/>
                </a:solidFill>
              </a:rPr>
              <a:t>0.3%</a:t>
            </a:r>
            <a:r>
              <a:rPr kumimoji="1" lang="en-US" altLang="ja-JP" dirty="0" smtClean="0"/>
              <a:t> </a:t>
            </a:r>
            <a:r>
              <a:rPr kumimoji="1" lang="en-US" altLang="ja-JP" dirty="0"/>
              <a:t>(Y), </a:t>
            </a:r>
            <a:r>
              <a:rPr kumimoji="1" lang="en-US" altLang="ja-JP" dirty="0" smtClean="0">
                <a:solidFill>
                  <a:srgbClr val="FF0000"/>
                </a:solidFill>
              </a:rPr>
              <a:t>0.2%</a:t>
            </a:r>
            <a:r>
              <a:rPr kumimoji="1" lang="en-US" altLang="ja-JP" dirty="0" smtClean="0"/>
              <a:t> </a:t>
            </a:r>
            <a:r>
              <a:rPr kumimoji="1" lang="en-US" altLang="ja-JP" dirty="0"/>
              <a:t>(U), </a:t>
            </a:r>
            <a:r>
              <a:rPr kumimoji="1" lang="en-US" altLang="ja-JP" dirty="0" smtClean="0">
                <a:solidFill>
                  <a:srgbClr val="FF0000"/>
                </a:solidFill>
              </a:rPr>
              <a:t>0.2%</a:t>
            </a:r>
            <a:r>
              <a:rPr kumimoji="1" lang="en-US" altLang="ja-JP" dirty="0" smtClean="0"/>
              <a:t> </a:t>
            </a:r>
            <a:r>
              <a:rPr kumimoji="1" lang="en-US" altLang="ja-JP" dirty="0"/>
              <a:t>(V</a:t>
            </a:r>
            <a:r>
              <a:rPr kumimoji="1" lang="en-US" altLang="ja-JP" dirty="0" smtClean="0"/>
              <a:t>)</a:t>
            </a:r>
          </a:p>
          <a:p>
            <a:pPr lvl="2"/>
            <a:r>
              <a:rPr kumimoji="1" lang="en-US" altLang="ja-JP" dirty="0" smtClean="0"/>
              <a:t>Max (</a:t>
            </a:r>
            <a:r>
              <a:rPr kumimoji="1" lang="en-US" altLang="ja-JP" dirty="0" err="1" smtClean="0"/>
              <a:t>EBURainFruits</a:t>
            </a:r>
            <a:r>
              <a:rPr kumimoji="1" lang="en-US" altLang="ja-JP" dirty="0" smtClean="0"/>
              <a:t>): </a:t>
            </a:r>
            <a:r>
              <a:rPr kumimoji="1" lang="en-US" altLang="ja-JP" dirty="0" smtClean="0">
                <a:solidFill>
                  <a:srgbClr val="FF0000"/>
                </a:solidFill>
              </a:rPr>
              <a:t>0.5%</a:t>
            </a:r>
            <a:r>
              <a:rPr kumimoji="1" lang="en-US" altLang="ja-JP" dirty="0" smtClean="0"/>
              <a:t> (R), </a:t>
            </a:r>
            <a:r>
              <a:rPr kumimoji="1" lang="en-US" altLang="ja-JP" dirty="0">
                <a:solidFill>
                  <a:srgbClr val="FF0000"/>
                </a:solidFill>
              </a:rPr>
              <a:t>0</a:t>
            </a:r>
            <a:r>
              <a:rPr kumimoji="1" lang="en-US" altLang="ja-JP" dirty="0" smtClean="0">
                <a:solidFill>
                  <a:srgbClr val="FF0000"/>
                </a:solidFill>
              </a:rPr>
              <a:t>.5%</a:t>
            </a:r>
            <a:r>
              <a:rPr kumimoji="1" lang="en-US" altLang="ja-JP" dirty="0" smtClean="0"/>
              <a:t> (G), </a:t>
            </a:r>
            <a:r>
              <a:rPr kumimoji="1" lang="en-US" altLang="ja-JP" dirty="0" smtClean="0">
                <a:solidFill>
                  <a:srgbClr val="FF0000"/>
                </a:solidFill>
              </a:rPr>
              <a:t>0.5%</a:t>
            </a:r>
            <a:r>
              <a:rPr kumimoji="1" lang="en-US" altLang="ja-JP" dirty="0" smtClean="0"/>
              <a:t> (B)</a:t>
            </a:r>
            <a:endParaRPr kumimoji="1" lang="en-US" altLang="ja-JP" dirty="0"/>
          </a:p>
          <a:p>
            <a:pPr lvl="2"/>
            <a:r>
              <a:rPr kumimoji="1" lang="en-US" altLang="ja-JP" dirty="0" err="1" smtClean="0"/>
              <a:t>Enc</a:t>
            </a:r>
            <a:r>
              <a:rPr kumimoji="1" lang="en-US" altLang="ja-JP" dirty="0" smtClean="0"/>
              <a:t>/</a:t>
            </a:r>
            <a:r>
              <a:rPr kumimoji="1" lang="en-US" altLang="ja-JP" dirty="0" err="1" smtClean="0"/>
              <a:t>DecTime</a:t>
            </a:r>
            <a:r>
              <a:rPr kumimoji="1" lang="en-US" altLang="ja-JP" dirty="0" smtClean="0"/>
              <a:t>: </a:t>
            </a:r>
            <a:r>
              <a:rPr kumimoji="1" lang="en-US" altLang="ja-JP" dirty="0" smtClean="0">
                <a:solidFill>
                  <a:srgbClr val="FF0000"/>
                </a:solidFill>
              </a:rPr>
              <a:t>103.8% </a:t>
            </a:r>
            <a:r>
              <a:rPr kumimoji="1" lang="en-US" altLang="ja-JP" dirty="0" smtClean="0"/>
              <a:t>/</a:t>
            </a:r>
            <a:r>
              <a:rPr kumimoji="1" lang="en-US" altLang="ja-JP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dirty="0">
                <a:solidFill>
                  <a:srgbClr val="FF0000"/>
                </a:solidFill>
              </a:rPr>
              <a:t>102.8%</a:t>
            </a:r>
            <a:r>
              <a:rPr kumimoji="1" lang="en-US" altLang="ja-JP" dirty="0" smtClean="0"/>
              <a:t> (Main-tier)</a:t>
            </a:r>
          </a:p>
          <a:p>
            <a:pPr lvl="1"/>
            <a:r>
              <a:rPr kumimoji="1" lang="en-US" altLang="ja-JP" dirty="0"/>
              <a:t>Works OK with inter, </a:t>
            </a:r>
            <a:r>
              <a:rPr kumimoji="1" lang="en-US" altLang="ja-JP" dirty="0" smtClean="0"/>
              <a:t>too</a:t>
            </a:r>
            <a:endParaRPr kumimoji="1" lang="ja-JP" altLang="en-US" dirty="0" smtClean="0"/>
          </a:p>
          <a:p>
            <a:pPr lvl="1"/>
            <a:r>
              <a:rPr kumimoji="1" lang="en-US" altLang="ja-JP" dirty="0" smtClean="0"/>
              <a:t>Cross-checked by KDDI (JCTVC-L0374)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429826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114FFB"/>
              </a:buClr>
            </a:pPr>
            <a:r>
              <a:rPr kumimoji="1" lang="en-US" altLang="ja-JP" sz="2400" dirty="0" smtClean="0"/>
              <a:t>Modification of intra angular prediction (K0155)</a:t>
            </a:r>
          </a:p>
          <a:p>
            <a:pPr lvl="1">
              <a:buClr>
                <a:srgbClr val="114FFB"/>
              </a:buClr>
            </a:pPr>
            <a:r>
              <a:rPr kumimoji="1" lang="en-US" altLang="ja-JP" sz="2000" dirty="0" smtClean="0"/>
              <a:t>(Example) Predicted samples of mode 34 are blended with those of mode 2</a:t>
            </a:r>
          </a:p>
          <a:p>
            <a:pPr lvl="1">
              <a:buClr>
                <a:srgbClr val="114FFB"/>
              </a:buClr>
            </a:pPr>
            <a:r>
              <a:rPr kumimoji="1" lang="en-US" altLang="ja-JP" sz="2000" u="sng" dirty="0" smtClean="0">
                <a:solidFill>
                  <a:srgbClr val="FF0000"/>
                </a:solidFill>
              </a:rPr>
              <a:t>Weight coefficient matrices are defined for all block sizes and  all prediction modes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en-US" dirty="0" smtClean="0">
                <a:ea typeface="ＭＳ Ｐゴシック" pitchFamily="50" charset="-128"/>
              </a:rPr>
              <a:t>Intra angular prediction blending</a:t>
            </a:r>
            <a:endParaRPr kumimoji="1" altLang="en-US" dirty="0" smtClean="0">
              <a:ea typeface="ＭＳ Ｐゴシック" pitchFamily="50" charset="-128"/>
            </a:endParaRPr>
          </a:p>
        </p:txBody>
      </p:sp>
      <p:grpSp>
        <p:nvGrpSpPr>
          <p:cNvPr id="41" name="グループ化 40"/>
          <p:cNvGrpSpPr>
            <a:grpSpLocks noChangeAspect="1"/>
          </p:cNvGrpSpPr>
          <p:nvPr/>
        </p:nvGrpSpPr>
        <p:grpSpPr>
          <a:xfrm>
            <a:off x="841986" y="3573016"/>
            <a:ext cx="2937926" cy="2937926"/>
            <a:chOff x="611560" y="548680"/>
            <a:chExt cx="3672408" cy="3672408"/>
          </a:xfrm>
        </p:grpSpPr>
        <p:sp>
          <p:nvSpPr>
            <p:cNvPr id="175" name="円/楕円 174"/>
            <p:cNvSpPr/>
            <p:nvPr/>
          </p:nvSpPr>
          <p:spPr>
            <a:xfrm>
              <a:off x="827584" y="764704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円/楕円 175"/>
            <p:cNvSpPr/>
            <p:nvPr/>
          </p:nvSpPr>
          <p:spPr>
            <a:xfrm>
              <a:off x="1043608" y="764704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円/楕円 176"/>
            <p:cNvSpPr/>
            <p:nvPr/>
          </p:nvSpPr>
          <p:spPr>
            <a:xfrm>
              <a:off x="1259632" y="764704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円/楕円 177"/>
            <p:cNvSpPr/>
            <p:nvPr/>
          </p:nvSpPr>
          <p:spPr>
            <a:xfrm>
              <a:off x="1475656" y="764704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円/楕円 178"/>
            <p:cNvSpPr/>
            <p:nvPr/>
          </p:nvSpPr>
          <p:spPr>
            <a:xfrm>
              <a:off x="1691680" y="764704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円/楕円 179"/>
            <p:cNvSpPr/>
            <p:nvPr/>
          </p:nvSpPr>
          <p:spPr>
            <a:xfrm>
              <a:off x="1907704" y="764704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円/楕円 180"/>
            <p:cNvSpPr/>
            <p:nvPr/>
          </p:nvSpPr>
          <p:spPr>
            <a:xfrm>
              <a:off x="2123728" y="764704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円/楕円 181"/>
            <p:cNvSpPr/>
            <p:nvPr/>
          </p:nvSpPr>
          <p:spPr>
            <a:xfrm>
              <a:off x="2339752" y="764704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円/楕円 182"/>
            <p:cNvSpPr/>
            <p:nvPr/>
          </p:nvSpPr>
          <p:spPr>
            <a:xfrm>
              <a:off x="827584" y="980728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円/楕円 183"/>
            <p:cNvSpPr/>
            <p:nvPr/>
          </p:nvSpPr>
          <p:spPr>
            <a:xfrm>
              <a:off x="1043608" y="980728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円/楕円 184"/>
            <p:cNvSpPr/>
            <p:nvPr/>
          </p:nvSpPr>
          <p:spPr>
            <a:xfrm>
              <a:off x="1259632" y="980728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円/楕円 185"/>
            <p:cNvSpPr/>
            <p:nvPr/>
          </p:nvSpPr>
          <p:spPr>
            <a:xfrm>
              <a:off x="1475656" y="980728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円/楕円 186"/>
            <p:cNvSpPr/>
            <p:nvPr/>
          </p:nvSpPr>
          <p:spPr>
            <a:xfrm>
              <a:off x="1691680" y="980728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円/楕円 187"/>
            <p:cNvSpPr/>
            <p:nvPr/>
          </p:nvSpPr>
          <p:spPr>
            <a:xfrm>
              <a:off x="1907704" y="980728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円/楕円 188"/>
            <p:cNvSpPr/>
            <p:nvPr/>
          </p:nvSpPr>
          <p:spPr>
            <a:xfrm>
              <a:off x="2123728" y="980728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円/楕円 189"/>
            <p:cNvSpPr/>
            <p:nvPr/>
          </p:nvSpPr>
          <p:spPr>
            <a:xfrm>
              <a:off x="2339752" y="980728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円/楕円 190"/>
            <p:cNvSpPr/>
            <p:nvPr/>
          </p:nvSpPr>
          <p:spPr>
            <a:xfrm>
              <a:off x="827584" y="1196752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円/楕円 191"/>
            <p:cNvSpPr/>
            <p:nvPr/>
          </p:nvSpPr>
          <p:spPr>
            <a:xfrm>
              <a:off x="1043608" y="1196752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円/楕円 192"/>
            <p:cNvSpPr/>
            <p:nvPr/>
          </p:nvSpPr>
          <p:spPr>
            <a:xfrm>
              <a:off x="1259632" y="1196752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円/楕円 193"/>
            <p:cNvSpPr/>
            <p:nvPr/>
          </p:nvSpPr>
          <p:spPr>
            <a:xfrm>
              <a:off x="1475656" y="1196752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円/楕円 194"/>
            <p:cNvSpPr/>
            <p:nvPr/>
          </p:nvSpPr>
          <p:spPr>
            <a:xfrm>
              <a:off x="1691680" y="1196752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円/楕円 195"/>
            <p:cNvSpPr/>
            <p:nvPr/>
          </p:nvSpPr>
          <p:spPr>
            <a:xfrm>
              <a:off x="1907704" y="1196752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円/楕円 196"/>
            <p:cNvSpPr/>
            <p:nvPr/>
          </p:nvSpPr>
          <p:spPr>
            <a:xfrm>
              <a:off x="2123728" y="1196752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円/楕円 197"/>
            <p:cNvSpPr/>
            <p:nvPr/>
          </p:nvSpPr>
          <p:spPr>
            <a:xfrm>
              <a:off x="2339752" y="1196752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円/楕円 198"/>
            <p:cNvSpPr/>
            <p:nvPr/>
          </p:nvSpPr>
          <p:spPr>
            <a:xfrm>
              <a:off x="827584" y="1412776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円/楕円 199"/>
            <p:cNvSpPr/>
            <p:nvPr/>
          </p:nvSpPr>
          <p:spPr>
            <a:xfrm>
              <a:off x="1043608" y="1412776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円/楕円 200"/>
            <p:cNvSpPr/>
            <p:nvPr/>
          </p:nvSpPr>
          <p:spPr>
            <a:xfrm>
              <a:off x="1259632" y="1412776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円/楕円 201"/>
            <p:cNvSpPr/>
            <p:nvPr/>
          </p:nvSpPr>
          <p:spPr>
            <a:xfrm>
              <a:off x="1475656" y="1412776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円/楕円 202"/>
            <p:cNvSpPr/>
            <p:nvPr/>
          </p:nvSpPr>
          <p:spPr>
            <a:xfrm>
              <a:off x="1691680" y="1412776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円/楕円 203"/>
            <p:cNvSpPr/>
            <p:nvPr/>
          </p:nvSpPr>
          <p:spPr>
            <a:xfrm>
              <a:off x="1907704" y="1412776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円/楕円 204"/>
            <p:cNvSpPr/>
            <p:nvPr/>
          </p:nvSpPr>
          <p:spPr>
            <a:xfrm>
              <a:off x="2123728" y="1412776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円/楕円 205"/>
            <p:cNvSpPr/>
            <p:nvPr/>
          </p:nvSpPr>
          <p:spPr>
            <a:xfrm>
              <a:off x="2339752" y="1412776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円/楕円 206"/>
            <p:cNvSpPr/>
            <p:nvPr/>
          </p:nvSpPr>
          <p:spPr>
            <a:xfrm>
              <a:off x="827584" y="1628800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円/楕円 207"/>
            <p:cNvSpPr/>
            <p:nvPr/>
          </p:nvSpPr>
          <p:spPr>
            <a:xfrm>
              <a:off x="1043608" y="1628800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円/楕円 208"/>
            <p:cNvSpPr/>
            <p:nvPr/>
          </p:nvSpPr>
          <p:spPr>
            <a:xfrm>
              <a:off x="1259632" y="1628800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円/楕円 209"/>
            <p:cNvSpPr/>
            <p:nvPr/>
          </p:nvSpPr>
          <p:spPr>
            <a:xfrm>
              <a:off x="1475656" y="1628800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円/楕円 210"/>
            <p:cNvSpPr/>
            <p:nvPr/>
          </p:nvSpPr>
          <p:spPr>
            <a:xfrm>
              <a:off x="1691680" y="1628800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円/楕円 211"/>
            <p:cNvSpPr/>
            <p:nvPr/>
          </p:nvSpPr>
          <p:spPr>
            <a:xfrm>
              <a:off x="1907704" y="1628800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円/楕円 212"/>
            <p:cNvSpPr/>
            <p:nvPr/>
          </p:nvSpPr>
          <p:spPr>
            <a:xfrm>
              <a:off x="2123728" y="1628800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円/楕円 213"/>
            <p:cNvSpPr/>
            <p:nvPr/>
          </p:nvSpPr>
          <p:spPr>
            <a:xfrm>
              <a:off x="2339752" y="1628800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円/楕円 214"/>
            <p:cNvSpPr/>
            <p:nvPr/>
          </p:nvSpPr>
          <p:spPr>
            <a:xfrm>
              <a:off x="827584" y="1844824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円/楕円 215"/>
            <p:cNvSpPr/>
            <p:nvPr/>
          </p:nvSpPr>
          <p:spPr>
            <a:xfrm>
              <a:off x="1043608" y="1844824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円/楕円 216"/>
            <p:cNvSpPr/>
            <p:nvPr/>
          </p:nvSpPr>
          <p:spPr>
            <a:xfrm>
              <a:off x="1259632" y="1844824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円/楕円 217"/>
            <p:cNvSpPr/>
            <p:nvPr/>
          </p:nvSpPr>
          <p:spPr>
            <a:xfrm>
              <a:off x="1475656" y="1844824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円/楕円 218"/>
            <p:cNvSpPr/>
            <p:nvPr/>
          </p:nvSpPr>
          <p:spPr>
            <a:xfrm>
              <a:off x="1691680" y="1844824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円/楕円 219"/>
            <p:cNvSpPr/>
            <p:nvPr/>
          </p:nvSpPr>
          <p:spPr>
            <a:xfrm>
              <a:off x="1907704" y="1844824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円/楕円 220"/>
            <p:cNvSpPr/>
            <p:nvPr/>
          </p:nvSpPr>
          <p:spPr>
            <a:xfrm>
              <a:off x="2123728" y="1844824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円/楕円 221"/>
            <p:cNvSpPr/>
            <p:nvPr/>
          </p:nvSpPr>
          <p:spPr>
            <a:xfrm>
              <a:off x="2339752" y="1844824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円/楕円 222"/>
            <p:cNvSpPr/>
            <p:nvPr/>
          </p:nvSpPr>
          <p:spPr>
            <a:xfrm>
              <a:off x="827584" y="2060848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円/楕円 223"/>
            <p:cNvSpPr/>
            <p:nvPr/>
          </p:nvSpPr>
          <p:spPr>
            <a:xfrm>
              <a:off x="1043608" y="2060848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円/楕円 224"/>
            <p:cNvSpPr/>
            <p:nvPr/>
          </p:nvSpPr>
          <p:spPr>
            <a:xfrm>
              <a:off x="1259632" y="2060848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円/楕円 225"/>
            <p:cNvSpPr/>
            <p:nvPr/>
          </p:nvSpPr>
          <p:spPr>
            <a:xfrm>
              <a:off x="1475656" y="2060848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円/楕円 226"/>
            <p:cNvSpPr/>
            <p:nvPr/>
          </p:nvSpPr>
          <p:spPr>
            <a:xfrm>
              <a:off x="1691680" y="2060848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円/楕円 227"/>
            <p:cNvSpPr/>
            <p:nvPr/>
          </p:nvSpPr>
          <p:spPr>
            <a:xfrm>
              <a:off x="1907704" y="2060848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円/楕円 228"/>
            <p:cNvSpPr/>
            <p:nvPr/>
          </p:nvSpPr>
          <p:spPr>
            <a:xfrm>
              <a:off x="2123728" y="2060848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円/楕円 229"/>
            <p:cNvSpPr/>
            <p:nvPr/>
          </p:nvSpPr>
          <p:spPr>
            <a:xfrm>
              <a:off x="2339752" y="2060848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円/楕円 230"/>
            <p:cNvSpPr/>
            <p:nvPr/>
          </p:nvSpPr>
          <p:spPr>
            <a:xfrm>
              <a:off x="827584" y="2276872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円/楕円 231"/>
            <p:cNvSpPr/>
            <p:nvPr/>
          </p:nvSpPr>
          <p:spPr>
            <a:xfrm>
              <a:off x="1043608" y="2276872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/楕円 232"/>
            <p:cNvSpPr/>
            <p:nvPr/>
          </p:nvSpPr>
          <p:spPr>
            <a:xfrm>
              <a:off x="1259632" y="2276872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/楕円 233"/>
            <p:cNvSpPr/>
            <p:nvPr/>
          </p:nvSpPr>
          <p:spPr>
            <a:xfrm>
              <a:off x="1475656" y="2276872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円/楕円 234"/>
            <p:cNvSpPr/>
            <p:nvPr/>
          </p:nvSpPr>
          <p:spPr>
            <a:xfrm>
              <a:off x="1691680" y="2276872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円/楕円 235"/>
            <p:cNvSpPr/>
            <p:nvPr/>
          </p:nvSpPr>
          <p:spPr>
            <a:xfrm>
              <a:off x="1907704" y="2276872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/楕円 236"/>
            <p:cNvSpPr/>
            <p:nvPr/>
          </p:nvSpPr>
          <p:spPr>
            <a:xfrm>
              <a:off x="2123728" y="2276872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/楕円 237"/>
            <p:cNvSpPr/>
            <p:nvPr/>
          </p:nvSpPr>
          <p:spPr>
            <a:xfrm>
              <a:off x="2339752" y="2276872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円/楕円 238"/>
            <p:cNvSpPr/>
            <p:nvPr/>
          </p:nvSpPr>
          <p:spPr>
            <a:xfrm>
              <a:off x="827584" y="548680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円/楕円 239"/>
            <p:cNvSpPr/>
            <p:nvPr/>
          </p:nvSpPr>
          <p:spPr>
            <a:xfrm>
              <a:off x="1043608" y="548680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/楕円 240"/>
            <p:cNvSpPr/>
            <p:nvPr/>
          </p:nvSpPr>
          <p:spPr>
            <a:xfrm>
              <a:off x="1259632" y="548680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/楕円 241"/>
            <p:cNvSpPr/>
            <p:nvPr/>
          </p:nvSpPr>
          <p:spPr>
            <a:xfrm>
              <a:off x="1475656" y="548680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円/楕円 242"/>
            <p:cNvSpPr/>
            <p:nvPr/>
          </p:nvSpPr>
          <p:spPr>
            <a:xfrm>
              <a:off x="1691680" y="548680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円/楕円 243"/>
            <p:cNvSpPr/>
            <p:nvPr/>
          </p:nvSpPr>
          <p:spPr>
            <a:xfrm>
              <a:off x="1907704" y="548680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/楕円 244"/>
            <p:cNvSpPr/>
            <p:nvPr/>
          </p:nvSpPr>
          <p:spPr>
            <a:xfrm>
              <a:off x="2123728" y="548680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/楕円 245"/>
            <p:cNvSpPr/>
            <p:nvPr/>
          </p:nvSpPr>
          <p:spPr>
            <a:xfrm>
              <a:off x="2339752" y="548680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円/楕円 246"/>
            <p:cNvSpPr/>
            <p:nvPr/>
          </p:nvSpPr>
          <p:spPr>
            <a:xfrm>
              <a:off x="2555776" y="548680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円/楕円 247"/>
            <p:cNvSpPr/>
            <p:nvPr/>
          </p:nvSpPr>
          <p:spPr>
            <a:xfrm>
              <a:off x="2771800" y="548680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/楕円 248"/>
            <p:cNvSpPr/>
            <p:nvPr/>
          </p:nvSpPr>
          <p:spPr>
            <a:xfrm>
              <a:off x="2987824" y="548680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/楕円 249"/>
            <p:cNvSpPr/>
            <p:nvPr/>
          </p:nvSpPr>
          <p:spPr>
            <a:xfrm>
              <a:off x="3203848" y="548680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円/楕円 250"/>
            <p:cNvSpPr/>
            <p:nvPr/>
          </p:nvSpPr>
          <p:spPr>
            <a:xfrm>
              <a:off x="3419872" y="548680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円/楕円 251"/>
            <p:cNvSpPr/>
            <p:nvPr/>
          </p:nvSpPr>
          <p:spPr>
            <a:xfrm>
              <a:off x="3635896" y="548680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/楕円 252"/>
            <p:cNvSpPr/>
            <p:nvPr/>
          </p:nvSpPr>
          <p:spPr>
            <a:xfrm>
              <a:off x="3851920" y="548680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/楕円 253"/>
            <p:cNvSpPr/>
            <p:nvPr/>
          </p:nvSpPr>
          <p:spPr>
            <a:xfrm>
              <a:off x="4067944" y="548680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円/楕円 254"/>
            <p:cNvSpPr/>
            <p:nvPr/>
          </p:nvSpPr>
          <p:spPr>
            <a:xfrm>
              <a:off x="611560" y="548680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6" name="円/楕円 255"/>
            <p:cNvSpPr/>
            <p:nvPr/>
          </p:nvSpPr>
          <p:spPr>
            <a:xfrm>
              <a:off x="611560" y="764704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/楕円 256"/>
            <p:cNvSpPr/>
            <p:nvPr/>
          </p:nvSpPr>
          <p:spPr>
            <a:xfrm>
              <a:off x="611560" y="980728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/楕円 257"/>
            <p:cNvSpPr/>
            <p:nvPr/>
          </p:nvSpPr>
          <p:spPr>
            <a:xfrm>
              <a:off x="611560" y="1196752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9" name="円/楕円 258"/>
            <p:cNvSpPr/>
            <p:nvPr/>
          </p:nvSpPr>
          <p:spPr>
            <a:xfrm>
              <a:off x="611560" y="1412776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円/楕円 259"/>
            <p:cNvSpPr/>
            <p:nvPr/>
          </p:nvSpPr>
          <p:spPr>
            <a:xfrm>
              <a:off x="611560" y="1628800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/楕円 260"/>
            <p:cNvSpPr/>
            <p:nvPr/>
          </p:nvSpPr>
          <p:spPr>
            <a:xfrm>
              <a:off x="611560" y="1844824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/楕円 261"/>
            <p:cNvSpPr/>
            <p:nvPr/>
          </p:nvSpPr>
          <p:spPr>
            <a:xfrm>
              <a:off x="611560" y="2060848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円/楕円 262"/>
            <p:cNvSpPr/>
            <p:nvPr/>
          </p:nvSpPr>
          <p:spPr>
            <a:xfrm>
              <a:off x="611560" y="2276872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円/楕円 263"/>
            <p:cNvSpPr/>
            <p:nvPr/>
          </p:nvSpPr>
          <p:spPr>
            <a:xfrm>
              <a:off x="611560" y="2492896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/楕円 264"/>
            <p:cNvSpPr/>
            <p:nvPr/>
          </p:nvSpPr>
          <p:spPr>
            <a:xfrm>
              <a:off x="611560" y="2708920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/楕円 265"/>
            <p:cNvSpPr/>
            <p:nvPr/>
          </p:nvSpPr>
          <p:spPr>
            <a:xfrm>
              <a:off x="611560" y="2924944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円/楕円 266"/>
            <p:cNvSpPr/>
            <p:nvPr/>
          </p:nvSpPr>
          <p:spPr>
            <a:xfrm>
              <a:off x="611560" y="3140968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円/楕円 267"/>
            <p:cNvSpPr/>
            <p:nvPr/>
          </p:nvSpPr>
          <p:spPr>
            <a:xfrm>
              <a:off x="611560" y="3356992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/楕円 268"/>
            <p:cNvSpPr/>
            <p:nvPr/>
          </p:nvSpPr>
          <p:spPr>
            <a:xfrm>
              <a:off x="611560" y="3573016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/楕円 269"/>
            <p:cNvSpPr/>
            <p:nvPr/>
          </p:nvSpPr>
          <p:spPr>
            <a:xfrm>
              <a:off x="611560" y="3789040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円/楕円 270"/>
            <p:cNvSpPr/>
            <p:nvPr/>
          </p:nvSpPr>
          <p:spPr>
            <a:xfrm>
              <a:off x="611560" y="4005064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72" name="直線矢印コネクタ 271"/>
            <p:cNvCxnSpPr>
              <a:stCxn id="240" idx="3"/>
              <a:endCxn id="175" idx="3"/>
            </p:cNvCxnSpPr>
            <p:nvPr/>
          </p:nvCxnSpPr>
          <p:spPr>
            <a:xfrm flipH="1">
              <a:off x="859220" y="733068"/>
              <a:ext cx="216024" cy="216024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直線矢印コネクタ 272"/>
            <p:cNvCxnSpPr>
              <a:stCxn id="242" idx="3"/>
              <a:endCxn id="191" idx="3"/>
            </p:cNvCxnSpPr>
            <p:nvPr/>
          </p:nvCxnSpPr>
          <p:spPr>
            <a:xfrm flipH="1">
              <a:off x="859220" y="733068"/>
              <a:ext cx="648072" cy="64807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直線矢印コネクタ 273"/>
            <p:cNvCxnSpPr>
              <a:stCxn id="244" idx="3"/>
              <a:endCxn id="207" idx="3"/>
            </p:cNvCxnSpPr>
            <p:nvPr/>
          </p:nvCxnSpPr>
          <p:spPr>
            <a:xfrm flipH="1">
              <a:off x="859220" y="733068"/>
              <a:ext cx="1080120" cy="108012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直線矢印コネクタ 274"/>
            <p:cNvCxnSpPr>
              <a:stCxn id="246" idx="3"/>
              <a:endCxn id="223" idx="3"/>
            </p:cNvCxnSpPr>
            <p:nvPr/>
          </p:nvCxnSpPr>
          <p:spPr>
            <a:xfrm flipH="1">
              <a:off x="859220" y="733068"/>
              <a:ext cx="1512168" cy="151216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直線矢印コネクタ 275"/>
            <p:cNvCxnSpPr>
              <a:stCxn id="248" idx="3"/>
              <a:endCxn id="232" idx="3"/>
            </p:cNvCxnSpPr>
            <p:nvPr/>
          </p:nvCxnSpPr>
          <p:spPr>
            <a:xfrm flipH="1">
              <a:off x="1075244" y="733068"/>
              <a:ext cx="1728192" cy="172819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直線矢印コネクタ 276"/>
            <p:cNvCxnSpPr>
              <a:stCxn id="250" idx="3"/>
              <a:endCxn id="234" idx="3"/>
            </p:cNvCxnSpPr>
            <p:nvPr/>
          </p:nvCxnSpPr>
          <p:spPr>
            <a:xfrm flipH="1">
              <a:off x="1507292" y="733068"/>
              <a:ext cx="1728192" cy="172819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直線矢印コネクタ 277"/>
            <p:cNvCxnSpPr>
              <a:stCxn id="252" idx="3"/>
              <a:endCxn id="236" idx="3"/>
            </p:cNvCxnSpPr>
            <p:nvPr/>
          </p:nvCxnSpPr>
          <p:spPr>
            <a:xfrm flipH="1">
              <a:off x="1939340" y="733068"/>
              <a:ext cx="1728192" cy="172819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直線矢印コネクタ 278"/>
            <p:cNvCxnSpPr>
              <a:stCxn id="254" idx="3"/>
              <a:endCxn id="238" idx="3"/>
            </p:cNvCxnSpPr>
            <p:nvPr/>
          </p:nvCxnSpPr>
          <p:spPr>
            <a:xfrm flipH="1">
              <a:off x="2371388" y="733068"/>
              <a:ext cx="1728192" cy="172819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グループ化 42"/>
          <p:cNvGrpSpPr>
            <a:grpSpLocks noChangeAspect="1"/>
          </p:cNvGrpSpPr>
          <p:nvPr/>
        </p:nvGrpSpPr>
        <p:grpSpPr>
          <a:xfrm>
            <a:off x="5162466" y="3573016"/>
            <a:ext cx="2937926" cy="2937926"/>
            <a:chOff x="4932040" y="548680"/>
            <a:chExt cx="3672408" cy="3672408"/>
          </a:xfrm>
        </p:grpSpPr>
        <p:sp>
          <p:nvSpPr>
            <p:cNvPr id="64" name="円/楕円 63"/>
            <p:cNvSpPr/>
            <p:nvPr/>
          </p:nvSpPr>
          <p:spPr>
            <a:xfrm>
              <a:off x="5148064" y="764704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円/楕円 64"/>
            <p:cNvSpPr/>
            <p:nvPr/>
          </p:nvSpPr>
          <p:spPr>
            <a:xfrm>
              <a:off x="5364088" y="764704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円/楕円 65"/>
            <p:cNvSpPr/>
            <p:nvPr/>
          </p:nvSpPr>
          <p:spPr>
            <a:xfrm>
              <a:off x="5580112" y="764704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円/楕円 66"/>
            <p:cNvSpPr/>
            <p:nvPr/>
          </p:nvSpPr>
          <p:spPr>
            <a:xfrm>
              <a:off x="5796136" y="764704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円/楕円 67"/>
            <p:cNvSpPr/>
            <p:nvPr/>
          </p:nvSpPr>
          <p:spPr>
            <a:xfrm>
              <a:off x="6012160" y="764704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円/楕円 68"/>
            <p:cNvSpPr/>
            <p:nvPr/>
          </p:nvSpPr>
          <p:spPr>
            <a:xfrm>
              <a:off x="6228184" y="764704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円/楕円 69"/>
            <p:cNvSpPr/>
            <p:nvPr/>
          </p:nvSpPr>
          <p:spPr>
            <a:xfrm>
              <a:off x="6444208" y="764704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円/楕円 70"/>
            <p:cNvSpPr/>
            <p:nvPr/>
          </p:nvSpPr>
          <p:spPr>
            <a:xfrm>
              <a:off x="6660232" y="764704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円/楕円 71"/>
            <p:cNvSpPr/>
            <p:nvPr/>
          </p:nvSpPr>
          <p:spPr>
            <a:xfrm>
              <a:off x="5148064" y="980728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円/楕円 72"/>
            <p:cNvSpPr/>
            <p:nvPr/>
          </p:nvSpPr>
          <p:spPr>
            <a:xfrm>
              <a:off x="5364088" y="980728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円/楕円 73"/>
            <p:cNvSpPr/>
            <p:nvPr/>
          </p:nvSpPr>
          <p:spPr>
            <a:xfrm>
              <a:off x="5580112" y="980728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円/楕円 74"/>
            <p:cNvSpPr/>
            <p:nvPr/>
          </p:nvSpPr>
          <p:spPr>
            <a:xfrm>
              <a:off x="5796136" y="980728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円/楕円 75"/>
            <p:cNvSpPr/>
            <p:nvPr/>
          </p:nvSpPr>
          <p:spPr>
            <a:xfrm>
              <a:off x="6012160" y="980728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円/楕円 76"/>
            <p:cNvSpPr/>
            <p:nvPr/>
          </p:nvSpPr>
          <p:spPr>
            <a:xfrm>
              <a:off x="6228184" y="980728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円/楕円 77"/>
            <p:cNvSpPr/>
            <p:nvPr/>
          </p:nvSpPr>
          <p:spPr>
            <a:xfrm>
              <a:off x="6444208" y="980728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円/楕円 78"/>
            <p:cNvSpPr/>
            <p:nvPr/>
          </p:nvSpPr>
          <p:spPr>
            <a:xfrm>
              <a:off x="6660232" y="980728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円/楕円 79"/>
            <p:cNvSpPr/>
            <p:nvPr/>
          </p:nvSpPr>
          <p:spPr>
            <a:xfrm>
              <a:off x="5148064" y="1196752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円/楕円 80"/>
            <p:cNvSpPr/>
            <p:nvPr/>
          </p:nvSpPr>
          <p:spPr>
            <a:xfrm>
              <a:off x="5364088" y="1196752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円/楕円 81"/>
            <p:cNvSpPr/>
            <p:nvPr/>
          </p:nvSpPr>
          <p:spPr>
            <a:xfrm>
              <a:off x="5580112" y="1196752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円/楕円 82"/>
            <p:cNvSpPr/>
            <p:nvPr/>
          </p:nvSpPr>
          <p:spPr>
            <a:xfrm>
              <a:off x="5796136" y="1196752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円/楕円 83"/>
            <p:cNvSpPr/>
            <p:nvPr/>
          </p:nvSpPr>
          <p:spPr>
            <a:xfrm>
              <a:off x="6012160" y="1196752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円/楕円 84"/>
            <p:cNvSpPr/>
            <p:nvPr/>
          </p:nvSpPr>
          <p:spPr>
            <a:xfrm>
              <a:off x="6228184" y="1196752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円/楕円 85"/>
            <p:cNvSpPr/>
            <p:nvPr/>
          </p:nvSpPr>
          <p:spPr>
            <a:xfrm>
              <a:off x="6444208" y="1196752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円/楕円 86"/>
            <p:cNvSpPr/>
            <p:nvPr/>
          </p:nvSpPr>
          <p:spPr>
            <a:xfrm>
              <a:off x="6660232" y="1196752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円/楕円 87"/>
            <p:cNvSpPr/>
            <p:nvPr/>
          </p:nvSpPr>
          <p:spPr>
            <a:xfrm>
              <a:off x="5148064" y="1412776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円/楕円 88"/>
            <p:cNvSpPr/>
            <p:nvPr/>
          </p:nvSpPr>
          <p:spPr>
            <a:xfrm>
              <a:off x="5364088" y="1412776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円/楕円 89"/>
            <p:cNvSpPr/>
            <p:nvPr/>
          </p:nvSpPr>
          <p:spPr>
            <a:xfrm>
              <a:off x="5580112" y="1412776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円/楕円 90"/>
            <p:cNvSpPr/>
            <p:nvPr/>
          </p:nvSpPr>
          <p:spPr>
            <a:xfrm>
              <a:off x="5796136" y="1412776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円/楕円 91"/>
            <p:cNvSpPr/>
            <p:nvPr/>
          </p:nvSpPr>
          <p:spPr>
            <a:xfrm>
              <a:off x="6012160" y="1412776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円/楕円 92"/>
            <p:cNvSpPr/>
            <p:nvPr/>
          </p:nvSpPr>
          <p:spPr>
            <a:xfrm>
              <a:off x="6228184" y="1412776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円/楕円 93"/>
            <p:cNvSpPr/>
            <p:nvPr/>
          </p:nvSpPr>
          <p:spPr>
            <a:xfrm>
              <a:off x="6444208" y="1412776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円/楕円 94"/>
            <p:cNvSpPr/>
            <p:nvPr/>
          </p:nvSpPr>
          <p:spPr>
            <a:xfrm>
              <a:off x="6660232" y="1412776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円/楕円 95"/>
            <p:cNvSpPr/>
            <p:nvPr/>
          </p:nvSpPr>
          <p:spPr>
            <a:xfrm>
              <a:off x="5148064" y="1628800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円/楕円 96"/>
            <p:cNvSpPr/>
            <p:nvPr/>
          </p:nvSpPr>
          <p:spPr>
            <a:xfrm>
              <a:off x="5364088" y="1628800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円/楕円 97"/>
            <p:cNvSpPr/>
            <p:nvPr/>
          </p:nvSpPr>
          <p:spPr>
            <a:xfrm>
              <a:off x="5580112" y="1628800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円/楕円 98"/>
            <p:cNvSpPr/>
            <p:nvPr/>
          </p:nvSpPr>
          <p:spPr>
            <a:xfrm>
              <a:off x="5796136" y="1628800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円/楕円 99"/>
            <p:cNvSpPr/>
            <p:nvPr/>
          </p:nvSpPr>
          <p:spPr>
            <a:xfrm>
              <a:off x="6012160" y="1628800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円/楕円 100"/>
            <p:cNvSpPr/>
            <p:nvPr/>
          </p:nvSpPr>
          <p:spPr>
            <a:xfrm>
              <a:off x="6228184" y="1628800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円/楕円 101"/>
            <p:cNvSpPr/>
            <p:nvPr/>
          </p:nvSpPr>
          <p:spPr>
            <a:xfrm>
              <a:off x="6444208" y="1628800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円/楕円 102"/>
            <p:cNvSpPr/>
            <p:nvPr/>
          </p:nvSpPr>
          <p:spPr>
            <a:xfrm>
              <a:off x="6660232" y="1628800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円/楕円 103"/>
            <p:cNvSpPr/>
            <p:nvPr/>
          </p:nvSpPr>
          <p:spPr>
            <a:xfrm>
              <a:off x="5148064" y="1844824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円/楕円 104"/>
            <p:cNvSpPr/>
            <p:nvPr/>
          </p:nvSpPr>
          <p:spPr>
            <a:xfrm>
              <a:off x="5364088" y="1844824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円/楕円 105"/>
            <p:cNvSpPr/>
            <p:nvPr/>
          </p:nvSpPr>
          <p:spPr>
            <a:xfrm>
              <a:off x="5580112" y="1844824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円/楕円 106"/>
            <p:cNvSpPr/>
            <p:nvPr/>
          </p:nvSpPr>
          <p:spPr>
            <a:xfrm>
              <a:off x="5796136" y="1844824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円/楕円 107"/>
            <p:cNvSpPr/>
            <p:nvPr/>
          </p:nvSpPr>
          <p:spPr>
            <a:xfrm>
              <a:off x="6012160" y="1844824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円/楕円 108"/>
            <p:cNvSpPr/>
            <p:nvPr/>
          </p:nvSpPr>
          <p:spPr>
            <a:xfrm>
              <a:off x="6228184" y="1844824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円/楕円 109"/>
            <p:cNvSpPr/>
            <p:nvPr/>
          </p:nvSpPr>
          <p:spPr>
            <a:xfrm>
              <a:off x="6444208" y="1844824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円/楕円 110"/>
            <p:cNvSpPr/>
            <p:nvPr/>
          </p:nvSpPr>
          <p:spPr>
            <a:xfrm>
              <a:off x="6660232" y="1844824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円/楕円 111"/>
            <p:cNvSpPr/>
            <p:nvPr/>
          </p:nvSpPr>
          <p:spPr>
            <a:xfrm>
              <a:off x="5148064" y="2060848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円/楕円 112"/>
            <p:cNvSpPr/>
            <p:nvPr/>
          </p:nvSpPr>
          <p:spPr>
            <a:xfrm>
              <a:off x="5364088" y="2060848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円/楕円 113"/>
            <p:cNvSpPr/>
            <p:nvPr/>
          </p:nvSpPr>
          <p:spPr>
            <a:xfrm>
              <a:off x="5580112" y="2060848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円/楕円 114"/>
            <p:cNvSpPr/>
            <p:nvPr/>
          </p:nvSpPr>
          <p:spPr>
            <a:xfrm>
              <a:off x="5796136" y="2060848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円/楕円 115"/>
            <p:cNvSpPr/>
            <p:nvPr/>
          </p:nvSpPr>
          <p:spPr>
            <a:xfrm>
              <a:off x="6012160" y="2060848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円/楕円 116"/>
            <p:cNvSpPr/>
            <p:nvPr/>
          </p:nvSpPr>
          <p:spPr>
            <a:xfrm>
              <a:off x="6228184" y="2060848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円/楕円 117"/>
            <p:cNvSpPr/>
            <p:nvPr/>
          </p:nvSpPr>
          <p:spPr>
            <a:xfrm>
              <a:off x="6444208" y="2060848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円/楕円 118"/>
            <p:cNvSpPr/>
            <p:nvPr/>
          </p:nvSpPr>
          <p:spPr>
            <a:xfrm>
              <a:off x="6660232" y="2060848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円/楕円 119"/>
            <p:cNvSpPr/>
            <p:nvPr/>
          </p:nvSpPr>
          <p:spPr>
            <a:xfrm>
              <a:off x="5148064" y="2276872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円/楕円 120"/>
            <p:cNvSpPr/>
            <p:nvPr/>
          </p:nvSpPr>
          <p:spPr>
            <a:xfrm>
              <a:off x="5364088" y="2276872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円/楕円 121"/>
            <p:cNvSpPr/>
            <p:nvPr/>
          </p:nvSpPr>
          <p:spPr>
            <a:xfrm>
              <a:off x="5580112" y="2276872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円/楕円 122"/>
            <p:cNvSpPr/>
            <p:nvPr/>
          </p:nvSpPr>
          <p:spPr>
            <a:xfrm>
              <a:off x="5796136" y="2276872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円/楕円 123"/>
            <p:cNvSpPr/>
            <p:nvPr/>
          </p:nvSpPr>
          <p:spPr>
            <a:xfrm>
              <a:off x="6012160" y="2276872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円/楕円 124"/>
            <p:cNvSpPr/>
            <p:nvPr/>
          </p:nvSpPr>
          <p:spPr>
            <a:xfrm>
              <a:off x="6228184" y="2276872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円/楕円 125"/>
            <p:cNvSpPr/>
            <p:nvPr/>
          </p:nvSpPr>
          <p:spPr>
            <a:xfrm>
              <a:off x="6444208" y="2276872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円/楕円 126"/>
            <p:cNvSpPr/>
            <p:nvPr/>
          </p:nvSpPr>
          <p:spPr>
            <a:xfrm>
              <a:off x="6660232" y="2276872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円/楕円 127"/>
            <p:cNvSpPr/>
            <p:nvPr/>
          </p:nvSpPr>
          <p:spPr>
            <a:xfrm>
              <a:off x="5148064" y="548680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円/楕円 128"/>
            <p:cNvSpPr/>
            <p:nvPr/>
          </p:nvSpPr>
          <p:spPr>
            <a:xfrm>
              <a:off x="5364088" y="548680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円/楕円 129"/>
            <p:cNvSpPr/>
            <p:nvPr/>
          </p:nvSpPr>
          <p:spPr>
            <a:xfrm>
              <a:off x="5580112" y="548680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円/楕円 130"/>
            <p:cNvSpPr/>
            <p:nvPr/>
          </p:nvSpPr>
          <p:spPr>
            <a:xfrm>
              <a:off x="5796136" y="548680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円/楕円 131"/>
            <p:cNvSpPr/>
            <p:nvPr/>
          </p:nvSpPr>
          <p:spPr>
            <a:xfrm>
              <a:off x="6012160" y="548680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円/楕円 132"/>
            <p:cNvSpPr/>
            <p:nvPr/>
          </p:nvSpPr>
          <p:spPr>
            <a:xfrm>
              <a:off x="6228184" y="548680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円/楕円 133"/>
            <p:cNvSpPr/>
            <p:nvPr/>
          </p:nvSpPr>
          <p:spPr>
            <a:xfrm>
              <a:off x="6444208" y="548680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円/楕円 134"/>
            <p:cNvSpPr/>
            <p:nvPr/>
          </p:nvSpPr>
          <p:spPr>
            <a:xfrm>
              <a:off x="6660232" y="548680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円/楕円 135"/>
            <p:cNvSpPr/>
            <p:nvPr/>
          </p:nvSpPr>
          <p:spPr>
            <a:xfrm>
              <a:off x="6876256" y="548680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円/楕円 136"/>
            <p:cNvSpPr/>
            <p:nvPr/>
          </p:nvSpPr>
          <p:spPr>
            <a:xfrm>
              <a:off x="7092280" y="548680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円/楕円 137"/>
            <p:cNvSpPr/>
            <p:nvPr/>
          </p:nvSpPr>
          <p:spPr>
            <a:xfrm>
              <a:off x="7308304" y="548680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円/楕円 138"/>
            <p:cNvSpPr/>
            <p:nvPr/>
          </p:nvSpPr>
          <p:spPr>
            <a:xfrm>
              <a:off x="7524328" y="548680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円/楕円 139"/>
            <p:cNvSpPr/>
            <p:nvPr/>
          </p:nvSpPr>
          <p:spPr>
            <a:xfrm>
              <a:off x="7740352" y="548680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円/楕円 140"/>
            <p:cNvSpPr/>
            <p:nvPr/>
          </p:nvSpPr>
          <p:spPr>
            <a:xfrm>
              <a:off x="7956376" y="548680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円/楕円 141"/>
            <p:cNvSpPr/>
            <p:nvPr/>
          </p:nvSpPr>
          <p:spPr>
            <a:xfrm>
              <a:off x="8172400" y="548680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円/楕円 142"/>
            <p:cNvSpPr/>
            <p:nvPr/>
          </p:nvSpPr>
          <p:spPr>
            <a:xfrm>
              <a:off x="8388424" y="548680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円/楕円 143"/>
            <p:cNvSpPr/>
            <p:nvPr/>
          </p:nvSpPr>
          <p:spPr>
            <a:xfrm>
              <a:off x="4932040" y="548680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円/楕円 144"/>
            <p:cNvSpPr/>
            <p:nvPr/>
          </p:nvSpPr>
          <p:spPr>
            <a:xfrm>
              <a:off x="4932040" y="764704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円/楕円 145"/>
            <p:cNvSpPr/>
            <p:nvPr/>
          </p:nvSpPr>
          <p:spPr>
            <a:xfrm>
              <a:off x="4932040" y="980728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円/楕円 146"/>
            <p:cNvSpPr/>
            <p:nvPr/>
          </p:nvSpPr>
          <p:spPr>
            <a:xfrm>
              <a:off x="4932040" y="1196752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円/楕円 147"/>
            <p:cNvSpPr/>
            <p:nvPr/>
          </p:nvSpPr>
          <p:spPr>
            <a:xfrm>
              <a:off x="4932040" y="1412776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円/楕円 148"/>
            <p:cNvSpPr/>
            <p:nvPr/>
          </p:nvSpPr>
          <p:spPr>
            <a:xfrm>
              <a:off x="4932040" y="1628800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円/楕円 149"/>
            <p:cNvSpPr/>
            <p:nvPr/>
          </p:nvSpPr>
          <p:spPr>
            <a:xfrm>
              <a:off x="4932040" y="1844824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円/楕円 150"/>
            <p:cNvSpPr/>
            <p:nvPr/>
          </p:nvSpPr>
          <p:spPr>
            <a:xfrm>
              <a:off x="4932040" y="2060848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円/楕円 151"/>
            <p:cNvSpPr/>
            <p:nvPr/>
          </p:nvSpPr>
          <p:spPr>
            <a:xfrm>
              <a:off x="4932040" y="2276872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円/楕円 152"/>
            <p:cNvSpPr/>
            <p:nvPr/>
          </p:nvSpPr>
          <p:spPr>
            <a:xfrm>
              <a:off x="4932040" y="2492896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円/楕円 153"/>
            <p:cNvSpPr/>
            <p:nvPr/>
          </p:nvSpPr>
          <p:spPr>
            <a:xfrm>
              <a:off x="4932040" y="2708920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円/楕円 154"/>
            <p:cNvSpPr/>
            <p:nvPr/>
          </p:nvSpPr>
          <p:spPr>
            <a:xfrm>
              <a:off x="4932040" y="2924944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円/楕円 155"/>
            <p:cNvSpPr/>
            <p:nvPr/>
          </p:nvSpPr>
          <p:spPr>
            <a:xfrm>
              <a:off x="4932040" y="3140968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円/楕円 156"/>
            <p:cNvSpPr/>
            <p:nvPr/>
          </p:nvSpPr>
          <p:spPr>
            <a:xfrm>
              <a:off x="4932040" y="3356992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円/楕円 157"/>
            <p:cNvSpPr/>
            <p:nvPr/>
          </p:nvSpPr>
          <p:spPr>
            <a:xfrm>
              <a:off x="4932040" y="3573016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円/楕円 158"/>
            <p:cNvSpPr/>
            <p:nvPr/>
          </p:nvSpPr>
          <p:spPr>
            <a:xfrm>
              <a:off x="4932040" y="3789040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円/楕円 159"/>
            <p:cNvSpPr/>
            <p:nvPr/>
          </p:nvSpPr>
          <p:spPr>
            <a:xfrm>
              <a:off x="4932040" y="4005064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61" name="直線矢印コネクタ 160"/>
            <p:cNvCxnSpPr>
              <a:stCxn id="129" idx="3"/>
              <a:endCxn id="64" idx="3"/>
            </p:cNvCxnSpPr>
            <p:nvPr/>
          </p:nvCxnSpPr>
          <p:spPr>
            <a:xfrm flipH="1">
              <a:off x="5179700" y="733068"/>
              <a:ext cx="216024" cy="216024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直線矢印コネクタ 161"/>
            <p:cNvCxnSpPr>
              <a:stCxn id="131" idx="3"/>
              <a:endCxn id="80" idx="3"/>
            </p:cNvCxnSpPr>
            <p:nvPr/>
          </p:nvCxnSpPr>
          <p:spPr>
            <a:xfrm flipH="1">
              <a:off x="5179700" y="733068"/>
              <a:ext cx="648072" cy="64807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直線矢印コネクタ 162"/>
            <p:cNvCxnSpPr>
              <a:stCxn id="133" idx="3"/>
              <a:endCxn id="96" idx="3"/>
            </p:cNvCxnSpPr>
            <p:nvPr/>
          </p:nvCxnSpPr>
          <p:spPr>
            <a:xfrm flipH="1">
              <a:off x="5179700" y="733068"/>
              <a:ext cx="1080120" cy="108012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直線矢印コネクタ 163"/>
            <p:cNvCxnSpPr>
              <a:stCxn id="135" idx="3"/>
              <a:endCxn id="112" idx="3"/>
            </p:cNvCxnSpPr>
            <p:nvPr/>
          </p:nvCxnSpPr>
          <p:spPr>
            <a:xfrm flipH="1">
              <a:off x="5179700" y="733068"/>
              <a:ext cx="1512168" cy="151216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直線矢印コネクタ 164"/>
            <p:cNvCxnSpPr>
              <a:stCxn id="137" idx="3"/>
              <a:endCxn id="121" idx="3"/>
            </p:cNvCxnSpPr>
            <p:nvPr/>
          </p:nvCxnSpPr>
          <p:spPr>
            <a:xfrm flipH="1">
              <a:off x="5395724" y="733068"/>
              <a:ext cx="1728192" cy="172819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直線矢印コネクタ 165"/>
            <p:cNvCxnSpPr>
              <a:stCxn id="139" idx="3"/>
              <a:endCxn id="123" idx="3"/>
            </p:cNvCxnSpPr>
            <p:nvPr/>
          </p:nvCxnSpPr>
          <p:spPr>
            <a:xfrm flipH="1">
              <a:off x="5827772" y="733068"/>
              <a:ext cx="1728192" cy="172819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直線矢印コネクタ 166"/>
            <p:cNvCxnSpPr>
              <a:stCxn id="141" idx="3"/>
              <a:endCxn id="125" idx="3"/>
            </p:cNvCxnSpPr>
            <p:nvPr/>
          </p:nvCxnSpPr>
          <p:spPr>
            <a:xfrm flipH="1">
              <a:off x="6259820" y="733068"/>
              <a:ext cx="1728192" cy="172819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直線矢印コネクタ 167"/>
            <p:cNvCxnSpPr>
              <a:stCxn id="143" idx="3"/>
              <a:endCxn id="127" idx="3"/>
            </p:cNvCxnSpPr>
            <p:nvPr/>
          </p:nvCxnSpPr>
          <p:spPr>
            <a:xfrm flipH="1">
              <a:off x="6691868" y="733068"/>
              <a:ext cx="1728192" cy="172819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直線矢印コネクタ 168"/>
            <p:cNvCxnSpPr>
              <a:stCxn id="147" idx="7"/>
              <a:endCxn id="72" idx="7"/>
            </p:cNvCxnSpPr>
            <p:nvPr/>
          </p:nvCxnSpPr>
          <p:spPr>
            <a:xfrm flipV="1">
              <a:off x="5116428" y="1012364"/>
              <a:ext cx="216024" cy="216024"/>
            </a:xfrm>
            <a:prstGeom prst="straightConnector1">
              <a:avLst/>
            </a:prstGeom>
            <a:ln w="19050">
              <a:solidFill>
                <a:srgbClr val="0000FF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直線矢印コネクタ 169"/>
            <p:cNvCxnSpPr>
              <a:stCxn id="149" idx="7"/>
              <a:endCxn id="88" idx="7"/>
            </p:cNvCxnSpPr>
            <p:nvPr/>
          </p:nvCxnSpPr>
          <p:spPr>
            <a:xfrm flipV="1">
              <a:off x="5116428" y="1444412"/>
              <a:ext cx="216024" cy="216024"/>
            </a:xfrm>
            <a:prstGeom prst="straightConnector1">
              <a:avLst/>
            </a:prstGeom>
            <a:ln w="19050">
              <a:solidFill>
                <a:srgbClr val="0000FF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直線矢印コネクタ 170"/>
            <p:cNvCxnSpPr>
              <a:stCxn id="151" idx="7"/>
              <a:endCxn id="97" idx="7"/>
            </p:cNvCxnSpPr>
            <p:nvPr/>
          </p:nvCxnSpPr>
          <p:spPr>
            <a:xfrm flipV="1">
              <a:off x="5116428" y="1660436"/>
              <a:ext cx="432048" cy="432048"/>
            </a:xfrm>
            <a:prstGeom prst="straightConnector1">
              <a:avLst/>
            </a:prstGeom>
            <a:ln w="19050">
              <a:solidFill>
                <a:srgbClr val="0000FF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直線矢印コネクタ 171"/>
            <p:cNvCxnSpPr>
              <a:stCxn id="153" idx="7"/>
              <a:endCxn id="106" idx="7"/>
            </p:cNvCxnSpPr>
            <p:nvPr/>
          </p:nvCxnSpPr>
          <p:spPr>
            <a:xfrm flipV="1">
              <a:off x="5116428" y="1876460"/>
              <a:ext cx="648072" cy="648072"/>
            </a:xfrm>
            <a:prstGeom prst="straightConnector1">
              <a:avLst/>
            </a:prstGeom>
            <a:ln w="19050">
              <a:solidFill>
                <a:srgbClr val="0000FF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直線矢印コネクタ 172"/>
            <p:cNvCxnSpPr>
              <a:stCxn id="155" idx="7"/>
              <a:endCxn id="115" idx="7"/>
            </p:cNvCxnSpPr>
            <p:nvPr/>
          </p:nvCxnSpPr>
          <p:spPr>
            <a:xfrm flipV="1">
              <a:off x="5116428" y="2092484"/>
              <a:ext cx="864096" cy="864096"/>
            </a:xfrm>
            <a:prstGeom prst="straightConnector1">
              <a:avLst/>
            </a:prstGeom>
            <a:ln w="19050">
              <a:solidFill>
                <a:srgbClr val="0000FF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直線矢印コネクタ 173"/>
            <p:cNvCxnSpPr>
              <a:stCxn id="157" idx="7"/>
              <a:endCxn id="124" idx="7"/>
            </p:cNvCxnSpPr>
            <p:nvPr/>
          </p:nvCxnSpPr>
          <p:spPr>
            <a:xfrm flipV="1">
              <a:off x="5116428" y="2308508"/>
              <a:ext cx="1080120" cy="1080120"/>
            </a:xfrm>
            <a:prstGeom prst="straightConnector1">
              <a:avLst/>
            </a:prstGeom>
            <a:ln w="19050">
              <a:solidFill>
                <a:srgbClr val="0000FF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0" name="正方形/長方形 279"/>
          <p:cNvSpPr/>
          <p:nvPr/>
        </p:nvSpPr>
        <p:spPr bwMode="auto">
          <a:xfrm>
            <a:off x="1043608" y="5481228"/>
            <a:ext cx="2736304" cy="468052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Conventional</a:t>
            </a:r>
            <a:endParaRPr kumimoji="0" lang="ja-JP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81" name="正方形/長方形 280"/>
          <p:cNvSpPr/>
          <p:nvPr/>
        </p:nvSpPr>
        <p:spPr bwMode="auto">
          <a:xfrm>
            <a:off x="5309976" y="5498728"/>
            <a:ext cx="2790416" cy="468052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K0155</a:t>
            </a:r>
            <a:endParaRPr kumimoji="0" lang="ja-JP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38847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200" dirty="0" smtClean="0"/>
              <a:t>Representation of weight coefficients</a:t>
            </a:r>
            <a:endParaRPr kumimoji="1" lang="ja-JP" altLang="en-US" sz="3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Weight function is newly defined</a:t>
            </a:r>
          </a:p>
          <a:p>
            <a:pPr lvl="1"/>
            <a:r>
              <a:rPr kumimoji="1" lang="en-US" altLang="ja-JP" dirty="0" smtClean="0"/>
              <a:t>Weights are analytically defined (no table needed)</a:t>
            </a:r>
          </a:p>
          <a:p>
            <a:pPr lvl="1"/>
            <a:r>
              <a:rPr kumimoji="1" lang="en-US" altLang="ja-JP" dirty="0" smtClean="0"/>
              <a:t>This function is used for all block sizes and all prediction modes</a:t>
            </a:r>
            <a:endParaRPr kumimoji="1" lang="ja-JP" altLang="en-US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259466" y="2791358"/>
            <a:ext cx="4240526" cy="3661978"/>
            <a:chOff x="259466" y="2791358"/>
            <a:chExt cx="4240526" cy="3661978"/>
          </a:xfrm>
        </p:grpSpPr>
        <p:sp>
          <p:nvSpPr>
            <p:cNvPr id="33" name="円/楕円 32"/>
            <p:cNvSpPr/>
            <p:nvPr/>
          </p:nvSpPr>
          <p:spPr>
            <a:xfrm>
              <a:off x="1043608" y="3429000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円/楕円 33"/>
            <p:cNvSpPr/>
            <p:nvPr/>
          </p:nvSpPr>
          <p:spPr>
            <a:xfrm>
              <a:off x="1259632" y="3429000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円/楕円 34"/>
            <p:cNvSpPr/>
            <p:nvPr/>
          </p:nvSpPr>
          <p:spPr>
            <a:xfrm>
              <a:off x="1475656" y="3429000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円/楕円 35"/>
            <p:cNvSpPr/>
            <p:nvPr/>
          </p:nvSpPr>
          <p:spPr>
            <a:xfrm>
              <a:off x="1691680" y="3429000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円/楕円 36"/>
            <p:cNvSpPr/>
            <p:nvPr/>
          </p:nvSpPr>
          <p:spPr>
            <a:xfrm>
              <a:off x="1907704" y="3429000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円/楕円 37"/>
            <p:cNvSpPr/>
            <p:nvPr/>
          </p:nvSpPr>
          <p:spPr>
            <a:xfrm>
              <a:off x="2123728" y="3429000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円/楕円 38"/>
            <p:cNvSpPr/>
            <p:nvPr/>
          </p:nvSpPr>
          <p:spPr>
            <a:xfrm>
              <a:off x="2339752" y="3429000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円/楕円 39"/>
            <p:cNvSpPr/>
            <p:nvPr/>
          </p:nvSpPr>
          <p:spPr>
            <a:xfrm>
              <a:off x="2555776" y="3429000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円/楕円 40"/>
            <p:cNvSpPr/>
            <p:nvPr/>
          </p:nvSpPr>
          <p:spPr>
            <a:xfrm>
              <a:off x="1043608" y="3645024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円/楕円 41"/>
            <p:cNvSpPr/>
            <p:nvPr/>
          </p:nvSpPr>
          <p:spPr>
            <a:xfrm>
              <a:off x="1259632" y="3645024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/楕円 42"/>
            <p:cNvSpPr/>
            <p:nvPr/>
          </p:nvSpPr>
          <p:spPr>
            <a:xfrm>
              <a:off x="1475656" y="3645024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円/楕円 43"/>
            <p:cNvSpPr/>
            <p:nvPr/>
          </p:nvSpPr>
          <p:spPr>
            <a:xfrm>
              <a:off x="1691680" y="3645024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円/楕円 44"/>
            <p:cNvSpPr/>
            <p:nvPr/>
          </p:nvSpPr>
          <p:spPr>
            <a:xfrm>
              <a:off x="1907704" y="3645024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円/楕円 45"/>
            <p:cNvSpPr/>
            <p:nvPr/>
          </p:nvSpPr>
          <p:spPr>
            <a:xfrm>
              <a:off x="2123728" y="3645024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円/楕円 46"/>
            <p:cNvSpPr/>
            <p:nvPr/>
          </p:nvSpPr>
          <p:spPr>
            <a:xfrm>
              <a:off x="2339752" y="3645024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円/楕円 47"/>
            <p:cNvSpPr/>
            <p:nvPr/>
          </p:nvSpPr>
          <p:spPr>
            <a:xfrm>
              <a:off x="2555776" y="3645024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円/楕円 48"/>
            <p:cNvSpPr/>
            <p:nvPr/>
          </p:nvSpPr>
          <p:spPr>
            <a:xfrm>
              <a:off x="1043608" y="3861048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円/楕円 49"/>
            <p:cNvSpPr/>
            <p:nvPr/>
          </p:nvSpPr>
          <p:spPr>
            <a:xfrm>
              <a:off x="1259632" y="3861048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円/楕円 50"/>
            <p:cNvSpPr/>
            <p:nvPr/>
          </p:nvSpPr>
          <p:spPr>
            <a:xfrm>
              <a:off x="1475656" y="3861048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円/楕円 51"/>
            <p:cNvSpPr/>
            <p:nvPr/>
          </p:nvSpPr>
          <p:spPr>
            <a:xfrm>
              <a:off x="1691680" y="3861048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円/楕円 52"/>
            <p:cNvSpPr/>
            <p:nvPr/>
          </p:nvSpPr>
          <p:spPr>
            <a:xfrm>
              <a:off x="1907704" y="3861048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円/楕円 53"/>
            <p:cNvSpPr/>
            <p:nvPr/>
          </p:nvSpPr>
          <p:spPr>
            <a:xfrm>
              <a:off x="2123728" y="3861048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円/楕円 54"/>
            <p:cNvSpPr/>
            <p:nvPr/>
          </p:nvSpPr>
          <p:spPr>
            <a:xfrm>
              <a:off x="2339752" y="3861048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円/楕円 55"/>
            <p:cNvSpPr/>
            <p:nvPr/>
          </p:nvSpPr>
          <p:spPr>
            <a:xfrm>
              <a:off x="2555776" y="3861048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円/楕円 56"/>
            <p:cNvSpPr/>
            <p:nvPr/>
          </p:nvSpPr>
          <p:spPr>
            <a:xfrm>
              <a:off x="1043608" y="4077072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円/楕円 57"/>
            <p:cNvSpPr/>
            <p:nvPr/>
          </p:nvSpPr>
          <p:spPr>
            <a:xfrm>
              <a:off x="1259632" y="4077072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円/楕円 58"/>
            <p:cNvSpPr/>
            <p:nvPr/>
          </p:nvSpPr>
          <p:spPr>
            <a:xfrm>
              <a:off x="1475656" y="4077072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円/楕円 59"/>
            <p:cNvSpPr/>
            <p:nvPr/>
          </p:nvSpPr>
          <p:spPr>
            <a:xfrm>
              <a:off x="1691680" y="4077072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円/楕円 60"/>
            <p:cNvSpPr/>
            <p:nvPr/>
          </p:nvSpPr>
          <p:spPr>
            <a:xfrm>
              <a:off x="1907704" y="4077072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円/楕円 61"/>
            <p:cNvSpPr/>
            <p:nvPr/>
          </p:nvSpPr>
          <p:spPr>
            <a:xfrm>
              <a:off x="2123728" y="4077072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円/楕円 62"/>
            <p:cNvSpPr/>
            <p:nvPr/>
          </p:nvSpPr>
          <p:spPr>
            <a:xfrm>
              <a:off x="2339752" y="4077072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円/楕円 63"/>
            <p:cNvSpPr/>
            <p:nvPr/>
          </p:nvSpPr>
          <p:spPr>
            <a:xfrm>
              <a:off x="2555776" y="4077072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円/楕円 64"/>
            <p:cNvSpPr/>
            <p:nvPr/>
          </p:nvSpPr>
          <p:spPr>
            <a:xfrm>
              <a:off x="1043608" y="4293096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円/楕円 65"/>
            <p:cNvSpPr/>
            <p:nvPr/>
          </p:nvSpPr>
          <p:spPr>
            <a:xfrm>
              <a:off x="1259632" y="4293096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円/楕円 66"/>
            <p:cNvSpPr/>
            <p:nvPr/>
          </p:nvSpPr>
          <p:spPr>
            <a:xfrm>
              <a:off x="1475656" y="4293096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円/楕円 67"/>
            <p:cNvSpPr/>
            <p:nvPr/>
          </p:nvSpPr>
          <p:spPr>
            <a:xfrm>
              <a:off x="1691680" y="4293096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円/楕円 68"/>
            <p:cNvSpPr/>
            <p:nvPr/>
          </p:nvSpPr>
          <p:spPr>
            <a:xfrm>
              <a:off x="1907704" y="4293096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円/楕円 69"/>
            <p:cNvSpPr/>
            <p:nvPr/>
          </p:nvSpPr>
          <p:spPr>
            <a:xfrm>
              <a:off x="2123728" y="4293096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円/楕円 70"/>
            <p:cNvSpPr/>
            <p:nvPr/>
          </p:nvSpPr>
          <p:spPr>
            <a:xfrm>
              <a:off x="2339752" y="4293096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円/楕円 71"/>
            <p:cNvSpPr/>
            <p:nvPr/>
          </p:nvSpPr>
          <p:spPr>
            <a:xfrm>
              <a:off x="2555776" y="4293096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円/楕円 72"/>
            <p:cNvSpPr/>
            <p:nvPr/>
          </p:nvSpPr>
          <p:spPr>
            <a:xfrm>
              <a:off x="1043608" y="4509120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円/楕円 73"/>
            <p:cNvSpPr/>
            <p:nvPr/>
          </p:nvSpPr>
          <p:spPr>
            <a:xfrm>
              <a:off x="1259632" y="4509120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円/楕円 74"/>
            <p:cNvSpPr/>
            <p:nvPr/>
          </p:nvSpPr>
          <p:spPr>
            <a:xfrm>
              <a:off x="1475656" y="4509120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円/楕円 75"/>
            <p:cNvSpPr/>
            <p:nvPr/>
          </p:nvSpPr>
          <p:spPr>
            <a:xfrm>
              <a:off x="1691680" y="4509120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円/楕円 76"/>
            <p:cNvSpPr/>
            <p:nvPr/>
          </p:nvSpPr>
          <p:spPr>
            <a:xfrm>
              <a:off x="1907704" y="4509120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円/楕円 77"/>
            <p:cNvSpPr/>
            <p:nvPr/>
          </p:nvSpPr>
          <p:spPr>
            <a:xfrm>
              <a:off x="2123728" y="4509120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円/楕円 78"/>
            <p:cNvSpPr/>
            <p:nvPr/>
          </p:nvSpPr>
          <p:spPr>
            <a:xfrm>
              <a:off x="2339752" y="4509120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円/楕円 79"/>
            <p:cNvSpPr/>
            <p:nvPr/>
          </p:nvSpPr>
          <p:spPr>
            <a:xfrm>
              <a:off x="2555776" y="4509120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円/楕円 80"/>
            <p:cNvSpPr/>
            <p:nvPr/>
          </p:nvSpPr>
          <p:spPr>
            <a:xfrm>
              <a:off x="1043608" y="4725144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円/楕円 81"/>
            <p:cNvSpPr/>
            <p:nvPr/>
          </p:nvSpPr>
          <p:spPr>
            <a:xfrm>
              <a:off x="1259632" y="4725144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円/楕円 82"/>
            <p:cNvSpPr/>
            <p:nvPr/>
          </p:nvSpPr>
          <p:spPr>
            <a:xfrm>
              <a:off x="1475656" y="4725144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円/楕円 83"/>
            <p:cNvSpPr/>
            <p:nvPr/>
          </p:nvSpPr>
          <p:spPr>
            <a:xfrm>
              <a:off x="1691680" y="4725144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円/楕円 84"/>
            <p:cNvSpPr/>
            <p:nvPr/>
          </p:nvSpPr>
          <p:spPr>
            <a:xfrm>
              <a:off x="1907704" y="4725144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円/楕円 85"/>
            <p:cNvSpPr/>
            <p:nvPr/>
          </p:nvSpPr>
          <p:spPr>
            <a:xfrm>
              <a:off x="2123728" y="4725144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円/楕円 86"/>
            <p:cNvSpPr/>
            <p:nvPr/>
          </p:nvSpPr>
          <p:spPr>
            <a:xfrm>
              <a:off x="2339752" y="4725144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円/楕円 87"/>
            <p:cNvSpPr/>
            <p:nvPr/>
          </p:nvSpPr>
          <p:spPr>
            <a:xfrm>
              <a:off x="2555776" y="4725144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円/楕円 88"/>
            <p:cNvSpPr/>
            <p:nvPr/>
          </p:nvSpPr>
          <p:spPr>
            <a:xfrm>
              <a:off x="1043608" y="4941168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円/楕円 89"/>
            <p:cNvSpPr/>
            <p:nvPr/>
          </p:nvSpPr>
          <p:spPr>
            <a:xfrm>
              <a:off x="1259632" y="4941168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円/楕円 90"/>
            <p:cNvSpPr/>
            <p:nvPr/>
          </p:nvSpPr>
          <p:spPr>
            <a:xfrm>
              <a:off x="1475656" y="4941168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円/楕円 91"/>
            <p:cNvSpPr/>
            <p:nvPr/>
          </p:nvSpPr>
          <p:spPr>
            <a:xfrm>
              <a:off x="1691680" y="4941168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円/楕円 92"/>
            <p:cNvSpPr/>
            <p:nvPr/>
          </p:nvSpPr>
          <p:spPr>
            <a:xfrm>
              <a:off x="1907704" y="4941168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円/楕円 93"/>
            <p:cNvSpPr/>
            <p:nvPr/>
          </p:nvSpPr>
          <p:spPr>
            <a:xfrm>
              <a:off x="2123728" y="4941168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円/楕円 94"/>
            <p:cNvSpPr/>
            <p:nvPr/>
          </p:nvSpPr>
          <p:spPr>
            <a:xfrm>
              <a:off x="2339752" y="4941168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円/楕円 95"/>
            <p:cNvSpPr/>
            <p:nvPr/>
          </p:nvSpPr>
          <p:spPr>
            <a:xfrm>
              <a:off x="2555776" y="4941168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円/楕円 96"/>
            <p:cNvSpPr/>
            <p:nvPr/>
          </p:nvSpPr>
          <p:spPr>
            <a:xfrm>
              <a:off x="1043608" y="3212976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円/楕円 97"/>
            <p:cNvSpPr/>
            <p:nvPr/>
          </p:nvSpPr>
          <p:spPr>
            <a:xfrm>
              <a:off x="1259632" y="3212976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円/楕円 98"/>
            <p:cNvSpPr/>
            <p:nvPr/>
          </p:nvSpPr>
          <p:spPr>
            <a:xfrm>
              <a:off x="1475656" y="3212976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円/楕円 99"/>
            <p:cNvSpPr/>
            <p:nvPr/>
          </p:nvSpPr>
          <p:spPr>
            <a:xfrm>
              <a:off x="1691680" y="3212976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円/楕円 100"/>
            <p:cNvSpPr/>
            <p:nvPr/>
          </p:nvSpPr>
          <p:spPr>
            <a:xfrm>
              <a:off x="1907704" y="3212976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>
                  <a:solidFill>
                    <a:schemeClr val="tx1"/>
                  </a:solidFill>
                </a:rPr>
                <a:t>A</a:t>
              </a:r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02" name="円/楕円 101"/>
            <p:cNvSpPr/>
            <p:nvPr/>
          </p:nvSpPr>
          <p:spPr>
            <a:xfrm>
              <a:off x="2123728" y="3212976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円/楕円 102"/>
            <p:cNvSpPr/>
            <p:nvPr/>
          </p:nvSpPr>
          <p:spPr>
            <a:xfrm>
              <a:off x="2339752" y="3212976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円/楕円 103"/>
            <p:cNvSpPr/>
            <p:nvPr/>
          </p:nvSpPr>
          <p:spPr>
            <a:xfrm>
              <a:off x="2555776" y="3212976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円/楕円 104"/>
            <p:cNvSpPr/>
            <p:nvPr/>
          </p:nvSpPr>
          <p:spPr>
            <a:xfrm>
              <a:off x="2771800" y="3212976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円/楕円 105"/>
            <p:cNvSpPr/>
            <p:nvPr/>
          </p:nvSpPr>
          <p:spPr>
            <a:xfrm>
              <a:off x="2987824" y="3212976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円/楕円 106"/>
            <p:cNvSpPr/>
            <p:nvPr/>
          </p:nvSpPr>
          <p:spPr>
            <a:xfrm>
              <a:off x="3203848" y="3212976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円/楕円 107"/>
            <p:cNvSpPr/>
            <p:nvPr/>
          </p:nvSpPr>
          <p:spPr>
            <a:xfrm>
              <a:off x="3419872" y="3212976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円/楕円 108"/>
            <p:cNvSpPr/>
            <p:nvPr/>
          </p:nvSpPr>
          <p:spPr>
            <a:xfrm>
              <a:off x="3635896" y="3212976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円/楕円 109"/>
            <p:cNvSpPr/>
            <p:nvPr/>
          </p:nvSpPr>
          <p:spPr>
            <a:xfrm>
              <a:off x="3851920" y="3212976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円/楕円 110"/>
            <p:cNvSpPr/>
            <p:nvPr/>
          </p:nvSpPr>
          <p:spPr>
            <a:xfrm>
              <a:off x="4067944" y="3212976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円/楕円 111"/>
            <p:cNvSpPr/>
            <p:nvPr/>
          </p:nvSpPr>
          <p:spPr>
            <a:xfrm>
              <a:off x="4283968" y="3212976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円/楕円 112"/>
            <p:cNvSpPr/>
            <p:nvPr/>
          </p:nvSpPr>
          <p:spPr>
            <a:xfrm>
              <a:off x="827584" y="3212976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円/楕円 113"/>
            <p:cNvSpPr/>
            <p:nvPr/>
          </p:nvSpPr>
          <p:spPr>
            <a:xfrm>
              <a:off x="827584" y="3429000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円/楕円 114"/>
            <p:cNvSpPr/>
            <p:nvPr/>
          </p:nvSpPr>
          <p:spPr>
            <a:xfrm>
              <a:off x="827584" y="3645024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円/楕円 115"/>
            <p:cNvSpPr/>
            <p:nvPr/>
          </p:nvSpPr>
          <p:spPr>
            <a:xfrm>
              <a:off x="827584" y="3861048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円/楕円 116"/>
            <p:cNvSpPr/>
            <p:nvPr/>
          </p:nvSpPr>
          <p:spPr>
            <a:xfrm>
              <a:off x="827584" y="4077072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円/楕円 117"/>
            <p:cNvSpPr/>
            <p:nvPr/>
          </p:nvSpPr>
          <p:spPr>
            <a:xfrm>
              <a:off x="827584" y="4293096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>
                  <a:solidFill>
                    <a:schemeClr val="tx1"/>
                  </a:solidFill>
                </a:rPr>
                <a:t>B</a:t>
              </a:r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19" name="円/楕円 118"/>
            <p:cNvSpPr/>
            <p:nvPr/>
          </p:nvSpPr>
          <p:spPr>
            <a:xfrm>
              <a:off x="827584" y="4509120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円/楕円 119"/>
            <p:cNvSpPr/>
            <p:nvPr/>
          </p:nvSpPr>
          <p:spPr>
            <a:xfrm>
              <a:off x="827584" y="4725144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円/楕円 120"/>
            <p:cNvSpPr/>
            <p:nvPr/>
          </p:nvSpPr>
          <p:spPr>
            <a:xfrm>
              <a:off x="827584" y="4941168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円/楕円 121"/>
            <p:cNvSpPr/>
            <p:nvPr/>
          </p:nvSpPr>
          <p:spPr>
            <a:xfrm>
              <a:off x="827584" y="5157192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円/楕円 122"/>
            <p:cNvSpPr/>
            <p:nvPr/>
          </p:nvSpPr>
          <p:spPr>
            <a:xfrm>
              <a:off x="827584" y="5373216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円/楕円 123"/>
            <p:cNvSpPr/>
            <p:nvPr/>
          </p:nvSpPr>
          <p:spPr>
            <a:xfrm>
              <a:off x="827584" y="5589240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円/楕円 124"/>
            <p:cNvSpPr/>
            <p:nvPr/>
          </p:nvSpPr>
          <p:spPr>
            <a:xfrm>
              <a:off x="827584" y="5805264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円/楕円 125"/>
            <p:cNvSpPr/>
            <p:nvPr/>
          </p:nvSpPr>
          <p:spPr>
            <a:xfrm>
              <a:off x="827584" y="6021288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円/楕円 126"/>
            <p:cNvSpPr/>
            <p:nvPr/>
          </p:nvSpPr>
          <p:spPr>
            <a:xfrm>
              <a:off x="827584" y="6237312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30" name="直線矢印コネクタ 129"/>
            <p:cNvCxnSpPr>
              <a:stCxn id="98" idx="3"/>
              <a:endCxn id="33" idx="3"/>
            </p:cNvCxnSpPr>
            <p:nvPr/>
          </p:nvCxnSpPr>
          <p:spPr>
            <a:xfrm flipH="1">
              <a:off x="1075244" y="3397364"/>
              <a:ext cx="216024" cy="216024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直線矢印コネクタ 130"/>
            <p:cNvCxnSpPr>
              <a:stCxn id="101" idx="3"/>
              <a:endCxn id="50" idx="3"/>
            </p:cNvCxnSpPr>
            <p:nvPr/>
          </p:nvCxnSpPr>
          <p:spPr>
            <a:xfrm flipH="1">
              <a:off x="1291268" y="3397364"/>
              <a:ext cx="648072" cy="64807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直線矢印コネクタ 131"/>
            <p:cNvCxnSpPr>
              <a:stCxn id="104" idx="3"/>
              <a:endCxn id="81" idx="3"/>
            </p:cNvCxnSpPr>
            <p:nvPr/>
          </p:nvCxnSpPr>
          <p:spPr>
            <a:xfrm flipH="1">
              <a:off x="1075244" y="3397364"/>
              <a:ext cx="1512168" cy="151216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直線矢印コネクタ 132"/>
            <p:cNvCxnSpPr>
              <a:stCxn id="106" idx="3"/>
              <a:endCxn id="90" idx="3"/>
            </p:cNvCxnSpPr>
            <p:nvPr/>
          </p:nvCxnSpPr>
          <p:spPr>
            <a:xfrm flipH="1">
              <a:off x="1291268" y="3397364"/>
              <a:ext cx="1728192" cy="172819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線矢印コネクタ 133"/>
            <p:cNvCxnSpPr>
              <a:stCxn id="108" idx="3"/>
              <a:endCxn id="92" idx="3"/>
            </p:cNvCxnSpPr>
            <p:nvPr/>
          </p:nvCxnSpPr>
          <p:spPr>
            <a:xfrm flipH="1">
              <a:off x="1723316" y="3397364"/>
              <a:ext cx="1728192" cy="172819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直線矢印コネクタ 134"/>
            <p:cNvCxnSpPr>
              <a:stCxn id="110" idx="3"/>
              <a:endCxn id="94" idx="3"/>
            </p:cNvCxnSpPr>
            <p:nvPr/>
          </p:nvCxnSpPr>
          <p:spPr>
            <a:xfrm flipH="1">
              <a:off x="2155364" y="3397364"/>
              <a:ext cx="1728192" cy="172819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直線矢印コネクタ 135"/>
            <p:cNvCxnSpPr>
              <a:stCxn id="112" idx="3"/>
              <a:endCxn id="96" idx="3"/>
            </p:cNvCxnSpPr>
            <p:nvPr/>
          </p:nvCxnSpPr>
          <p:spPr>
            <a:xfrm flipH="1">
              <a:off x="2587412" y="3397364"/>
              <a:ext cx="1728192" cy="172819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直線矢印コネクタ 136"/>
            <p:cNvCxnSpPr>
              <a:stCxn id="116" idx="7"/>
              <a:endCxn id="41" idx="7"/>
            </p:cNvCxnSpPr>
            <p:nvPr/>
          </p:nvCxnSpPr>
          <p:spPr>
            <a:xfrm flipV="1">
              <a:off x="1011972" y="3676660"/>
              <a:ext cx="216024" cy="216024"/>
            </a:xfrm>
            <a:prstGeom prst="straightConnector1">
              <a:avLst/>
            </a:prstGeom>
            <a:ln w="19050">
              <a:solidFill>
                <a:srgbClr val="0000FF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直線矢印コネクタ 137"/>
            <p:cNvCxnSpPr>
              <a:stCxn id="118" idx="7"/>
              <a:endCxn id="57" idx="7"/>
            </p:cNvCxnSpPr>
            <p:nvPr/>
          </p:nvCxnSpPr>
          <p:spPr>
            <a:xfrm flipV="1">
              <a:off x="1011972" y="4108708"/>
              <a:ext cx="216024" cy="216024"/>
            </a:xfrm>
            <a:prstGeom prst="straightConnector1">
              <a:avLst/>
            </a:prstGeom>
            <a:ln w="19050">
              <a:solidFill>
                <a:srgbClr val="0000FF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直線矢印コネクタ 138"/>
            <p:cNvCxnSpPr>
              <a:stCxn id="122" idx="7"/>
              <a:endCxn id="75" idx="7"/>
            </p:cNvCxnSpPr>
            <p:nvPr/>
          </p:nvCxnSpPr>
          <p:spPr>
            <a:xfrm flipV="1">
              <a:off x="1011972" y="4540756"/>
              <a:ext cx="648072" cy="648072"/>
            </a:xfrm>
            <a:prstGeom prst="straightConnector1">
              <a:avLst/>
            </a:prstGeom>
            <a:ln w="19050">
              <a:solidFill>
                <a:srgbClr val="0000FF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直線矢印コネクタ 139"/>
            <p:cNvCxnSpPr>
              <a:stCxn id="124" idx="7"/>
              <a:endCxn id="84" idx="7"/>
            </p:cNvCxnSpPr>
            <p:nvPr/>
          </p:nvCxnSpPr>
          <p:spPr>
            <a:xfrm flipV="1">
              <a:off x="1011972" y="4756780"/>
              <a:ext cx="864096" cy="864096"/>
            </a:xfrm>
            <a:prstGeom prst="straightConnector1">
              <a:avLst/>
            </a:prstGeom>
            <a:ln w="19050">
              <a:solidFill>
                <a:srgbClr val="0000FF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線矢印コネクタ 140"/>
            <p:cNvCxnSpPr>
              <a:stCxn id="126" idx="7"/>
              <a:endCxn id="93" idx="7"/>
            </p:cNvCxnSpPr>
            <p:nvPr/>
          </p:nvCxnSpPr>
          <p:spPr>
            <a:xfrm flipV="1">
              <a:off x="1011972" y="4972804"/>
              <a:ext cx="1080120" cy="1080120"/>
            </a:xfrm>
            <a:prstGeom prst="straightConnector1">
              <a:avLst/>
            </a:prstGeom>
            <a:ln w="19050">
              <a:solidFill>
                <a:srgbClr val="0000FF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2" name="フローチャート : 代替処理 141"/>
            <p:cNvSpPr/>
            <p:nvPr/>
          </p:nvSpPr>
          <p:spPr>
            <a:xfrm rot="18932786">
              <a:off x="590765" y="3735345"/>
              <a:ext cx="1769781" cy="249343"/>
            </a:xfrm>
            <a:prstGeom prst="flowChartAlternateProcess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Text Box 23"/>
            <p:cNvSpPr txBox="1">
              <a:spLocks noChangeArrowheads="1"/>
            </p:cNvSpPr>
            <p:nvPr/>
          </p:nvSpPr>
          <p:spPr bwMode="auto">
            <a:xfrm>
              <a:off x="1933744" y="2791358"/>
              <a:ext cx="487634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400" i="1" dirty="0" smtClean="0"/>
                <a:t>d</a:t>
              </a:r>
              <a:r>
                <a:rPr lang="en-US" altLang="ja-JP" sz="1400" dirty="0" smtClean="0"/>
                <a:t>=0</a:t>
              </a:r>
            </a:p>
          </p:txBody>
        </p:sp>
        <p:sp>
          <p:nvSpPr>
            <p:cNvPr id="144" name="Text Box 23"/>
            <p:cNvSpPr txBox="1">
              <a:spLocks noChangeArrowheads="1"/>
            </p:cNvSpPr>
            <p:nvPr/>
          </p:nvSpPr>
          <p:spPr bwMode="auto">
            <a:xfrm>
              <a:off x="259466" y="4401108"/>
              <a:ext cx="487634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400" i="1" dirty="0"/>
                <a:t>d</a:t>
              </a:r>
              <a:r>
                <a:rPr lang="en-US" altLang="ja-JP" sz="1400" dirty="0" smtClean="0"/>
                <a:t>=1</a:t>
              </a:r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4903681" y="3019829"/>
            <a:ext cx="3936508" cy="2353387"/>
            <a:chOff x="4903681" y="502451"/>
            <a:chExt cx="3936508" cy="2353387"/>
          </a:xfrm>
        </p:grpSpPr>
        <p:cxnSp>
          <p:nvCxnSpPr>
            <p:cNvPr id="12" name="直線矢印コネクタ 11"/>
            <p:cNvCxnSpPr/>
            <p:nvPr/>
          </p:nvCxnSpPr>
          <p:spPr>
            <a:xfrm>
              <a:off x="5076056" y="2095738"/>
              <a:ext cx="2817048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矢印コネクタ 12"/>
            <p:cNvCxnSpPr/>
            <p:nvPr/>
          </p:nvCxnSpPr>
          <p:spPr>
            <a:xfrm flipV="1">
              <a:off x="5148064" y="612256"/>
              <a:ext cx="0" cy="1635882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矢印コネクタ 13"/>
            <p:cNvCxnSpPr/>
            <p:nvPr/>
          </p:nvCxnSpPr>
          <p:spPr>
            <a:xfrm flipV="1">
              <a:off x="7524328" y="759222"/>
              <a:ext cx="0" cy="1488916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フリーフォーム 14"/>
            <p:cNvSpPr/>
            <p:nvPr/>
          </p:nvSpPr>
          <p:spPr>
            <a:xfrm>
              <a:off x="5148064" y="798031"/>
              <a:ext cx="2405800" cy="790850"/>
            </a:xfrm>
            <a:custGeom>
              <a:avLst/>
              <a:gdLst>
                <a:gd name="connsiteX0" fmla="*/ 0 w 2257964"/>
                <a:gd name="connsiteY0" fmla="*/ 0 h 790850"/>
                <a:gd name="connsiteX1" fmla="*/ 885825 w 2257964"/>
                <a:gd name="connsiteY1" fmla="*/ 190500 h 790850"/>
                <a:gd name="connsiteX2" fmla="*/ 1876425 w 2257964"/>
                <a:gd name="connsiteY2" fmla="*/ 647700 h 790850"/>
                <a:gd name="connsiteX3" fmla="*/ 2228850 w 2257964"/>
                <a:gd name="connsiteY3" fmla="*/ 771525 h 790850"/>
                <a:gd name="connsiteX4" fmla="*/ 2238375 w 2257964"/>
                <a:gd name="connsiteY4" fmla="*/ 790575 h 790850"/>
                <a:gd name="connsiteX5" fmla="*/ 2238375 w 2257964"/>
                <a:gd name="connsiteY5" fmla="*/ 781050 h 79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57964" h="790850">
                  <a:moveTo>
                    <a:pt x="0" y="0"/>
                  </a:moveTo>
                  <a:cubicBezTo>
                    <a:pt x="286544" y="41275"/>
                    <a:pt x="573088" y="82550"/>
                    <a:pt x="885825" y="190500"/>
                  </a:cubicBezTo>
                  <a:cubicBezTo>
                    <a:pt x="1198562" y="298450"/>
                    <a:pt x="1652588" y="550863"/>
                    <a:pt x="1876425" y="647700"/>
                  </a:cubicBezTo>
                  <a:cubicBezTo>
                    <a:pt x="2100262" y="744537"/>
                    <a:pt x="2168525" y="747713"/>
                    <a:pt x="2228850" y="771525"/>
                  </a:cubicBezTo>
                  <a:cubicBezTo>
                    <a:pt x="2289175" y="795337"/>
                    <a:pt x="2236788" y="788988"/>
                    <a:pt x="2238375" y="790575"/>
                  </a:cubicBezTo>
                  <a:cubicBezTo>
                    <a:pt x="2239962" y="792162"/>
                    <a:pt x="2239168" y="786606"/>
                    <a:pt x="2238375" y="781050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cxnSp>
          <p:nvCxnSpPr>
            <p:cNvPr id="16" name="直線矢印コネクタ 15"/>
            <p:cNvCxnSpPr/>
            <p:nvPr/>
          </p:nvCxnSpPr>
          <p:spPr>
            <a:xfrm flipV="1">
              <a:off x="5614701" y="879986"/>
              <a:ext cx="0" cy="1368152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sysDot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矢印コネクタ 16"/>
            <p:cNvCxnSpPr>
              <a:endCxn id="15" idx="1"/>
            </p:cNvCxnSpPr>
            <p:nvPr/>
          </p:nvCxnSpPr>
          <p:spPr>
            <a:xfrm flipV="1">
              <a:off x="6075396" y="988531"/>
              <a:ext cx="0" cy="1259607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sysDot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矢印コネクタ 17"/>
            <p:cNvCxnSpPr/>
            <p:nvPr/>
          </p:nvCxnSpPr>
          <p:spPr>
            <a:xfrm flipV="1">
              <a:off x="6556838" y="1193457"/>
              <a:ext cx="0" cy="1054681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sysDot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矢印コネクタ 18"/>
            <p:cNvCxnSpPr/>
            <p:nvPr/>
          </p:nvCxnSpPr>
          <p:spPr>
            <a:xfrm flipV="1">
              <a:off x="7015904" y="1420046"/>
              <a:ext cx="0" cy="828092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sysDot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 Box 23"/>
            <p:cNvSpPr txBox="1">
              <a:spLocks noChangeArrowheads="1"/>
            </p:cNvSpPr>
            <p:nvPr/>
          </p:nvSpPr>
          <p:spPr bwMode="auto">
            <a:xfrm>
              <a:off x="4903681" y="2289475"/>
              <a:ext cx="487634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400" i="1" dirty="0" smtClean="0"/>
                <a:t>d</a:t>
              </a:r>
              <a:r>
                <a:rPr lang="en-US" altLang="ja-JP" sz="1400" dirty="0" smtClean="0"/>
                <a:t>=0</a:t>
              </a:r>
            </a:p>
          </p:txBody>
        </p:sp>
        <p:sp>
          <p:nvSpPr>
            <p:cNvPr id="21" name="Text Box 23"/>
            <p:cNvSpPr txBox="1">
              <a:spLocks noChangeArrowheads="1"/>
            </p:cNvSpPr>
            <p:nvPr/>
          </p:nvSpPr>
          <p:spPr bwMode="auto">
            <a:xfrm>
              <a:off x="7285320" y="2303663"/>
              <a:ext cx="487634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400" i="1" dirty="0"/>
                <a:t>d</a:t>
              </a:r>
              <a:r>
                <a:rPr lang="en-US" altLang="ja-JP" sz="1400" dirty="0" smtClean="0"/>
                <a:t>=1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7649287" y="1420046"/>
                  <a:ext cx="1190902" cy="33727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ja-JP" sz="1400" b="0" i="1" smtClean="0">
                            <a:latin typeface="Cambria Math"/>
                          </a:rPr>
                          <m:t>𝑓</m:t>
                        </m:r>
                        <m:d>
                          <m:dPr>
                            <m:ctrlPr>
                              <a:rPr lang="en-US" altLang="ja-JP" sz="14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ja-JP" sz="1400" b="0" i="1" smtClean="0">
                                <a:latin typeface="Cambria Math"/>
                              </a:rPr>
                              <m:t>𝑑</m:t>
                            </m:r>
                          </m:e>
                        </m:d>
                        <m:r>
                          <a:rPr lang="en-US" altLang="ja-JP" sz="1400" b="0" i="1" smtClean="0">
                            <a:latin typeface="Cambria Math"/>
                          </a:rPr>
                          <m:t>=</m:t>
                        </m:r>
                        <m:sSup>
                          <m:sSupPr>
                            <m:ctrlPr>
                              <a:rPr lang="en-US" altLang="ja-JP" sz="14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ja-JP" sz="1400" b="0" i="1" smtClean="0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ja-JP" sz="1400" b="0" i="1" smtClean="0">
                                <a:latin typeface="Cambria Math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altLang="ja-JP" sz="1400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1400" b="0" i="1" smtClean="0">
                                    <a:latin typeface="Cambria Math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en-US" altLang="ja-JP" sz="1400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sup>
                        </m:sSup>
                      </m:oMath>
                    </m:oMathPara>
                  </a14:m>
                  <a:endParaRPr lang="en-US" altLang="ja-JP" sz="1400" dirty="0" smtClean="0"/>
                </a:p>
              </p:txBody>
            </p:sp>
          </mc:Choice>
          <mc:Fallback xmlns="">
            <p:sp>
              <p:nvSpPr>
                <p:cNvPr id="275" name="Text Box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649287" y="1420046"/>
                  <a:ext cx="1190902" cy="337272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 b="-9091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3" name="円/楕円 22"/>
            <p:cNvSpPr/>
            <p:nvPr/>
          </p:nvSpPr>
          <p:spPr>
            <a:xfrm>
              <a:off x="5040052" y="2639814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>
                  <a:solidFill>
                    <a:schemeClr val="tx1"/>
                  </a:solidFill>
                </a:rPr>
                <a:t>A</a:t>
              </a:r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4" name="円/楕円 23"/>
            <p:cNvSpPr/>
            <p:nvPr/>
          </p:nvSpPr>
          <p:spPr>
            <a:xfrm>
              <a:off x="7416316" y="2639814"/>
              <a:ext cx="216024" cy="216024"/>
            </a:xfrm>
            <a:prstGeom prst="ellipse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>
                  <a:solidFill>
                    <a:schemeClr val="tx1"/>
                  </a:solidFill>
                </a:rPr>
                <a:t>B</a:t>
              </a:r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5" name="円/楕円 24"/>
            <p:cNvSpPr/>
            <p:nvPr/>
          </p:nvSpPr>
          <p:spPr>
            <a:xfrm>
              <a:off x="5501640" y="2639814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円/楕円 25"/>
            <p:cNvSpPr/>
            <p:nvPr/>
          </p:nvSpPr>
          <p:spPr>
            <a:xfrm>
              <a:off x="5967384" y="2639814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円/楕円 26"/>
            <p:cNvSpPr/>
            <p:nvPr/>
          </p:nvSpPr>
          <p:spPr>
            <a:xfrm>
              <a:off x="6448826" y="2639814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円/楕円 27"/>
            <p:cNvSpPr/>
            <p:nvPr/>
          </p:nvSpPr>
          <p:spPr>
            <a:xfrm>
              <a:off x="6932446" y="2630862"/>
              <a:ext cx="216024" cy="21602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Text Box 23"/>
            <p:cNvSpPr txBox="1">
              <a:spLocks noChangeArrowheads="1"/>
            </p:cNvSpPr>
            <p:nvPr/>
          </p:nvSpPr>
          <p:spPr bwMode="auto">
            <a:xfrm>
              <a:off x="5327304" y="502451"/>
              <a:ext cx="601447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400" i="1" dirty="0" smtClean="0"/>
                <a:t>f(</a:t>
              </a:r>
              <a:r>
                <a:rPr lang="en-US" altLang="ja-JP" sz="1400" dirty="0" smtClean="0"/>
                <a:t>0.2)</a:t>
              </a:r>
            </a:p>
          </p:txBody>
        </p:sp>
        <p:sp>
          <p:nvSpPr>
            <p:cNvPr id="30" name="Text Box 23"/>
            <p:cNvSpPr txBox="1">
              <a:spLocks noChangeArrowheads="1"/>
            </p:cNvSpPr>
            <p:nvPr/>
          </p:nvSpPr>
          <p:spPr bwMode="auto">
            <a:xfrm>
              <a:off x="5868144" y="663962"/>
              <a:ext cx="601447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400" i="1" dirty="0" smtClean="0"/>
                <a:t>f(</a:t>
              </a:r>
              <a:r>
                <a:rPr lang="en-US" altLang="ja-JP" sz="1400" dirty="0" smtClean="0"/>
                <a:t>0.4)</a:t>
              </a:r>
            </a:p>
          </p:txBody>
        </p:sp>
        <p:sp>
          <p:nvSpPr>
            <p:cNvPr id="31" name="Text Box 23"/>
            <p:cNvSpPr txBox="1">
              <a:spLocks noChangeArrowheads="1"/>
            </p:cNvSpPr>
            <p:nvPr/>
          </p:nvSpPr>
          <p:spPr bwMode="auto">
            <a:xfrm>
              <a:off x="6364126" y="834642"/>
              <a:ext cx="601447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400" i="1" dirty="0" smtClean="0"/>
                <a:t>f(</a:t>
              </a:r>
              <a:r>
                <a:rPr lang="en-US" altLang="ja-JP" sz="1400" dirty="0" smtClean="0"/>
                <a:t>0.6)</a:t>
              </a:r>
            </a:p>
          </p:txBody>
        </p:sp>
        <p:sp>
          <p:nvSpPr>
            <p:cNvPr id="32" name="Text Box 23"/>
            <p:cNvSpPr txBox="1">
              <a:spLocks noChangeArrowheads="1"/>
            </p:cNvSpPr>
            <p:nvPr/>
          </p:nvSpPr>
          <p:spPr bwMode="auto">
            <a:xfrm>
              <a:off x="6763876" y="1073366"/>
              <a:ext cx="601447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400" i="1" dirty="0" smtClean="0"/>
                <a:t>f(</a:t>
              </a:r>
              <a:r>
                <a:rPr lang="en-US" altLang="ja-JP" sz="1400" dirty="0" smtClean="0"/>
                <a:t>0.8)</a:t>
              </a:r>
            </a:p>
          </p:txBody>
        </p:sp>
      </p:grpSp>
      <p:sp>
        <p:nvSpPr>
          <p:cNvPr id="11" name="Text Box 23"/>
          <p:cNvSpPr txBox="1">
            <a:spLocks noChangeArrowheads="1"/>
          </p:cNvSpPr>
          <p:nvPr/>
        </p:nvSpPr>
        <p:spPr bwMode="auto">
          <a:xfrm>
            <a:off x="5541624" y="5592142"/>
            <a:ext cx="2198728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ja-JP" sz="1600" i="1" dirty="0" smtClean="0"/>
              <a:t>f(</a:t>
            </a:r>
            <a:r>
              <a:rPr lang="en-US" altLang="ja-JP" sz="1600" dirty="0" smtClean="0"/>
              <a:t>0.2)</a:t>
            </a:r>
            <a:r>
              <a:rPr lang="ja-JP" altLang="en-US" sz="1600" dirty="0" smtClean="0"/>
              <a:t>≒</a:t>
            </a:r>
            <a:r>
              <a:rPr lang="en-US" altLang="ja-JP" sz="1600" dirty="0" smtClean="0"/>
              <a:t>0.961</a:t>
            </a:r>
          </a:p>
          <a:p>
            <a:r>
              <a:rPr lang="en-US" altLang="ja-JP" sz="1600" i="1" dirty="0"/>
              <a:t>f</a:t>
            </a:r>
            <a:r>
              <a:rPr lang="en-US" altLang="ja-JP" sz="1600" dirty="0" smtClean="0"/>
              <a:t>(0.4)</a:t>
            </a:r>
            <a:r>
              <a:rPr lang="ja-JP" altLang="en-US" sz="1600" dirty="0" smtClean="0"/>
              <a:t>≒</a:t>
            </a:r>
            <a:r>
              <a:rPr lang="en-US" altLang="ja-JP" sz="1600" dirty="0" smtClean="0"/>
              <a:t>0.852</a:t>
            </a:r>
          </a:p>
          <a:p>
            <a:r>
              <a:rPr lang="en-US" altLang="ja-JP" sz="1600" i="1" dirty="0" smtClean="0"/>
              <a:t>f</a:t>
            </a:r>
            <a:r>
              <a:rPr lang="en-US" altLang="ja-JP" sz="1600" dirty="0" smtClean="0"/>
              <a:t>(0.6)</a:t>
            </a:r>
            <a:r>
              <a:rPr lang="ja-JP" altLang="en-US" sz="1600" dirty="0"/>
              <a:t>≒</a:t>
            </a:r>
            <a:r>
              <a:rPr lang="en-US" altLang="ja-JP" sz="1600" dirty="0" smtClean="0"/>
              <a:t>0.698</a:t>
            </a:r>
          </a:p>
          <a:p>
            <a:r>
              <a:rPr lang="en-US" altLang="ja-JP" sz="1600" i="1" dirty="0" smtClean="0"/>
              <a:t>f</a:t>
            </a:r>
            <a:r>
              <a:rPr lang="en-US" altLang="ja-JP" sz="1600" dirty="0" smtClean="0"/>
              <a:t>(0.8)</a:t>
            </a:r>
            <a:r>
              <a:rPr lang="ja-JP" altLang="en-US" sz="1600" dirty="0"/>
              <a:t>≒</a:t>
            </a:r>
            <a:r>
              <a:rPr lang="en-US" altLang="ja-JP" sz="1600" dirty="0" smtClean="0"/>
              <a:t>0.527</a:t>
            </a:r>
          </a:p>
        </p:txBody>
      </p:sp>
    </p:spTree>
    <p:extLst>
      <p:ext uri="{BB962C8B-B14F-4D97-AF65-F5344CB8AC3E}">
        <p14:creationId xmlns:p14="http://schemas.microsoft.com/office/powerpoint/2010/main" val="855864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Decoder description (1/2)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296863" y="1179513"/>
                <a:ext cx="8596312" cy="5264150"/>
              </a:xfrm>
            </p:spPr>
            <p:txBody>
              <a:bodyPr/>
              <a:lstStyle/>
              <a:p>
                <a:r>
                  <a:rPr kumimoji="1" lang="en-US" altLang="ja-JP" dirty="0" smtClean="0"/>
                  <a:t>Predicted samples are modified by:</a:t>
                </a:r>
              </a:p>
              <a:p>
                <a:pPr marL="0" indent="0">
                  <a:buNone/>
                </a:pPr>
                <a:endParaRPr kumimoji="1" lang="en-US" altLang="ja-JP" dirty="0" smtClean="0"/>
              </a:p>
              <a:p>
                <a:pPr marL="0" indent="0">
                  <a:buNone/>
                </a:pPr>
                <a:r>
                  <a:rPr kumimoji="1" lang="en-US" altLang="ja-JP" sz="600" dirty="0"/>
                  <a:t> </a:t>
                </a:r>
                <a:endParaRPr kumimoji="1" lang="en-US" altLang="ja-JP" sz="600" dirty="0" smtClean="0"/>
              </a:p>
              <a:p>
                <a:r>
                  <a:rPr kumimoji="1" lang="en-US" altLang="ja-JP" dirty="0" smtClean="0"/>
                  <a:t>Weight function: </a:t>
                </a:r>
                <a14:m>
                  <m:oMath xmlns:m="http://schemas.openxmlformats.org/officeDocument/2006/math">
                    <m:r>
                      <a:rPr kumimoji="1" lang="en-US" altLang="ja-JP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kumimoji="1" lang="en-US" altLang="ja-JP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kumimoji="1" lang="en-US" altLang="ja-JP" b="0" i="1" smtClean="0">
                            <a:latin typeface="Cambria Math"/>
                          </a:rPr>
                          <m:t>𝑑</m:t>
                        </m:r>
                      </m:e>
                    </m:d>
                    <m:r>
                      <a:rPr kumimoji="1" lang="en-US" altLang="ja-JP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kumimoji="1" lang="en-US" altLang="ja-JP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kumimoji="1" lang="en-US" altLang="ja-JP" b="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kumimoji="1" lang="en-US" altLang="ja-JP" b="0" i="1" smtClean="0"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kumimoji="1" lang="en-US" altLang="ja-JP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𝑑</m:t>
                            </m:r>
                          </m:e>
                          <m:sup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sup>
                    </m:sSup>
                  </m:oMath>
                </a14:m>
                <a:endParaRPr kumimoji="1" lang="en-US" altLang="ja-JP" dirty="0" smtClean="0"/>
              </a:p>
              <a:p>
                <a:pPr marL="0" indent="0">
                  <a:buNone/>
                </a:pPr>
                <a:r>
                  <a:rPr kumimoji="1" lang="en-US" altLang="ja-JP" sz="1200" dirty="0"/>
                  <a:t> </a:t>
                </a:r>
                <a:endParaRPr kumimoji="1" lang="en-US" altLang="ja-JP" dirty="0" smtClean="0"/>
              </a:p>
              <a:p>
                <a:r>
                  <a:rPr kumimoji="1" lang="en-US" altLang="ja-JP" dirty="0" smtClean="0"/>
                  <a:t>Weight coefficients w[x][y] are represented as: </a:t>
                </a:r>
              </a:p>
              <a:p>
                <a:pPr marL="0" indent="0">
                  <a:buNone/>
                </a:pPr>
                <a:endParaRPr kumimoji="1" lang="en-US" altLang="ja-JP" dirty="0" smtClean="0"/>
              </a:p>
            </p:txBody>
          </p:sp>
        </mc:Choice>
        <mc:Fallback xmlns="">
          <p:sp>
            <p:nvSpPr>
              <p:cNvPr id="16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96863" y="1179513"/>
                <a:ext cx="8596312" cy="5264150"/>
              </a:xfrm>
              <a:blipFill rotWithShape="1">
                <a:blip r:embed="rId2"/>
                <a:stretch>
                  <a:fillRect l="-638" t="-104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正方形/長方形 4"/>
          <p:cNvSpPr/>
          <p:nvPr/>
        </p:nvSpPr>
        <p:spPr bwMode="auto">
          <a:xfrm>
            <a:off x="395536" y="1772816"/>
            <a:ext cx="8568952" cy="540060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lv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dirty="0" err="1"/>
              <a:t>predSamples</a:t>
            </a:r>
            <a:r>
              <a:rPr lang="en-US" altLang="ja-JP" dirty="0"/>
              <a:t>[x][y</a:t>
            </a:r>
            <a:r>
              <a:rPr lang="en-US" altLang="ja-JP" dirty="0" smtClean="0"/>
              <a:t>] = (</a:t>
            </a:r>
            <a:r>
              <a:rPr lang="en-US" altLang="ja-JP" dirty="0"/>
              <a:t>w[x][y] * PS1[x][y] + (1024 - w[x][y]) * PS2[x][y] + 512) &gt;&gt; </a:t>
            </a:r>
            <a:r>
              <a:rPr lang="en-US" altLang="ja-JP" dirty="0" smtClean="0"/>
              <a:t>10</a:t>
            </a:r>
            <a:endParaRPr lang="en-US" altLang="ja-JP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正方形/長方形 20"/>
              <p:cNvSpPr/>
              <p:nvPr/>
            </p:nvSpPr>
            <p:spPr bwMode="auto">
              <a:xfrm>
                <a:off x="647564" y="3501008"/>
                <a:ext cx="4644516" cy="792088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lvl="1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ja-JP" sz="2400" dirty="0" smtClean="0"/>
                  <a:t>w[x</a:t>
                </a:r>
                <a:r>
                  <a:rPr lang="en-US" altLang="ja-JP" sz="2400" dirty="0"/>
                  <a:t>][y</a:t>
                </a:r>
                <a:r>
                  <a:rPr lang="en-US" altLang="ja-JP" sz="2400" dirty="0" smtClean="0"/>
                  <a:t>] = </a:t>
                </a:r>
                <a:r>
                  <a:rPr lang="en-US" altLang="ja-JP" sz="2400" dirty="0" err="1" smtClean="0"/>
                  <a:t>exp</a:t>
                </a:r>
                <a:r>
                  <a:rPr lang="en-US" altLang="ja-JP" sz="24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altLang="ja-JP" sz="2400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ja-JP" sz="2400" i="1" smtClean="0">
                                <a:latin typeface="Cambria Math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ja-JP" sz="2400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ja-JP" sz="2400" b="0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ja-JP" sz="2400" b="0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altLang="ja-JP" sz="2400" b="0" i="0" smtClean="0">
                                            <a:latin typeface="Cambria Math"/>
                                          </a:rPr>
                                          <m:t>x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altLang="ja-JP" sz="2400" b="0" i="0" smtClean="0">
                                            <a:latin typeface="Cambria Math"/>
                                          </a:rPr>
                                          <m:t>A</m:t>
                                        </m:r>
                                      </m:sub>
                                    </m:sSub>
                                    <m:r>
                                      <a:rPr lang="en-US" altLang="ja-JP" sz="2400" b="0" i="1" smtClean="0"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altLang="ja-JP" sz="2400" b="0" i="0" smtClean="0">
                                        <a:latin typeface="Cambria Math"/>
                                      </a:rPr>
                                      <m:t>x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altLang="ja-JP" sz="2400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ja-JP" sz="2400" b="0" i="1" smtClean="0">
                                <a:latin typeface="Cambria Math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altLang="ja-JP" sz="2400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2400" b="0" i="1" smtClean="0">
                                    <a:latin typeface="Cambria Math"/>
                                  </a:rPr>
                                  <m:t>(</m:t>
                                </m:r>
                                <m:sSubSup>
                                  <m:sSubSupPr>
                                    <m:ctrlPr>
                                      <a:rPr lang="en-US" altLang="ja-JP" sz="2400" b="0" i="1" smtClean="0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ja-JP" sz="2400" b="0" i="0" smtClean="0">
                                        <a:latin typeface="Cambria Math"/>
                                      </a:rPr>
                                      <m:t>y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altLang="ja-JP" sz="2400" b="0" i="0" smtClean="0">
                                        <a:latin typeface="Cambria Math"/>
                                      </a:rPr>
                                      <m:t>A</m:t>
                                    </m:r>
                                  </m:sub>
                                  <m:sup/>
                                </m:sSubSup>
                                <m:r>
                                  <a:rPr lang="en-US" altLang="ja-JP" sz="2400" b="0" i="1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ja-JP" sz="2400" b="0" i="0" smtClean="0">
                                    <a:latin typeface="Cambria Math"/>
                                  </a:rPr>
                                  <m:t>y</m:t>
                                </m:r>
                                <m:r>
                                  <a:rPr lang="en-US" altLang="ja-JP" sz="2400" b="0" i="1" smtClean="0">
                                    <a:latin typeface="Cambria Math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ja-JP" sz="2400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US" altLang="ja-JP" sz="240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2400" b="0" i="1" smtClean="0">
                                    <a:latin typeface="Cambria Math"/>
                                  </a:rPr>
                                  <m:t>(</m:t>
                                </m:r>
                                <m:sSubSup>
                                  <m:sSubSupPr>
                                    <m:ctrlPr>
                                      <a:rPr lang="en-US" altLang="ja-JP" sz="2400" b="0" i="1" smtClean="0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ja-JP" sz="2400" b="0" i="0" smtClean="0">
                                        <a:latin typeface="Cambria Math"/>
                                      </a:rPr>
                                      <m:t>x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altLang="ja-JP" sz="2400" b="0" i="0" smtClean="0">
                                        <a:latin typeface="Cambria Math"/>
                                      </a:rPr>
                                      <m:t>A</m:t>
                                    </m:r>
                                  </m:sub>
                                  <m:sup/>
                                </m:sSubSup>
                                <m:r>
                                  <a:rPr lang="en-US" altLang="ja-JP" sz="2400" b="0" i="1" smtClean="0">
                                    <a:latin typeface="Cambria Math"/>
                                  </a:rPr>
                                  <m:t>−</m:t>
                                </m:r>
                                <m:sSubSup>
                                  <m:sSubSupPr>
                                    <m:ctrlPr>
                                      <a:rPr lang="en-US" altLang="ja-JP" sz="2400" b="0" i="1" smtClean="0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ja-JP" sz="2400" b="0" i="0" smtClean="0">
                                        <a:latin typeface="Cambria Math"/>
                                      </a:rPr>
                                      <m:t>x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altLang="ja-JP" sz="2400" b="0" i="0" smtClean="0">
                                        <a:latin typeface="Cambria Math"/>
                                      </a:rPr>
                                      <m:t>B</m:t>
                                    </m:r>
                                  </m:sub>
                                  <m:sup/>
                                </m:sSubSup>
                                <m:r>
                                  <a:rPr lang="en-US" altLang="ja-JP" sz="2400" b="0" i="1" smtClean="0">
                                    <a:latin typeface="Cambria Math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ja-JP" sz="2400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ja-JP" sz="2400" b="0" i="1" smtClean="0">
                                <a:latin typeface="Cambria Math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altLang="ja-JP" sz="2400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2400" b="0" i="1" smtClean="0">
                                    <a:latin typeface="Cambria Math"/>
                                  </a:rPr>
                                  <m:t>(</m:t>
                                </m:r>
                                <m:sSubSup>
                                  <m:sSubSupPr>
                                    <m:ctrlPr>
                                      <a:rPr lang="en-US" altLang="ja-JP" sz="2400" b="0" i="1" smtClean="0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ja-JP" sz="2400" b="0" i="0" smtClean="0">
                                        <a:latin typeface="Cambria Math"/>
                                      </a:rPr>
                                      <m:t>y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altLang="ja-JP" sz="2400" b="0" i="0" smtClean="0">
                                        <a:latin typeface="Cambria Math"/>
                                      </a:rPr>
                                      <m:t>A</m:t>
                                    </m:r>
                                  </m:sub>
                                  <m:sup/>
                                </m:sSubSup>
                                <m:r>
                                  <a:rPr lang="en-US" altLang="ja-JP" sz="2400" b="0" i="1" smtClean="0">
                                    <a:latin typeface="Cambria Math"/>
                                  </a:rPr>
                                  <m:t>−</m:t>
                                </m:r>
                                <m:sSubSup>
                                  <m:sSubSupPr>
                                    <m:ctrlPr>
                                      <a:rPr lang="en-US" altLang="ja-JP" sz="2400" b="0" i="1" smtClean="0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ja-JP" sz="2400" b="0" i="0" smtClean="0">
                                        <a:latin typeface="Cambria Math"/>
                                      </a:rPr>
                                      <m:t>y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altLang="ja-JP" sz="2400" b="0" i="0" smtClean="0">
                                        <a:latin typeface="Cambria Math"/>
                                      </a:rPr>
                                      <m:t>B</m:t>
                                    </m:r>
                                  </m:sub>
                                  <m:sup/>
                                </m:sSubSup>
                                <m:r>
                                  <a:rPr lang="en-US" altLang="ja-JP" sz="2400" b="0" i="1" smtClean="0">
                                    <a:latin typeface="Cambria Math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ja-JP" sz="2400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endParaRPr lang="en-US" altLang="ja-JP" sz="2400" dirty="0"/>
              </a:p>
            </p:txBody>
          </p:sp>
        </mc:Choice>
        <mc:Fallback xmlns="">
          <p:sp>
            <p:nvSpPr>
              <p:cNvPr id="21" name="正方形/長方形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7564" y="3501008"/>
                <a:ext cx="4644516" cy="792088"/>
              </a:xfrm>
              <a:prstGeom prst="rect">
                <a:avLst/>
              </a:prstGeom>
              <a:blipFill rotWithShape="1">
                <a:blip r:embed="rId3"/>
                <a:stretch>
                  <a:fillRect l="-1969"/>
                </a:stretch>
              </a:blip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円/楕円 23"/>
          <p:cNvSpPr/>
          <p:nvPr/>
        </p:nvSpPr>
        <p:spPr>
          <a:xfrm>
            <a:off x="7156342" y="4581128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/楕円 24"/>
          <p:cNvSpPr/>
          <p:nvPr/>
        </p:nvSpPr>
        <p:spPr>
          <a:xfrm>
            <a:off x="7372366" y="4581128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円/楕円 25"/>
          <p:cNvSpPr/>
          <p:nvPr/>
        </p:nvSpPr>
        <p:spPr>
          <a:xfrm>
            <a:off x="7588390" y="4581128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円/楕円 26"/>
          <p:cNvSpPr/>
          <p:nvPr/>
        </p:nvSpPr>
        <p:spPr>
          <a:xfrm>
            <a:off x="7804414" y="4581128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円/楕円 27"/>
          <p:cNvSpPr/>
          <p:nvPr/>
        </p:nvSpPr>
        <p:spPr>
          <a:xfrm>
            <a:off x="8020438" y="4581128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円/楕円 28"/>
          <p:cNvSpPr/>
          <p:nvPr/>
        </p:nvSpPr>
        <p:spPr>
          <a:xfrm>
            <a:off x="8236462" y="4581128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円/楕円 29"/>
          <p:cNvSpPr/>
          <p:nvPr/>
        </p:nvSpPr>
        <p:spPr>
          <a:xfrm>
            <a:off x="8452486" y="4581128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円/楕円 30"/>
          <p:cNvSpPr/>
          <p:nvPr/>
        </p:nvSpPr>
        <p:spPr>
          <a:xfrm>
            <a:off x="8668510" y="4581128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円/楕円 31"/>
          <p:cNvSpPr/>
          <p:nvPr/>
        </p:nvSpPr>
        <p:spPr>
          <a:xfrm>
            <a:off x="7156342" y="4797152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円/楕円 32"/>
          <p:cNvSpPr/>
          <p:nvPr/>
        </p:nvSpPr>
        <p:spPr>
          <a:xfrm>
            <a:off x="7372366" y="4797152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円/楕円 33"/>
          <p:cNvSpPr/>
          <p:nvPr/>
        </p:nvSpPr>
        <p:spPr>
          <a:xfrm>
            <a:off x="7588390" y="4797152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円/楕円 34"/>
          <p:cNvSpPr/>
          <p:nvPr/>
        </p:nvSpPr>
        <p:spPr>
          <a:xfrm>
            <a:off x="7804414" y="4797152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円/楕円 35"/>
          <p:cNvSpPr/>
          <p:nvPr/>
        </p:nvSpPr>
        <p:spPr>
          <a:xfrm>
            <a:off x="8020438" y="4797152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円/楕円 36"/>
          <p:cNvSpPr/>
          <p:nvPr/>
        </p:nvSpPr>
        <p:spPr>
          <a:xfrm>
            <a:off x="8236462" y="4797152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円/楕円 37"/>
          <p:cNvSpPr/>
          <p:nvPr/>
        </p:nvSpPr>
        <p:spPr>
          <a:xfrm>
            <a:off x="8452486" y="4797152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円/楕円 38"/>
          <p:cNvSpPr/>
          <p:nvPr/>
        </p:nvSpPr>
        <p:spPr>
          <a:xfrm>
            <a:off x="8668510" y="4797152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円/楕円 39"/>
          <p:cNvSpPr/>
          <p:nvPr/>
        </p:nvSpPr>
        <p:spPr>
          <a:xfrm>
            <a:off x="7156342" y="5013176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円/楕円 40"/>
          <p:cNvSpPr/>
          <p:nvPr/>
        </p:nvSpPr>
        <p:spPr>
          <a:xfrm>
            <a:off x="7372366" y="5013176"/>
            <a:ext cx="216024" cy="216024"/>
          </a:xfrm>
          <a:prstGeom prst="ellipse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円/楕円 41"/>
          <p:cNvSpPr/>
          <p:nvPr/>
        </p:nvSpPr>
        <p:spPr>
          <a:xfrm>
            <a:off x="7588390" y="5013176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円/楕円 42"/>
          <p:cNvSpPr/>
          <p:nvPr/>
        </p:nvSpPr>
        <p:spPr>
          <a:xfrm>
            <a:off x="7804414" y="5013176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円/楕円 43"/>
          <p:cNvSpPr/>
          <p:nvPr/>
        </p:nvSpPr>
        <p:spPr>
          <a:xfrm>
            <a:off x="8020438" y="5013176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円/楕円 44"/>
          <p:cNvSpPr/>
          <p:nvPr/>
        </p:nvSpPr>
        <p:spPr>
          <a:xfrm>
            <a:off x="8236462" y="5013176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円/楕円 45"/>
          <p:cNvSpPr/>
          <p:nvPr/>
        </p:nvSpPr>
        <p:spPr>
          <a:xfrm>
            <a:off x="8452486" y="5013176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円/楕円 46"/>
          <p:cNvSpPr/>
          <p:nvPr/>
        </p:nvSpPr>
        <p:spPr>
          <a:xfrm>
            <a:off x="8668510" y="5013176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円/楕円 47"/>
          <p:cNvSpPr/>
          <p:nvPr/>
        </p:nvSpPr>
        <p:spPr>
          <a:xfrm>
            <a:off x="7156342" y="5229200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円/楕円 48"/>
          <p:cNvSpPr/>
          <p:nvPr/>
        </p:nvSpPr>
        <p:spPr>
          <a:xfrm>
            <a:off x="7372366" y="5229200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円/楕円 49"/>
          <p:cNvSpPr/>
          <p:nvPr/>
        </p:nvSpPr>
        <p:spPr>
          <a:xfrm>
            <a:off x="7588390" y="5229200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円/楕円 50"/>
          <p:cNvSpPr/>
          <p:nvPr/>
        </p:nvSpPr>
        <p:spPr>
          <a:xfrm>
            <a:off x="7804414" y="5229200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円/楕円 51"/>
          <p:cNvSpPr/>
          <p:nvPr/>
        </p:nvSpPr>
        <p:spPr>
          <a:xfrm>
            <a:off x="8020438" y="5229200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円/楕円 52"/>
          <p:cNvSpPr/>
          <p:nvPr/>
        </p:nvSpPr>
        <p:spPr>
          <a:xfrm>
            <a:off x="8236462" y="5229200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円/楕円 53"/>
          <p:cNvSpPr/>
          <p:nvPr/>
        </p:nvSpPr>
        <p:spPr>
          <a:xfrm>
            <a:off x="8452486" y="5229200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円/楕円 54"/>
          <p:cNvSpPr/>
          <p:nvPr/>
        </p:nvSpPr>
        <p:spPr>
          <a:xfrm>
            <a:off x="8668510" y="5229200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円/楕円 55"/>
          <p:cNvSpPr/>
          <p:nvPr/>
        </p:nvSpPr>
        <p:spPr>
          <a:xfrm>
            <a:off x="7156342" y="5445224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円/楕円 56"/>
          <p:cNvSpPr/>
          <p:nvPr/>
        </p:nvSpPr>
        <p:spPr>
          <a:xfrm>
            <a:off x="7372366" y="5445224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円/楕円 57"/>
          <p:cNvSpPr/>
          <p:nvPr/>
        </p:nvSpPr>
        <p:spPr>
          <a:xfrm>
            <a:off x="7588390" y="5445224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円/楕円 58"/>
          <p:cNvSpPr/>
          <p:nvPr/>
        </p:nvSpPr>
        <p:spPr>
          <a:xfrm>
            <a:off x="7804414" y="5445224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円/楕円 59"/>
          <p:cNvSpPr/>
          <p:nvPr/>
        </p:nvSpPr>
        <p:spPr>
          <a:xfrm>
            <a:off x="8020438" y="5445224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円/楕円 60"/>
          <p:cNvSpPr/>
          <p:nvPr/>
        </p:nvSpPr>
        <p:spPr>
          <a:xfrm>
            <a:off x="8236462" y="5445224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円/楕円 61"/>
          <p:cNvSpPr/>
          <p:nvPr/>
        </p:nvSpPr>
        <p:spPr>
          <a:xfrm>
            <a:off x="8452486" y="5445224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円/楕円 62"/>
          <p:cNvSpPr/>
          <p:nvPr/>
        </p:nvSpPr>
        <p:spPr>
          <a:xfrm>
            <a:off x="8668510" y="5445224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円/楕円 63"/>
          <p:cNvSpPr/>
          <p:nvPr/>
        </p:nvSpPr>
        <p:spPr>
          <a:xfrm>
            <a:off x="7156342" y="5661248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円/楕円 64"/>
          <p:cNvSpPr/>
          <p:nvPr/>
        </p:nvSpPr>
        <p:spPr>
          <a:xfrm>
            <a:off x="7372366" y="5661248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円/楕円 65"/>
          <p:cNvSpPr/>
          <p:nvPr/>
        </p:nvSpPr>
        <p:spPr>
          <a:xfrm>
            <a:off x="7588390" y="5661248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円/楕円 66"/>
          <p:cNvSpPr/>
          <p:nvPr/>
        </p:nvSpPr>
        <p:spPr>
          <a:xfrm>
            <a:off x="7804414" y="5661248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円/楕円 67"/>
          <p:cNvSpPr/>
          <p:nvPr/>
        </p:nvSpPr>
        <p:spPr>
          <a:xfrm>
            <a:off x="8020438" y="5661248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円/楕円 68"/>
          <p:cNvSpPr/>
          <p:nvPr/>
        </p:nvSpPr>
        <p:spPr>
          <a:xfrm>
            <a:off x="8236462" y="5661248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円/楕円 69"/>
          <p:cNvSpPr/>
          <p:nvPr/>
        </p:nvSpPr>
        <p:spPr>
          <a:xfrm>
            <a:off x="8452486" y="5661248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円/楕円 70"/>
          <p:cNvSpPr/>
          <p:nvPr/>
        </p:nvSpPr>
        <p:spPr>
          <a:xfrm>
            <a:off x="8668510" y="5661248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円/楕円 71"/>
          <p:cNvSpPr/>
          <p:nvPr/>
        </p:nvSpPr>
        <p:spPr>
          <a:xfrm>
            <a:off x="7156342" y="5877272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円/楕円 72"/>
          <p:cNvSpPr/>
          <p:nvPr/>
        </p:nvSpPr>
        <p:spPr>
          <a:xfrm>
            <a:off x="7372366" y="5877272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円/楕円 73"/>
          <p:cNvSpPr/>
          <p:nvPr/>
        </p:nvSpPr>
        <p:spPr>
          <a:xfrm>
            <a:off x="7588390" y="5877272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円/楕円 74"/>
          <p:cNvSpPr/>
          <p:nvPr/>
        </p:nvSpPr>
        <p:spPr>
          <a:xfrm>
            <a:off x="7804414" y="5877272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円/楕円 75"/>
          <p:cNvSpPr/>
          <p:nvPr/>
        </p:nvSpPr>
        <p:spPr>
          <a:xfrm>
            <a:off x="8020438" y="5877272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円/楕円 76"/>
          <p:cNvSpPr/>
          <p:nvPr/>
        </p:nvSpPr>
        <p:spPr>
          <a:xfrm>
            <a:off x="8236462" y="5877272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円/楕円 77"/>
          <p:cNvSpPr/>
          <p:nvPr/>
        </p:nvSpPr>
        <p:spPr>
          <a:xfrm>
            <a:off x="8452486" y="5877272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円/楕円 78"/>
          <p:cNvSpPr/>
          <p:nvPr/>
        </p:nvSpPr>
        <p:spPr>
          <a:xfrm>
            <a:off x="8668510" y="5877272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円/楕円 79"/>
          <p:cNvSpPr/>
          <p:nvPr/>
        </p:nvSpPr>
        <p:spPr>
          <a:xfrm>
            <a:off x="7156342" y="6093296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円/楕円 80"/>
          <p:cNvSpPr/>
          <p:nvPr/>
        </p:nvSpPr>
        <p:spPr>
          <a:xfrm>
            <a:off x="7372366" y="6093296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円/楕円 81"/>
          <p:cNvSpPr/>
          <p:nvPr/>
        </p:nvSpPr>
        <p:spPr>
          <a:xfrm>
            <a:off x="7588390" y="6093296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円/楕円 82"/>
          <p:cNvSpPr/>
          <p:nvPr/>
        </p:nvSpPr>
        <p:spPr>
          <a:xfrm>
            <a:off x="7804414" y="6093296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円/楕円 83"/>
          <p:cNvSpPr/>
          <p:nvPr/>
        </p:nvSpPr>
        <p:spPr>
          <a:xfrm>
            <a:off x="8020438" y="6093296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円/楕円 84"/>
          <p:cNvSpPr/>
          <p:nvPr/>
        </p:nvSpPr>
        <p:spPr>
          <a:xfrm>
            <a:off x="8236462" y="6093296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円/楕円 85"/>
          <p:cNvSpPr/>
          <p:nvPr/>
        </p:nvSpPr>
        <p:spPr>
          <a:xfrm>
            <a:off x="8452486" y="6093296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円/楕円 86"/>
          <p:cNvSpPr/>
          <p:nvPr/>
        </p:nvSpPr>
        <p:spPr>
          <a:xfrm>
            <a:off x="8668510" y="6093296"/>
            <a:ext cx="216024" cy="216024"/>
          </a:xfrm>
          <a:prstGeom prst="ellipse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" name="円/楕円 87"/>
          <p:cNvSpPr/>
          <p:nvPr/>
        </p:nvSpPr>
        <p:spPr>
          <a:xfrm>
            <a:off x="7156342" y="4365104"/>
            <a:ext cx="216024" cy="216024"/>
          </a:xfrm>
          <a:prstGeom prst="ellipse">
            <a:avLst/>
          </a:prstGeom>
          <a:solidFill>
            <a:srgbClr val="FFCC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" name="円/楕円 88"/>
          <p:cNvSpPr/>
          <p:nvPr/>
        </p:nvSpPr>
        <p:spPr>
          <a:xfrm>
            <a:off x="7372366" y="4365104"/>
            <a:ext cx="216024" cy="216024"/>
          </a:xfrm>
          <a:prstGeom prst="ellipse">
            <a:avLst/>
          </a:prstGeom>
          <a:solidFill>
            <a:srgbClr val="FFCC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円/楕円 89"/>
          <p:cNvSpPr/>
          <p:nvPr/>
        </p:nvSpPr>
        <p:spPr>
          <a:xfrm>
            <a:off x="7588390" y="4365104"/>
            <a:ext cx="216024" cy="216024"/>
          </a:xfrm>
          <a:prstGeom prst="ellipse">
            <a:avLst/>
          </a:prstGeom>
          <a:solidFill>
            <a:srgbClr val="FFCC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" name="円/楕円 90"/>
          <p:cNvSpPr/>
          <p:nvPr/>
        </p:nvSpPr>
        <p:spPr>
          <a:xfrm>
            <a:off x="7804414" y="4365104"/>
            <a:ext cx="216024" cy="216024"/>
          </a:xfrm>
          <a:prstGeom prst="ellipse">
            <a:avLst/>
          </a:prstGeom>
          <a:solidFill>
            <a:srgbClr val="FFCC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" name="円/楕円 91"/>
          <p:cNvSpPr/>
          <p:nvPr/>
        </p:nvSpPr>
        <p:spPr>
          <a:xfrm>
            <a:off x="8020438" y="4365104"/>
            <a:ext cx="216024" cy="216024"/>
          </a:xfrm>
          <a:prstGeom prst="ellipse">
            <a:avLst/>
          </a:prstGeom>
          <a:solidFill>
            <a:srgbClr val="FFCC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A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93" name="円/楕円 92"/>
          <p:cNvSpPr/>
          <p:nvPr/>
        </p:nvSpPr>
        <p:spPr>
          <a:xfrm>
            <a:off x="8236462" y="4365104"/>
            <a:ext cx="216024" cy="216024"/>
          </a:xfrm>
          <a:prstGeom prst="ellipse">
            <a:avLst/>
          </a:prstGeom>
          <a:solidFill>
            <a:srgbClr val="FFCC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4" name="円/楕円 93"/>
          <p:cNvSpPr/>
          <p:nvPr/>
        </p:nvSpPr>
        <p:spPr>
          <a:xfrm>
            <a:off x="8452486" y="4365104"/>
            <a:ext cx="216024" cy="216024"/>
          </a:xfrm>
          <a:prstGeom prst="ellipse">
            <a:avLst/>
          </a:prstGeom>
          <a:solidFill>
            <a:srgbClr val="FFCC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5" name="円/楕円 94"/>
          <p:cNvSpPr/>
          <p:nvPr/>
        </p:nvSpPr>
        <p:spPr>
          <a:xfrm>
            <a:off x="8668510" y="4365104"/>
            <a:ext cx="216024" cy="216024"/>
          </a:xfrm>
          <a:prstGeom prst="ellipse">
            <a:avLst/>
          </a:prstGeom>
          <a:solidFill>
            <a:srgbClr val="FFCC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円/楕円 95"/>
          <p:cNvSpPr/>
          <p:nvPr/>
        </p:nvSpPr>
        <p:spPr>
          <a:xfrm>
            <a:off x="8884534" y="4365104"/>
            <a:ext cx="216024" cy="216024"/>
          </a:xfrm>
          <a:prstGeom prst="ellipse">
            <a:avLst/>
          </a:prstGeom>
          <a:solidFill>
            <a:srgbClr val="FFCC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7" name="円/楕円 96"/>
          <p:cNvSpPr/>
          <p:nvPr/>
        </p:nvSpPr>
        <p:spPr>
          <a:xfrm>
            <a:off x="9100558" y="4365104"/>
            <a:ext cx="216024" cy="216024"/>
          </a:xfrm>
          <a:prstGeom prst="ellipse">
            <a:avLst/>
          </a:prstGeom>
          <a:solidFill>
            <a:srgbClr val="FFCC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" name="円/楕円 103"/>
          <p:cNvSpPr/>
          <p:nvPr/>
        </p:nvSpPr>
        <p:spPr>
          <a:xfrm>
            <a:off x="6940318" y="4365104"/>
            <a:ext cx="216024" cy="216024"/>
          </a:xfrm>
          <a:prstGeom prst="ellipse">
            <a:avLst/>
          </a:prstGeom>
          <a:solidFill>
            <a:srgbClr val="FFCC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" name="円/楕円 104"/>
          <p:cNvSpPr/>
          <p:nvPr/>
        </p:nvSpPr>
        <p:spPr>
          <a:xfrm>
            <a:off x="6940318" y="4581128"/>
            <a:ext cx="216024" cy="216024"/>
          </a:xfrm>
          <a:prstGeom prst="ellipse">
            <a:avLst/>
          </a:prstGeom>
          <a:solidFill>
            <a:srgbClr val="FFCC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" name="円/楕円 105"/>
          <p:cNvSpPr/>
          <p:nvPr/>
        </p:nvSpPr>
        <p:spPr>
          <a:xfrm>
            <a:off x="6940318" y="4797152"/>
            <a:ext cx="216024" cy="216024"/>
          </a:xfrm>
          <a:prstGeom prst="ellipse">
            <a:avLst/>
          </a:prstGeom>
          <a:solidFill>
            <a:srgbClr val="FFCC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" name="円/楕円 106"/>
          <p:cNvSpPr/>
          <p:nvPr/>
        </p:nvSpPr>
        <p:spPr>
          <a:xfrm>
            <a:off x="6940318" y="5013176"/>
            <a:ext cx="216024" cy="216024"/>
          </a:xfrm>
          <a:prstGeom prst="ellipse">
            <a:avLst/>
          </a:prstGeom>
          <a:solidFill>
            <a:srgbClr val="FFCC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円/楕円 107"/>
          <p:cNvSpPr/>
          <p:nvPr/>
        </p:nvSpPr>
        <p:spPr>
          <a:xfrm>
            <a:off x="6940318" y="5229200"/>
            <a:ext cx="216024" cy="216024"/>
          </a:xfrm>
          <a:prstGeom prst="ellipse">
            <a:avLst/>
          </a:prstGeom>
          <a:solidFill>
            <a:srgbClr val="FFCC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" name="円/楕円 108"/>
          <p:cNvSpPr/>
          <p:nvPr/>
        </p:nvSpPr>
        <p:spPr>
          <a:xfrm>
            <a:off x="6940318" y="5445224"/>
            <a:ext cx="216024" cy="216024"/>
          </a:xfrm>
          <a:prstGeom prst="ellipse">
            <a:avLst/>
          </a:prstGeom>
          <a:solidFill>
            <a:srgbClr val="FFCC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B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10" name="円/楕円 109"/>
          <p:cNvSpPr/>
          <p:nvPr/>
        </p:nvSpPr>
        <p:spPr>
          <a:xfrm>
            <a:off x="6940318" y="5661248"/>
            <a:ext cx="216024" cy="216024"/>
          </a:xfrm>
          <a:prstGeom prst="ellipse">
            <a:avLst/>
          </a:prstGeom>
          <a:solidFill>
            <a:srgbClr val="FFCC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" name="円/楕円 110"/>
          <p:cNvSpPr/>
          <p:nvPr/>
        </p:nvSpPr>
        <p:spPr>
          <a:xfrm>
            <a:off x="6940318" y="5877272"/>
            <a:ext cx="216024" cy="216024"/>
          </a:xfrm>
          <a:prstGeom prst="ellipse">
            <a:avLst/>
          </a:prstGeom>
          <a:solidFill>
            <a:srgbClr val="FFCC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" name="円/楕円 111"/>
          <p:cNvSpPr/>
          <p:nvPr/>
        </p:nvSpPr>
        <p:spPr>
          <a:xfrm>
            <a:off x="6940318" y="6093296"/>
            <a:ext cx="216024" cy="216024"/>
          </a:xfrm>
          <a:prstGeom prst="ellipse">
            <a:avLst/>
          </a:prstGeom>
          <a:solidFill>
            <a:srgbClr val="FFCC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" name="円/楕円 112"/>
          <p:cNvSpPr/>
          <p:nvPr/>
        </p:nvSpPr>
        <p:spPr>
          <a:xfrm>
            <a:off x="6940318" y="6309320"/>
            <a:ext cx="216024" cy="216024"/>
          </a:xfrm>
          <a:prstGeom prst="ellipse">
            <a:avLst/>
          </a:prstGeom>
          <a:solidFill>
            <a:srgbClr val="FFCC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" name="円/楕円 113"/>
          <p:cNvSpPr/>
          <p:nvPr/>
        </p:nvSpPr>
        <p:spPr>
          <a:xfrm>
            <a:off x="6940318" y="6525344"/>
            <a:ext cx="216024" cy="216024"/>
          </a:xfrm>
          <a:prstGeom prst="ellipse">
            <a:avLst/>
          </a:prstGeom>
          <a:solidFill>
            <a:srgbClr val="FFCC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" name="円/楕円 114"/>
          <p:cNvSpPr/>
          <p:nvPr/>
        </p:nvSpPr>
        <p:spPr>
          <a:xfrm>
            <a:off x="6940318" y="6741368"/>
            <a:ext cx="216024" cy="216024"/>
          </a:xfrm>
          <a:prstGeom prst="ellipse">
            <a:avLst/>
          </a:prstGeom>
          <a:solidFill>
            <a:srgbClr val="FFCC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2" name="直線矢印コネクタ 121"/>
          <p:cNvCxnSpPr>
            <a:stCxn id="92" idx="3"/>
            <a:endCxn id="41" idx="7"/>
          </p:cNvCxnSpPr>
          <p:nvPr/>
        </p:nvCxnSpPr>
        <p:spPr>
          <a:xfrm flipH="1">
            <a:off x="7556754" y="4549492"/>
            <a:ext cx="495320" cy="49532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直線矢印コネクタ 128"/>
          <p:cNvCxnSpPr>
            <a:stCxn id="109" idx="7"/>
            <a:endCxn id="48" idx="7"/>
          </p:cNvCxnSpPr>
          <p:nvPr/>
        </p:nvCxnSpPr>
        <p:spPr>
          <a:xfrm flipV="1">
            <a:off x="7124706" y="5260836"/>
            <a:ext cx="216024" cy="216024"/>
          </a:xfrm>
          <a:prstGeom prst="straightConnector1">
            <a:avLst/>
          </a:prstGeom>
          <a:ln w="19050">
            <a:solidFill>
              <a:srgbClr val="0000FF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フローチャート : 代替処理 132"/>
          <p:cNvSpPr/>
          <p:nvPr/>
        </p:nvSpPr>
        <p:spPr>
          <a:xfrm rot="18932786">
            <a:off x="6703499" y="4887473"/>
            <a:ext cx="1769781" cy="249343"/>
          </a:xfrm>
          <a:prstGeom prst="flowChartAlternateProcess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4" name="Text Box 23"/>
          <p:cNvSpPr txBox="1">
            <a:spLocks noChangeArrowheads="1"/>
          </p:cNvSpPr>
          <p:nvPr/>
        </p:nvSpPr>
        <p:spPr bwMode="auto">
          <a:xfrm>
            <a:off x="8046478" y="3943486"/>
            <a:ext cx="48763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 i="1" dirty="0" smtClean="0"/>
              <a:t>d</a:t>
            </a:r>
            <a:r>
              <a:rPr lang="en-US" altLang="ja-JP" sz="1400" dirty="0" smtClean="0"/>
              <a:t>=0</a:t>
            </a:r>
          </a:p>
        </p:txBody>
      </p:sp>
      <p:sp>
        <p:nvSpPr>
          <p:cNvPr id="135" name="Text Box 23"/>
          <p:cNvSpPr txBox="1">
            <a:spLocks noChangeArrowheads="1"/>
          </p:cNvSpPr>
          <p:nvPr/>
        </p:nvSpPr>
        <p:spPr bwMode="auto">
          <a:xfrm>
            <a:off x="6372200" y="5553236"/>
            <a:ext cx="48763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400" i="1" dirty="0"/>
              <a:t>d</a:t>
            </a:r>
            <a:r>
              <a:rPr lang="en-US" altLang="ja-JP" sz="1400" dirty="0" smtClean="0"/>
              <a:t>=1</a:t>
            </a:r>
          </a:p>
        </p:txBody>
      </p:sp>
      <p:sp>
        <p:nvSpPr>
          <p:cNvPr id="136" name="Text Box 23"/>
          <p:cNvSpPr txBox="1">
            <a:spLocks noChangeArrowheads="1"/>
          </p:cNvSpPr>
          <p:nvPr/>
        </p:nvSpPr>
        <p:spPr bwMode="auto">
          <a:xfrm>
            <a:off x="7867686" y="3574154"/>
            <a:ext cx="109680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ja-JP" dirty="0" smtClean="0"/>
              <a:t>A(</a:t>
            </a:r>
            <a:r>
              <a:rPr lang="en-US" altLang="ja-JP" dirty="0" err="1" smtClean="0"/>
              <a:t>x</a:t>
            </a:r>
            <a:r>
              <a:rPr lang="en-US" altLang="ja-JP" sz="1100" dirty="0" err="1" smtClean="0"/>
              <a:t>A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y</a:t>
            </a:r>
            <a:r>
              <a:rPr lang="en-US" altLang="ja-JP" sz="1100" dirty="0" err="1" smtClean="0"/>
              <a:t>A</a:t>
            </a:r>
            <a:r>
              <a:rPr lang="en-US" altLang="ja-JP" dirty="0" smtClean="0"/>
              <a:t>)</a:t>
            </a:r>
          </a:p>
        </p:txBody>
      </p:sp>
      <p:sp>
        <p:nvSpPr>
          <p:cNvPr id="137" name="Text Box 23"/>
          <p:cNvSpPr txBox="1">
            <a:spLocks noChangeArrowheads="1"/>
          </p:cNvSpPr>
          <p:nvPr/>
        </p:nvSpPr>
        <p:spPr bwMode="auto">
          <a:xfrm>
            <a:off x="5652120" y="5951274"/>
            <a:ext cx="109680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ja-JP" dirty="0"/>
              <a:t>B</a:t>
            </a:r>
            <a:r>
              <a:rPr lang="en-US" altLang="ja-JP" dirty="0" smtClean="0"/>
              <a:t>(</a:t>
            </a:r>
            <a:r>
              <a:rPr lang="en-US" altLang="ja-JP" dirty="0" err="1" smtClean="0"/>
              <a:t>x</a:t>
            </a:r>
            <a:r>
              <a:rPr lang="en-US" altLang="ja-JP" sz="1100" dirty="0" err="1" smtClean="0"/>
              <a:t>B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y</a:t>
            </a:r>
            <a:r>
              <a:rPr lang="en-US" altLang="ja-JP" sz="1100" dirty="0" err="1"/>
              <a:t>B</a:t>
            </a:r>
            <a:r>
              <a:rPr lang="en-US" altLang="ja-JP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838432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Decoder description (2/2)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r>
              <a:rPr kumimoji="1" lang="en-US" altLang="ja-JP" sz="1000" dirty="0"/>
              <a:t> </a:t>
            </a:r>
          </a:p>
          <a:p>
            <a:pPr marL="0" indent="0">
              <a:buNone/>
            </a:pPr>
            <a:r>
              <a:rPr kumimoji="1" lang="en-US" altLang="ja-JP" sz="1000" dirty="0" smtClean="0"/>
              <a:t> </a:t>
            </a:r>
            <a:endParaRPr kumimoji="1" lang="en-US" altLang="ja-JP" dirty="0"/>
          </a:p>
          <a:p>
            <a:r>
              <a:rPr kumimoji="1" lang="en-US" altLang="ja-JP" sz="2400" dirty="0" smtClean="0"/>
              <a:t>If </a:t>
            </a:r>
            <a:r>
              <a:rPr kumimoji="1" lang="en-US" altLang="ja-JP" sz="2400" dirty="0" err="1" smtClean="0"/>
              <a:t>predIntraMode</a:t>
            </a:r>
            <a:r>
              <a:rPr kumimoji="1" lang="en-US" altLang="ja-JP" sz="2400" dirty="0" smtClean="0"/>
              <a:t> &gt;= 27, </a:t>
            </a:r>
            <a:endParaRPr kumimoji="1" lang="en-US" altLang="ja-JP" sz="2400" dirty="0"/>
          </a:p>
          <a:p>
            <a:pPr marL="0" indent="0">
              <a:buNone/>
            </a:pPr>
            <a:endParaRPr kumimoji="1" lang="en-US" altLang="ja-JP" sz="2400" dirty="0" smtClean="0"/>
          </a:p>
          <a:p>
            <a:pPr marL="0" indent="0">
              <a:buNone/>
            </a:pPr>
            <a:r>
              <a:rPr kumimoji="1" lang="en-US" altLang="ja-JP" sz="1100" dirty="0"/>
              <a:t> </a:t>
            </a:r>
            <a:endParaRPr kumimoji="1" lang="en-US" altLang="ja-JP" sz="1100" dirty="0" smtClean="0"/>
          </a:p>
          <a:p>
            <a:pPr marL="0" indent="0">
              <a:buNone/>
            </a:pPr>
            <a:r>
              <a:rPr kumimoji="1" lang="en-US" altLang="ja-JP" sz="1100" dirty="0"/>
              <a:t> </a:t>
            </a:r>
            <a:endParaRPr kumimoji="1" lang="en-US" altLang="ja-JP" sz="2400" dirty="0" smtClean="0"/>
          </a:p>
          <a:p>
            <a:r>
              <a:rPr kumimoji="1" lang="en-US" altLang="ja-JP" sz="2400" dirty="0" smtClean="0"/>
              <a:t>If </a:t>
            </a:r>
            <a:r>
              <a:rPr kumimoji="1" lang="en-US" altLang="ja-JP" sz="2400" dirty="0" err="1" smtClean="0"/>
              <a:t>predIntraMode</a:t>
            </a:r>
            <a:r>
              <a:rPr kumimoji="1" lang="en-US" altLang="ja-JP" sz="2400" dirty="0" smtClean="0"/>
              <a:t> &lt;= 9, </a:t>
            </a:r>
          </a:p>
          <a:p>
            <a:endParaRPr kumimoji="1" lang="en-US" altLang="ja-JP" sz="2400" dirty="0" smtClean="0"/>
          </a:p>
          <a:p>
            <a:pPr marL="0" indent="0">
              <a:buNone/>
            </a:pPr>
            <a:r>
              <a:rPr kumimoji="1" lang="en-US" altLang="ja-JP" sz="1200" dirty="0" smtClean="0"/>
              <a:t>  </a:t>
            </a:r>
          </a:p>
          <a:p>
            <a:pPr marL="0" indent="0">
              <a:buNone/>
            </a:pPr>
            <a:r>
              <a:rPr kumimoji="1" lang="en-US" altLang="ja-JP" sz="1200" dirty="0"/>
              <a:t> </a:t>
            </a:r>
            <a:endParaRPr kumimoji="1" lang="en-US" altLang="ja-JP" sz="2400" dirty="0"/>
          </a:p>
          <a:p>
            <a:r>
              <a:rPr kumimoji="1" lang="en-US" altLang="ja-JP" sz="2400" dirty="0" smtClean="0"/>
              <a:t>Otherwise, no modification is applied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正方形/長方形 3"/>
              <p:cNvSpPr/>
              <p:nvPr/>
            </p:nvSpPr>
            <p:spPr bwMode="auto">
              <a:xfrm>
                <a:off x="550987" y="1124744"/>
                <a:ext cx="4644516" cy="792088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lvl="1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ja-JP" sz="2400" dirty="0" smtClean="0"/>
                  <a:t>w[x</a:t>
                </a:r>
                <a:r>
                  <a:rPr lang="en-US" altLang="ja-JP" sz="2400" dirty="0"/>
                  <a:t>][y</a:t>
                </a:r>
                <a:r>
                  <a:rPr lang="en-US" altLang="ja-JP" sz="2400" dirty="0" smtClean="0"/>
                  <a:t>] = </a:t>
                </a:r>
                <a:r>
                  <a:rPr lang="en-US" altLang="ja-JP" sz="2400" dirty="0" err="1" smtClean="0"/>
                  <a:t>exp</a:t>
                </a:r>
                <a:r>
                  <a:rPr lang="en-US" altLang="ja-JP" sz="24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altLang="ja-JP" sz="2400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ja-JP" sz="2400" i="1" smtClean="0">
                                <a:latin typeface="Cambria Math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ja-JP" sz="2400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ja-JP" sz="2400" b="0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ja-JP" sz="2400" b="0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altLang="ja-JP" sz="2400" b="0" i="0" smtClean="0">
                                            <a:latin typeface="Cambria Math"/>
                                          </a:rPr>
                                          <m:t>x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altLang="ja-JP" sz="2400" b="0" i="0" smtClean="0">
                                            <a:latin typeface="Cambria Math"/>
                                          </a:rPr>
                                          <m:t>A</m:t>
                                        </m:r>
                                      </m:sub>
                                    </m:sSub>
                                    <m:r>
                                      <a:rPr lang="en-US" altLang="ja-JP" sz="2400" b="0" i="1" smtClean="0"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altLang="ja-JP" sz="2400" b="0" i="0" smtClean="0">
                                        <a:latin typeface="Cambria Math"/>
                                      </a:rPr>
                                      <m:t>x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altLang="ja-JP" sz="2400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ja-JP" sz="2400" b="0" i="1" smtClean="0">
                                <a:latin typeface="Cambria Math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altLang="ja-JP" sz="2400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2400" b="0" i="1" smtClean="0">
                                    <a:latin typeface="Cambria Math"/>
                                  </a:rPr>
                                  <m:t>(</m:t>
                                </m:r>
                                <m:sSubSup>
                                  <m:sSubSupPr>
                                    <m:ctrlPr>
                                      <a:rPr lang="en-US" altLang="ja-JP" sz="2400" b="0" i="1" smtClean="0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ja-JP" sz="2400" b="0" i="0" smtClean="0">
                                        <a:latin typeface="Cambria Math"/>
                                      </a:rPr>
                                      <m:t>y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altLang="ja-JP" sz="2400" b="0" i="0" smtClean="0">
                                        <a:latin typeface="Cambria Math"/>
                                      </a:rPr>
                                      <m:t>A</m:t>
                                    </m:r>
                                  </m:sub>
                                  <m:sup/>
                                </m:sSubSup>
                                <m:r>
                                  <a:rPr lang="en-US" altLang="ja-JP" sz="2400" b="0" i="1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ja-JP" sz="2400" b="0" i="0" smtClean="0">
                                    <a:latin typeface="Cambria Math"/>
                                  </a:rPr>
                                  <m:t>y</m:t>
                                </m:r>
                                <m:r>
                                  <a:rPr lang="en-US" altLang="ja-JP" sz="2400" b="0" i="1" smtClean="0">
                                    <a:latin typeface="Cambria Math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ja-JP" sz="2400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US" altLang="ja-JP" sz="240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2400" b="0" i="1" smtClean="0">
                                    <a:latin typeface="Cambria Math"/>
                                  </a:rPr>
                                  <m:t>(</m:t>
                                </m:r>
                                <m:sSubSup>
                                  <m:sSubSupPr>
                                    <m:ctrlPr>
                                      <a:rPr lang="en-US" altLang="ja-JP" sz="2400" b="0" i="1" smtClean="0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ja-JP" sz="2400" b="0" i="0" smtClean="0">
                                        <a:latin typeface="Cambria Math"/>
                                      </a:rPr>
                                      <m:t>x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altLang="ja-JP" sz="2400" b="0" i="0" smtClean="0">
                                        <a:latin typeface="Cambria Math"/>
                                      </a:rPr>
                                      <m:t>A</m:t>
                                    </m:r>
                                  </m:sub>
                                  <m:sup/>
                                </m:sSubSup>
                                <m:r>
                                  <a:rPr lang="en-US" altLang="ja-JP" sz="2400" b="0" i="1" smtClean="0">
                                    <a:latin typeface="Cambria Math"/>
                                  </a:rPr>
                                  <m:t>−</m:t>
                                </m:r>
                                <m:sSubSup>
                                  <m:sSubSupPr>
                                    <m:ctrlPr>
                                      <a:rPr lang="en-US" altLang="ja-JP" sz="2400" b="0" i="1" smtClean="0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ja-JP" sz="2400" b="0" i="0" smtClean="0">
                                        <a:latin typeface="Cambria Math"/>
                                      </a:rPr>
                                      <m:t>x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altLang="ja-JP" sz="2400" b="0" i="0" smtClean="0">
                                        <a:latin typeface="Cambria Math"/>
                                      </a:rPr>
                                      <m:t>B</m:t>
                                    </m:r>
                                  </m:sub>
                                  <m:sup/>
                                </m:sSubSup>
                                <m:r>
                                  <a:rPr lang="en-US" altLang="ja-JP" sz="2400" b="0" i="1" smtClean="0">
                                    <a:latin typeface="Cambria Math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ja-JP" sz="2400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ja-JP" sz="2400" b="0" i="1" smtClean="0">
                                <a:latin typeface="Cambria Math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altLang="ja-JP" sz="2400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2400" b="0" i="1" smtClean="0">
                                    <a:latin typeface="Cambria Math"/>
                                  </a:rPr>
                                  <m:t>(</m:t>
                                </m:r>
                                <m:sSubSup>
                                  <m:sSubSupPr>
                                    <m:ctrlPr>
                                      <a:rPr lang="en-US" altLang="ja-JP" sz="2400" b="0" i="1" smtClean="0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ja-JP" sz="2400" b="0" i="0" smtClean="0">
                                        <a:latin typeface="Cambria Math"/>
                                      </a:rPr>
                                      <m:t>y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altLang="ja-JP" sz="2400" b="0" i="0" smtClean="0">
                                        <a:latin typeface="Cambria Math"/>
                                      </a:rPr>
                                      <m:t>A</m:t>
                                    </m:r>
                                  </m:sub>
                                  <m:sup/>
                                </m:sSubSup>
                                <m:r>
                                  <a:rPr lang="en-US" altLang="ja-JP" sz="2400" b="0" i="1" smtClean="0">
                                    <a:latin typeface="Cambria Math"/>
                                  </a:rPr>
                                  <m:t>−</m:t>
                                </m:r>
                                <m:sSubSup>
                                  <m:sSubSupPr>
                                    <m:ctrlPr>
                                      <a:rPr lang="en-US" altLang="ja-JP" sz="2400" b="0" i="1" smtClean="0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ja-JP" sz="2400" b="0" i="0" smtClean="0">
                                        <a:latin typeface="Cambria Math"/>
                                      </a:rPr>
                                      <m:t>y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altLang="ja-JP" sz="2400" b="0" i="0" smtClean="0">
                                        <a:latin typeface="Cambria Math"/>
                                      </a:rPr>
                                      <m:t>B</m:t>
                                    </m:r>
                                  </m:sub>
                                  <m:sup/>
                                </m:sSubSup>
                                <m:r>
                                  <a:rPr lang="en-US" altLang="ja-JP" sz="2400" b="0" i="1" smtClean="0">
                                    <a:latin typeface="Cambria Math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ja-JP" sz="2400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endParaRPr lang="en-US" altLang="ja-JP" sz="2400" dirty="0"/>
              </a:p>
            </p:txBody>
          </p:sp>
        </mc:Choice>
        <mc:Fallback xmlns="">
          <p:sp>
            <p:nvSpPr>
              <p:cNvPr id="4" name="正方形/長方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0987" y="1124744"/>
                <a:ext cx="4644516" cy="792088"/>
              </a:xfrm>
              <a:prstGeom prst="rect">
                <a:avLst/>
              </a:prstGeom>
              <a:blipFill rotWithShape="1">
                <a:blip r:embed="rId2"/>
                <a:stretch>
                  <a:fillRect l="-1969"/>
                </a:stretch>
              </a:blip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正方形/長方形 4"/>
          <p:cNvSpPr/>
          <p:nvPr/>
        </p:nvSpPr>
        <p:spPr bwMode="auto">
          <a:xfrm>
            <a:off x="907672" y="2348880"/>
            <a:ext cx="6174686" cy="720080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lv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2000" dirty="0" err="1" smtClean="0"/>
              <a:t>x</a:t>
            </a:r>
            <a:r>
              <a:rPr lang="en-US" altLang="ja-JP" sz="1200" dirty="0" err="1" smtClean="0"/>
              <a:t>A</a:t>
            </a:r>
            <a:r>
              <a:rPr lang="en-US" altLang="ja-JP" sz="1200" dirty="0" smtClean="0"/>
              <a:t> </a:t>
            </a:r>
            <a:r>
              <a:rPr lang="en-US" altLang="ja-JP" sz="2000" dirty="0" smtClean="0"/>
              <a:t>= (y+1) * </a:t>
            </a:r>
            <a:r>
              <a:rPr lang="en-US" altLang="ja-JP" sz="2000" dirty="0" err="1" smtClean="0"/>
              <a:t>intraPredAngle</a:t>
            </a:r>
            <a:r>
              <a:rPr lang="en-US" altLang="ja-JP" sz="2000" dirty="0"/>
              <a:t> </a:t>
            </a:r>
            <a:r>
              <a:rPr lang="en-US" altLang="ja-JP" sz="2000" dirty="0" smtClean="0"/>
              <a:t>+ x * 32, </a:t>
            </a:r>
            <a:r>
              <a:rPr lang="en-US" altLang="ja-JP" sz="2000" dirty="0" err="1" smtClean="0"/>
              <a:t>y</a:t>
            </a:r>
            <a:r>
              <a:rPr lang="en-US" altLang="ja-JP" sz="1200" dirty="0" err="1" smtClean="0"/>
              <a:t>A</a:t>
            </a:r>
            <a:r>
              <a:rPr lang="en-US" altLang="ja-JP" sz="2000" dirty="0" smtClean="0"/>
              <a:t> = -32</a:t>
            </a:r>
          </a:p>
          <a:p>
            <a:pPr marL="0" lv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2000" dirty="0" err="1" smtClean="0"/>
              <a:t>x</a:t>
            </a:r>
            <a:r>
              <a:rPr lang="en-US" altLang="ja-JP" sz="1200" dirty="0" err="1" smtClean="0"/>
              <a:t>B</a:t>
            </a:r>
            <a:r>
              <a:rPr lang="en-US" altLang="ja-JP" sz="2000" dirty="0" smtClean="0"/>
              <a:t> = -32, </a:t>
            </a:r>
            <a:r>
              <a:rPr lang="en-US" altLang="ja-JP" sz="2000" dirty="0" err="1" smtClean="0"/>
              <a:t>y</a:t>
            </a:r>
            <a:r>
              <a:rPr lang="en-US" altLang="ja-JP" sz="1200" dirty="0" err="1" smtClean="0"/>
              <a:t>B</a:t>
            </a:r>
            <a:r>
              <a:rPr lang="en-US" altLang="ja-JP" sz="2000" dirty="0" smtClean="0"/>
              <a:t> = (y+1) *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intraPredAngleR</a:t>
            </a:r>
            <a:r>
              <a:rPr lang="en-US" altLang="ja-JP" sz="2000" dirty="0" smtClean="0"/>
              <a:t> + x * 32</a:t>
            </a:r>
            <a:endParaRPr lang="en-US" altLang="ja-JP" sz="2000" dirty="0"/>
          </a:p>
        </p:txBody>
      </p:sp>
      <p:sp>
        <p:nvSpPr>
          <p:cNvPr id="6" name="正方形/長方形 5"/>
          <p:cNvSpPr/>
          <p:nvPr/>
        </p:nvSpPr>
        <p:spPr bwMode="auto">
          <a:xfrm>
            <a:off x="917594" y="3717032"/>
            <a:ext cx="6174686" cy="720080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lv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2000" dirty="0" err="1" smtClean="0"/>
              <a:t>x</a:t>
            </a:r>
            <a:r>
              <a:rPr lang="en-US" altLang="ja-JP" sz="1200" dirty="0" err="1" smtClean="0"/>
              <a:t>A</a:t>
            </a:r>
            <a:r>
              <a:rPr lang="en-US" altLang="ja-JP" sz="1200" dirty="0" smtClean="0"/>
              <a:t> </a:t>
            </a:r>
            <a:r>
              <a:rPr lang="en-US" altLang="ja-JP" sz="2000" dirty="0" smtClean="0"/>
              <a:t>= </a:t>
            </a:r>
            <a:r>
              <a:rPr lang="en-US" altLang="ja-JP" sz="2000" dirty="0"/>
              <a:t>-</a:t>
            </a:r>
            <a:r>
              <a:rPr lang="en-US" altLang="ja-JP" sz="2000" dirty="0" smtClean="0"/>
              <a:t>32, </a:t>
            </a:r>
            <a:r>
              <a:rPr lang="en-US" altLang="ja-JP" sz="2000" dirty="0" err="1" smtClean="0"/>
              <a:t>y</a:t>
            </a:r>
            <a:r>
              <a:rPr lang="en-US" altLang="ja-JP" sz="1200" dirty="0" err="1" smtClean="0"/>
              <a:t>A</a:t>
            </a:r>
            <a:r>
              <a:rPr lang="en-US" altLang="ja-JP" sz="2000" dirty="0" smtClean="0"/>
              <a:t> = (x+1</a:t>
            </a:r>
            <a:r>
              <a:rPr lang="en-US" altLang="ja-JP" sz="2000" dirty="0"/>
              <a:t>) * </a:t>
            </a:r>
            <a:r>
              <a:rPr lang="en-US" altLang="ja-JP" sz="2000" dirty="0" err="1"/>
              <a:t>intraPredAngle</a:t>
            </a:r>
            <a:r>
              <a:rPr lang="en-US" altLang="ja-JP" sz="2000" dirty="0"/>
              <a:t> + </a:t>
            </a:r>
            <a:r>
              <a:rPr lang="en-US" altLang="ja-JP" sz="2000" dirty="0" smtClean="0"/>
              <a:t>y </a:t>
            </a:r>
            <a:r>
              <a:rPr lang="en-US" altLang="ja-JP" sz="2000" dirty="0"/>
              <a:t>* 32</a:t>
            </a:r>
            <a:endParaRPr lang="en-US" altLang="ja-JP" sz="2000" dirty="0" smtClean="0"/>
          </a:p>
          <a:p>
            <a:pPr marL="0" lv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2000" dirty="0" err="1" smtClean="0"/>
              <a:t>x</a:t>
            </a:r>
            <a:r>
              <a:rPr lang="en-US" altLang="ja-JP" sz="1200" dirty="0" err="1" smtClean="0"/>
              <a:t>B</a:t>
            </a:r>
            <a:r>
              <a:rPr lang="en-US" altLang="ja-JP" sz="2000" dirty="0" smtClean="0"/>
              <a:t> = (x+1</a:t>
            </a:r>
            <a:r>
              <a:rPr lang="en-US" altLang="ja-JP" sz="2000" dirty="0"/>
              <a:t>) * </a:t>
            </a:r>
            <a:r>
              <a:rPr lang="en-US" altLang="ja-JP" sz="2000" dirty="0" err="1">
                <a:solidFill>
                  <a:srgbClr val="FF0000"/>
                </a:solidFill>
              </a:rPr>
              <a:t>intraPredAngleR</a:t>
            </a:r>
            <a:r>
              <a:rPr lang="en-US" altLang="ja-JP" sz="2000" dirty="0"/>
              <a:t> + </a:t>
            </a:r>
            <a:r>
              <a:rPr lang="en-US" altLang="ja-JP" sz="2000" dirty="0" smtClean="0"/>
              <a:t>y </a:t>
            </a:r>
            <a:r>
              <a:rPr lang="en-US" altLang="ja-JP" sz="2000" dirty="0"/>
              <a:t>* </a:t>
            </a:r>
            <a:r>
              <a:rPr lang="en-US" altLang="ja-JP" sz="2000" dirty="0" smtClean="0"/>
              <a:t>32, </a:t>
            </a:r>
            <a:r>
              <a:rPr lang="en-US" altLang="ja-JP" sz="2000" dirty="0" err="1" smtClean="0"/>
              <a:t>y</a:t>
            </a:r>
            <a:r>
              <a:rPr lang="en-US" altLang="ja-JP" sz="1200" dirty="0" err="1" smtClean="0"/>
              <a:t>B</a:t>
            </a:r>
            <a:r>
              <a:rPr lang="en-US" altLang="ja-JP" sz="2000" dirty="0" smtClean="0"/>
              <a:t> = </a:t>
            </a:r>
            <a:r>
              <a:rPr lang="en-US" altLang="ja-JP" sz="2000" dirty="0"/>
              <a:t>-32</a:t>
            </a:r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324391"/>
              </p:ext>
            </p:extLst>
          </p:nvPr>
        </p:nvGraphicFramePr>
        <p:xfrm>
          <a:off x="1547662" y="5445224"/>
          <a:ext cx="6408711" cy="1097280"/>
        </p:xfrm>
        <a:graphic>
          <a:graphicData uri="http://schemas.openxmlformats.org/drawingml/2006/table">
            <a:tbl>
              <a:tblPr/>
              <a:tblGrid>
                <a:gridCol w="2150382"/>
                <a:gridCol w="531903"/>
                <a:gridCol w="531903"/>
                <a:gridCol w="532938"/>
                <a:gridCol w="531903"/>
                <a:gridCol w="531903"/>
                <a:gridCol w="532938"/>
                <a:gridCol w="531903"/>
                <a:gridCol w="532938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dirty="0" err="1">
                          <a:effectLst/>
                          <a:latin typeface="Times New Roman"/>
                          <a:ea typeface="ＭＳ 明朝"/>
                        </a:rPr>
                        <a:t>predModeIntra</a:t>
                      </a:r>
                      <a:endParaRPr lang="ja-JP" sz="18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>
                          <a:effectLst/>
                          <a:latin typeface="Times New Roman"/>
                          <a:ea typeface="ＭＳ 明朝"/>
                        </a:rPr>
                        <a:t>2</a:t>
                      </a:r>
                      <a:endParaRPr lang="ja-JP" sz="32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>
                          <a:effectLst/>
                          <a:latin typeface="Times New Roman"/>
                          <a:ea typeface="ＭＳ 明朝"/>
                        </a:rPr>
                        <a:t>3</a:t>
                      </a:r>
                      <a:endParaRPr lang="ja-JP" sz="32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>
                          <a:effectLst/>
                          <a:latin typeface="Times New Roman"/>
                          <a:ea typeface="ＭＳ 明朝"/>
                        </a:rPr>
                        <a:t>4</a:t>
                      </a:r>
                      <a:endParaRPr lang="ja-JP" sz="32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dirty="0">
                          <a:effectLst/>
                          <a:latin typeface="Times New Roman"/>
                          <a:ea typeface="ＭＳ 明朝"/>
                        </a:rPr>
                        <a:t>5</a:t>
                      </a:r>
                      <a:endParaRPr lang="ja-JP" sz="32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>
                          <a:effectLst/>
                          <a:latin typeface="Times New Roman"/>
                          <a:ea typeface="ＭＳ 明朝"/>
                        </a:rPr>
                        <a:t>6</a:t>
                      </a:r>
                      <a:endParaRPr lang="ja-JP" sz="32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>
                          <a:effectLst/>
                          <a:latin typeface="Times New Roman"/>
                          <a:ea typeface="ＭＳ 明朝"/>
                        </a:rPr>
                        <a:t>7</a:t>
                      </a:r>
                      <a:endParaRPr lang="ja-JP" sz="32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>
                          <a:effectLst/>
                          <a:latin typeface="Times New Roman"/>
                          <a:ea typeface="ＭＳ 明朝"/>
                        </a:rPr>
                        <a:t>8</a:t>
                      </a:r>
                      <a:endParaRPr lang="ja-JP" sz="32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>
                          <a:effectLst/>
                          <a:latin typeface="Times New Roman"/>
                          <a:ea typeface="ＭＳ 明朝"/>
                        </a:rPr>
                        <a:t>9</a:t>
                      </a:r>
                      <a:endParaRPr lang="ja-JP" sz="32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>
                          <a:effectLst/>
                          <a:latin typeface="Times New Roman"/>
                          <a:ea typeface="ＭＳ 明朝"/>
                        </a:rPr>
                        <a:t>intraPredAngleR</a:t>
                      </a:r>
                      <a:endParaRPr lang="ja-JP" sz="18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  <a:latin typeface="Times New Roman"/>
                          <a:ea typeface="ＭＳ 明朝"/>
                        </a:rPr>
                        <a:t>32</a:t>
                      </a:r>
                      <a:endParaRPr lang="ja-JP" sz="32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  <a:latin typeface="Times New Roman"/>
                          <a:ea typeface="ＭＳ 明朝"/>
                        </a:rPr>
                        <a:t>39</a:t>
                      </a:r>
                      <a:endParaRPr lang="ja-JP" sz="32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  <a:latin typeface="Times New Roman"/>
                          <a:ea typeface="ＭＳ 明朝"/>
                        </a:rPr>
                        <a:t>49</a:t>
                      </a:r>
                      <a:endParaRPr lang="ja-JP" sz="32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  <a:latin typeface="Times New Roman"/>
                          <a:ea typeface="ＭＳ 明朝"/>
                        </a:rPr>
                        <a:t>60</a:t>
                      </a:r>
                      <a:endParaRPr lang="ja-JP" sz="32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  <a:latin typeface="Times New Roman"/>
                          <a:ea typeface="ＭＳ 明朝"/>
                        </a:rPr>
                        <a:t>79</a:t>
                      </a:r>
                      <a:endParaRPr lang="ja-JP" sz="32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  <a:latin typeface="Times New Roman"/>
                          <a:ea typeface="ＭＳ 明朝"/>
                        </a:rPr>
                        <a:t>114</a:t>
                      </a:r>
                      <a:endParaRPr lang="ja-JP" sz="32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  <a:latin typeface="Times New Roman"/>
                          <a:ea typeface="ＭＳ 明朝"/>
                        </a:rPr>
                        <a:t>205</a:t>
                      </a:r>
                      <a:endParaRPr lang="ja-JP" sz="32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  <a:latin typeface="Times New Roman"/>
                          <a:ea typeface="ＭＳ 明朝"/>
                        </a:rPr>
                        <a:t>512</a:t>
                      </a:r>
                      <a:endParaRPr lang="ja-JP" sz="32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>
                          <a:effectLst/>
                          <a:latin typeface="Times New Roman"/>
                          <a:ea typeface="ＭＳ 明朝"/>
                        </a:rPr>
                        <a:t>predModeIntra</a:t>
                      </a:r>
                      <a:endParaRPr lang="ja-JP" sz="18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>
                          <a:effectLst/>
                          <a:latin typeface="Times New Roman"/>
                          <a:ea typeface="ＭＳ 明朝"/>
                        </a:rPr>
                        <a:t>27</a:t>
                      </a:r>
                      <a:endParaRPr lang="ja-JP" sz="32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>
                          <a:effectLst/>
                          <a:latin typeface="Times New Roman"/>
                          <a:ea typeface="ＭＳ 明朝"/>
                        </a:rPr>
                        <a:t>28</a:t>
                      </a:r>
                      <a:endParaRPr lang="ja-JP" sz="32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dirty="0">
                          <a:effectLst/>
                          <a:latin typeface="Times New Roman"/>
                          <a:ea typeface="ＭＳ 明朝"/>
                        </a:rPr>
                        <a:t>29</a:t>
                      </a:r>
                      <a:endParaRPr lang="ja-JP" sz="32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>
                          <a:effectLst/>
                          <a:latin typeface="Times New Roman"/>
                          <a:ea typeface="ＭＳ 明朝"/>
                        </a:rPr>
                        <a:t>30</a:t>
                      </a:r>
                      <a:endParaRPr lang="ja-JP" sz="32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>
                          <a:effectLst/>
                          <a:latin typeface="Times New Roman"/>
                          <a:ea typeface="ＭＳ 明朝"/>
                        </a:rPr>
                        <a:t>31</a:t>
                      </a:r>
                      <a:endParaRPr lang="ja-JP" sz="32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>
                          <a:effectLst/>
                          <a:latin typeface="Times New Roman"/>
                          <a:ea typeface="ＭＳ 明朝"/>
                        </a:rPr>
                        <a:t>32</a:t>
                      </a:r>
                      <a:endParaRPr lang="ja-JP" sz="32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>
                          <a:effectLst/>
                          <a:latin typeface="Times New Roman"/>
                          <a:ea typeface="ＭＳ 明朝"/>
                        </a:rPr>
                        <a:t>33</a:t>
                      </a:r>
                      <a:endParaRPr lang="ja-JP" sz="32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>
                          <a:effectLst/>
                          <a:latin typeface="Times New Roman"/>
                          <a:ea typeface="ＭＳ 明朝"/>
                        </a:rPr>
                        <a:t>34</a:t>
                      </a:r>
                      <a:endParaRPr lang="ja-JP" sz="32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>
                          <a:effectLst/>
                          <a:latin typeface="Times New Roman"/>
                          <a:ea typeface="ＭＳ 明朝"/>
                        </a:rPr>
                        <a:t>intraPredAngleR</a:t>
                      </a:r>
                      <a:endParaRPr lang="ja-JP" sz="18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  <a:latin typeface="Times New Roman"/>
                          <a:ea typeface="ＭＳ 明朝"/>
                        </a:rPr>
                        <a:t>512</a:t>
                      </a:r>
                      <a:endParaRPr lang="ja-JP" sz="32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  <a:latin typeface="Times New Roman"/>
                          <a:ea typeface="ＭＳ 明朝"/>
                        </a:rPr>
                        <a:t>205</a:t>
                      </a:r>
                      <a:endParaRPr lang="ja-JP" sz="32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  <a:latin typeface="Times New Roman"/>
                          <a:ea typeface="ＭＳ 明朝"/>
                        </a:rPr>
                        <a:t>114</a:t>
                      </a:r>
                      <a:endParaRPr lang="ja-JP" sz="32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  <a:latin typeface="Times New Roman"/>
                          <a:ea typeface="ＭＳ 明朝"/>
                        </a:rPr>
                        <a:t>79</a:t>
                      </a:r>
                      <a:endParaRPr lang="ja-JP" sz="32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  <a:latin typeface="Times New Roman"/>
                          <a:ea typeface="ＭＳ 明朝"/>
                        </a:rPr>
                        <a:t>60</a:t>
                      </a:r>
                      <a:endParaRPr lang="ja-JP" sz="32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  <a:latin typeface="Times New Roman"/>
                          <a:ea typeface="ＭＳ 明朝"/>
                        </a:rPr>
                        <a:t>49</a:t>
                      </a:r>
                      <a:endParaRPr lang="ja-JP" sz="32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  <a:latin typeface="Times New Roman"/>
                          <a:ea typeface="ＭＳ 明朝"/>
                        </a:rPr>
                        <a:t>39</a:t>
                      </a:r>
                      <a:endParaRPr lang="ja-JP" sz="32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  <a:latin typeface="Times New Roman"/>
                          <a:ea typeface="ＭＳ 明朝"/>
                        </a:rPr>
                        <a:t>32</a:t>
                      </a:r>
                      <a:endParaRPr lang="ja-JP" sz="32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正方形/長方形 8"/>
          <p:cNvSpPr/>
          <p:nvPr/>
        </p:nvSpPr>
        <p:spPr bwMode="auto">
          <a:xfrm>
            <a:off x="1691680" y="5157192"/>
            <a:ext cx="6264696" cy="432048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ja-JP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Specification </a:t>
            </a:r>
            <a:r>
              <a:rPr lang="en-GB" altLang="ja-JP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of </a:t>
            </a:r>
            <a:r>
              <a:rPr lang="en-GB" altLang="ja-JP" b="1" dirty="0" err="1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intraPredAngleR</a:t>
            </a:r>
            <a:endParaRPr lang="ja-JP" altLang="ja-JP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39590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Simulation results</a:t>
            </a:r>
            <a:endParaRPr kumimoji="1" lang="ja-JP" altLang="en-US" dirty="0"/>
          </a:p>
        </p:txBody>
      </p:sp>
      <p:sp>
        <p:nvSpPr>
          <p:cNvPr id="15" name="コンテンツ プレースホルダ 2"/>
          <p:cNvSpPr>
            <a:spLocks noGrp="1"/>
          </p:cNvSpPr>
          <p:nvPr>
            <p:ph idx="1"/>
          </p:nvPr>
        </p:nvSpPr>
        <p:spPr>
          <a:xfrm>
            <a:off x="296863" y="1179512"/>
            <a:ext cx="8596312" cy="5417839"/>
          </a:xfrm>
        </p:spPr>
        <p:txBody>
          <a:bodyPr/>
          <a:lstStyle/>
          <a:p>
            <a:r>
              <a:rPr kumimoji="1" lang="en-US" altLang="ja-JP" sz="2400" dirty="0" smtClean="0"/>
              <a:t>Conditions</a:t>
            </a:r>
            <a:endParaRPr kumimoji="1" lang="en-US" altLang="ja-JP" sz="1400" dirty="0" smtClean="0"/>
          </a:p>
          <a:p>
            <a:pPr lvl="1"/>
            <a:r>
              <a:rPr kumimoji="1" lang="en-US" altLang="ja-JP" sz="2000" dirty="0" smtClean="0"/>
              <a:t>Proposal was implemented in HM9.0RExt.</a:t>
            </a:r>
          </a:p>
          <a:p>
            <a:pPr lvl="1"/>
            <a:r>
              <a:rPr kumimoji="1" lang="en-US" altLang="ja-JP" sz="2000" dirty="0" smtClean="0"/>
              <a:t>Subject to the common test conditions for range extensions (K1006)</a:t>
            </a:r>
          </a:p>
          <a:p>
            <a:pPr marL="457200" lvl="1" indent="0">
              <a:buNone/>
            </a:pPr>
            <a:r>
              <a:rPr kumimoji="1" lang="en-US" altLang="ja-JP" sz="1000" dirty="0"/>
              <a:t> </a:t>
            </a:r>
            <a:endParaRPr kumimoji="1" lang="en-US" altLang="ja-JP" sz="2400" dirty="0" smtClean="0"/>
          </a:p>
          <a:p>
            <a:r>
              <a:rPr kumimoji="1" lang="en-US" altLang="ja-JP" sz="2400" dirty="0" smtClean="0"/>
              <a:t>Results (AI)</a:t>
            </a:r>
            <a:endParaRPr kumimoji="1" lang="en-US" altLang="ja-JP" sz="2400" dirty="0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3798631"/>
              </p:ext>
            </p:extLst>
          </p:nvPr>
        </p:nvGraphicFramePr>
        <p:xfrm>
          <a:off x="1475656" y="3501008"/>
          <a:ext cx="6153444" cy="2383822"/>
        </p:xfrm>
        <a:graphic>
          <a:graphicData uri="http://schemas.openxmlformats.org/drawingml/2006/table">
            <a:tbl>
              <a:tblPr/>
              <a:tblGrid>
                <a:gridCol w="1247580"/>
                <a:gridCol w="817644"/>
                <a:gridCol w="817644"/>
                <a:gridCol w="817644"/>
                <a:gridCol w="817644"/>
                <a:gridCol w="817644"/>
                <a:gridCol w="817644"/>
              </a:tblGrid>
              <a:tr h="267845">
                <a:tc>
                  <a:txBody>
                    <a:bodyPr/>
                    <a:lstStyle/>
                    <a:p>
                      <a:pPr algn="l" fontAlgn="b"/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 Main-tier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 High-tier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81238">
                <a:tc>
                  <a:txBody>
                    <a:bodyPr/>
                    <a:lstStyle/>
                    <a:p>
                      <a:pPr algn="l" fontAlgn="b"/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45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445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-0.38%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784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4:2:2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84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7845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-0.31%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-0.21%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-0.20%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-0.25%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-0.16%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-0.16%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45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103.8%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103.2%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6784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102.8%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102.4%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1015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"/>
          <p:cNvSpPr>
            <a:spLocks noGrp="1"/>
          </p:cNvSpPr>
          <p:nvPr>
            <p:ph type="title"/>
          </p:nvPr>
        </p:nvSpPr>
        <p:spPr>
          <a:xfrm>
            <a:off x="274638" y="0"/>
            <a:ext cx="8618537" cy="785813"/>
          </a:xfrm>
        </p:spPr>
        <p:txBody>
          <a:bodyPr/>
          <a:lstStyle/>
          <a:p>
            <a:r>
              <a:rPr kumimoji="1" lang="en-US" altLang="ja-JP" dirty="0" smtClean="0"/>
              <a:t>Simulation results (inter)</a:t>
            </a:r>
            <a:endParaRPr kumimoji="1" lang="ja-JP" altLang="en-US" dirty="0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1295220"/>
              </p:ext>
            </p:extLst>
          </p:nvPr>
        </p:nvGraphicFramePr>
        <p:xfrm>
          <a:off x="827584" y="1412776"/>
          <a:ext cx="7776861" cy="5065780"/>
        </p:xfrm>
        <a:graphic>
          <a:graphicData uri="http://schemas.openxmlformats.org/drawingml/2006/table">
            <a:tbl>
              <a:tblPr/>
              <a:tblGrid>
                <a:gridCol w="1576719"/>
                <a:gridCol w="1033357"/>
                <a:gridCol w="1033357"/>
                <a:gridCol w="1033357"/>
                <a:gridCol w="1033357"/>
                <a:gridCol w="1033357"/>
                <a:gridCol w="1033357"/>
              </a:tblGrid>
              <a:tr h="266620">
                <a:tc>
                  <a:txBody>
                    <a:bodyPr/>
                    <a:lstStyle/>
                    <a:p>
                      <a:pPr algn="l" fontAlgn="b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HE Main-tier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HE High-tier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66620">
                <a:tc>
                  <a:txBody>
                    <a:bodyPr/>
                    <a:lstStyle/>
                    <a:p>
                      <a:pPr algn="l" fontAlgn="b"/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62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662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4:4:4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-0.17%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62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4:2:2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62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62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-0.15%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-0.23%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-0.11%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0.13%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62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99.9%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6662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66620">
                <a:tc>
                  <a:txBody>
                    <a:bodyPr/>
                    <a:lstStyle/>
                    <a:p>
                      <a:pPr algn="l" fontAlgn="b"/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620">
                <a:tc>
                  <a:txBody>
                    <a:bodyPr/>
                    <a:lstStyle/>
                    <a:p>
                      <a:pPr algn="l" fontAlgn="b"/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HE Main-tier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HE High-tier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66620">
                <a:tc>
                  <a:txBody>
                    <a:bodyPr/>
                    <a:lstStyle/>
                    <a:p>
                      <a:pPr algn="l" fontAlgn="b"/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62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662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62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4:2:2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-0.06%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62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-0.07%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-0.06%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62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-0.06%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62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6662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194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>
                <a:ea typeface="ＭＳ Ｐゴシック" pitchFamily="50" charset="-128"/>
              </a:rPr>
              <a:t>Conclusion</a:t>
            </a:r>
            <a:endParaRPr altLang="en-US" smtClean="0">
              <a:ea typeface="ＭＳ Ｐゴシック" pitchFamily="50" charset="-128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0350" y="1179513"/>
            <a:ext cx="8776146" cy="5264150"/>
          </a:xfrm>
        </p:spPr>
        <p:txBody>
          <a:bodyPr lIns="0" rIns="0"/>
          <a:lstStyle/>
          <a:p>
            <a:pPr>
              <a:defRPr/>
            </a:pPr>
            <a:r>
              <a:rPr lang="en-US" altLang="ja-JP" dirty="0" smtClean="0"/>
              <a:t>Modified intra angular prediction blending</a:t>
            </a:r>
          </a:p>
          <a:p>
            <a:pPr lvl="1">
              <a:defRPr/>
            </a:pPr>
            <a:r>
              <a:rPr lang="en-US" altLang="ja-JP" dirty="0" smtClean="0"/>
              <a:t>Weight function is newly introduced</a:t>
            </a:r>
          </a:p>
          <a:p>
            <a:pPr lvl="1">
              <a:buFontTx/>
              <a:buNone/>
              <a:defRPr/>
            </a:pPr>
            <a:r>
              <a:rPr lang="en-US" altLang="ja-JP" sz="1000" dirty="0" smtClean="0"/>
              <a:t> </a:t>
            </a:r>
          </a:p>
          <a:p>
            <a:pPr>
              <a:defRPr/>
            </a:pPr>
            <a:r>
              <a:rPr lang="en-US" altLang="ja-JP" dirty="0" smtClean="0"/>
              <a:t>Simulation results: </a:t>
            </a:r>
          </a:p>
          <a:p>
            <a:pPr lvl="1"/>
            <a:r>
              <a:rPr kumimoji="1" lang="en-US" altLang="ja-JP" sz="2000" dirty="0" smtClean="0"/>
              <a:t>For intra,</a:t>
            </a:r>
            <a:endParaRPr kumimoji="1" lang="en-US" altLang="ja-JP" sz="2000" dirty="0">
              <a:solidFill>
                <a:srgbClr val="FF0000"/>
              </a:solidFill>
            </a:endParaRPr>
          </a:p>
          <a:p>
            <a:pPr lvl="2"/>
            <a:r>
              <a:rPr kumimoji="1" lang="en-US" altLang="ja-JP" dirty="0"/>
              <a:t>Overall </a:t>
            </a:r>
            <a:r>
              <a:rPr kumimoji="1" lang="en-US" altLang="ja-JP" dirty="0" smtClean="0"/>
              <a:t>average (Main-tier): </a:t>
            </a:r>
            <a:r>
              <a:rPr kumimoji="1" lang="en-US" altLang="ja-JP" dirty="0" smtClean="0">
                <a:solidFill>
                  <a:srgbClr val="FF0000"/>
                </a:solidFill>
              </a:rPr>
              <a:t>0.2%</a:t>
            </a:r>
            <a:r>
              <a:rPr kumimoji="1" lang="en-US" altLang="ja-JP" dirty="0" smtClean="0"/>
              <a:t> ~ </a:t>
            </a:r>
            <a:r>
              <a:rPr kumimoji="1" lang="en-US" altLang="ja-JP" dirty="0" smtClean="0">
                <a:solidFill>
                  <a:srgbClr val="FF0000"/>
                </a:solidFill>
              </a:rPr>
              <a:t>0.3%</a:t>
            </a:r>
            <a:endParaRPr kumimoji="1" lang="en-US" altLang="ja-JP" dirty="0"/>
          </a:p>
          <a:p>
            <a:pPr lvl="2"/>
            <a:r>
              <a:rPr kumimoji="1" lang="en-US" altLang="ja-JP" dirty="0" smtClean="0"/>
              <a:t>Max </a:t>
            </a:r>
            <a:r>
              <a:rPr kumimoji="1" lang="en-US" altLang="ja-JP" dirty="0"/>
              <a:t>(</a:t>
            </a:r>
            <a:r>
              <a:rPr kumimoji="1" lang="en-US" altLang="ja-JP" dirty="0" err="1"/>
              <a:t>EBURainFruits</a:t>
            </a:r>
            <a:r>
              <a:rPr kumimoji="1" lang="en-US" altLang="ja-JP" dirty="0"/>
              <a:t>): </a:t>
            </a:r>
            <a:r>
              <a:rPr kumimoji="1" lang="en-US" altLang="ja-JP" dirty="0" smtClean="0">
                <a:solidFill>
                  <a:srgbClr val="FF0000"/>
                </a:solidFill>
              </a:rPr>
              <a:t>0.5%</a:t>
            </a:r>
            <a:r>
              <a:rPr kumimoji="1" lang="en-US" altLang="ja-JP" dirty="0" smtClean="0"/>
              <a:t> (R), </a:t>
            </a:r>
            <a:r>
              <a:rPr kumimoji="1" lang="en-US" altLang="ja-JP" dirty="0">
                <a:solidFill>
                  <a:srgbClr val="FF0000"/>
                </a:solidFill>
              </a:rPr>
              <a:t>0</a:t>
            </a:r>
            <a:r>
              <a:rPr kumimoji="1" lang="en-US" altLang="ja-JP" dirty="0" smtClean="0">
                <a:solidFill>
                  <a:srgbClr val="FF0000"/>
                </a:solidFill>
              </a:rPr>
              <a:t>.5%</a:t>
            </a:r>
            <a:r>
              <a:rPr kumimoji="1" lang="en-US" altLang="ja-JP" dirty="0" smtClean="0"/>
              <a:t> (G), </a:t>
            </a:r>
            <a:r>
              <a:rPr kumimoji="1" lang="en-US" altLang="ja-JP" dirty="0" smtClean="0">
                <a:solidFill>
                  <a:srgbClr val="FF0000"/>
                </a:solidFill>
              </a:rPr>
              <a:t>0.5%</a:t>
            </a:r>
            <a:r>
              <a:rPr kumimoji="1" lang="en-US" altLang="ja-JP" dirty="0" smtClean="0"/>
              <a:t> (B)</a:t>
            </a:r>
            <a:r>
              <a:rPr kumimoji="1" lang="en-US" altLang="ja-JP" sz="2000" dirty="0" smtClean="0"/>
              <a:t> </a:t>
            </a:r>
            <a:endParaRPr kumimoji="1" lang="en-US" altLang="ja-JP" sz="2000" dirty="0"/>
          </a:p>
          <a:p>
            <a:pPr lvl="2"/>
            <a:r>
              <a:rPr kumimoji="1" lang="en-US" altLang="ja-JP" dirty="0" err="1" smtClean="0"/>
              <a:t>Enc</a:t>
            </a:r>
            <a:r>
              <a:rPr kumimoji="1" lang="en-US" altLang="ja-JP" dirty="0" smtClean="0"/>
              <a:t>/</a:t>
            </a:r>
            <a:r>
              <a:rPr kumimoji="1" lang="en-US" altLang="ja-JP" dirty="0" err="1" smtClean="0"/>
              <a:t>DecTime</a:t>
            </a:r>
            <a:r>
              <a:rPr kumimoji="1" lang="en-US" altLang="ja-JP" dirty="0" smtClean="0"/>
              <a:t>:  </a:t>
            </a:r>
            <a:r>
              <a:rPr kumimoji="1" lang="en-US" altLang="ja-JP" dirty="0" smtClean="0">
                <a:solidFill>
                  <a:srgbClr val="FF0000"/>
                </a:solidFill>
              </a:rPr>
              <a:t>103.8% </a:t>
            </a:r>
            <a:r>
              <a:rPr kumimoji="1" lang="en-US" altLang="ja-JP" dirty="0" smtClean="0"/>
              <a:t>/ </a:t>
            </a:r>
            <a:r>
              <a:rPr kumimoji="1" lang="en-US" altLang="ja-JP" dirty="0" smtClean="0">
                <a:solidFill>
                  <a:srgbClr val="FF0000"/>
                </a:solidFill>
              </a:rPr>
              <a:t>102.8%</a:t>
            </a:r>
            <a:r>
              <a:rPr kumimoji="1" lang="en-US" altLang="ja-JP" dirty="0" smtClean="0"/>
              <a:t> (Main-tier)</a:t>
            </a:r>
            <a:r>
              <a:rPr lang="en-US" altLang="ja-JP" sz="1000" dirty="0" smtClean="0"/>
              <a:t>  </a:t>
            </a:r>
            <a:endParaRPr lang="en-US" altLang="ja-JP" sz="1000" dirty="0"/>
          </a:p>
          <a:p>
            <a:pPr lvl="1"/>
            <a:r>
              <a:rPr kumimoji="1" lang="en-US" altLang="ja-JP" sz="2000" dirty="0" smtClean="0"/>
              <a:t>Works OK with inter, too</a:t>
            </a:r>
          </a:p>
          <a:p>
            <a:pPr lvl="1"/>
            <a:r>
              <a:rPr kumimoji="1" lang="en-US" altLang="ja-JP" sz="2000" dirty="0" smtClean="0"/>
              <a:t>Cross-checked by KDDI (JCTVC-L0374)</a:t>
            </a:r>
          </a:p>
          <a:p>
            <a:pPr marL="457200" lvl="1" indent="0">
              <a:buNone/>
            </a:pPr>
            <a:endParaRPr kumimoji="1" lang="en-US" altLang="ja-JP" sz="1000" dirty="0" smtClean="0"/>
          </a:p>
          <a:p>
            <a:pPr marL="457200" lvl="1" indent="0">
              <a:buNone/>
            </a:pPr>
            <a:r>
              <a:rPr kumimoji="1" lang="en-US" altLang="ja-JP" sz="1000" dirty="0" smtClean="0"/>
              <a:t> </a:t>
            </a:r>
            <a:endParaRPr kumimoji="1" lang="en-US" altLang="ja-JP" sz="1000" dirty="0"/>
          </a:p>
          <a:p>
            <a:pPr>
              <a:defRPr/>
            </a:pPr>
            <a:r>
              <a:rPr lang="en-US" altLang="ja-JP" dirty="0" smtClean="0"/>
              <a:t>Suggestion: Adopt this modification in </a:t>
            </a:r>
            <a:r>
              <a:rPr lang="en-US" altLang="ja-JP" sz="2400" dirty="0" smtClean="0"/>
              <a:t>HEVC range extensions</a:t>
            </a:r>
          </a:p>
        </p:txBody>
      </p:sp>
    </p:spTree>
    <p:extLst>
      <p:ext uri="{BB962C8B-B14F-4D97-AF65-F5344CB8AC3E}">
        <p14:creationId xmlns:p14="http://schemas.microsoft.com/office/powerpoint/2010/main" val="4017368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CGI Hannover">
  <a:themeElements>
    <a:clrScheme name="">
      <a:dk1>
        <a:srgbClr val="000000"/>
      </a:dk1>
      <a:lt1>
        <a:srgbClr val="FFFFFF"/>
      </a:lt1>
      <a:dk2>
        <a:srgbClr val="006B61"/>
      </a:dk2>
      <a:lt2>
        <a:srgbClr val="C0C0C0"/>
      </a:lt2>
      <a:accent1>
        <a:srgbClr val="114FFB"/>
      </a:accent1>
      <a:accent2>
        <a:srgbClr val="00C0C0"/>
      </a:accent2>
      <a:accent3>
        <a:srgbClr val="FFFFFF"/>
      </a:accent3>
      <a:accent4>
        <a:srgbClr val="000000"/>
      </a:accent4>
      <a:accent5>
        <a:srgbClr val="AAB2FD"/>
      </a:accent5>
      <a:accent6>
        <a:srgbClr val="00AEAE"/>
      </a:accent6>
      <a:hlink>
        <a:srgbClr val="00C000"/>
      </a:hlink>
      <a:folHlink>
        <a:srgbClr val="800080"/>
      </a:folHlink>
    </a:clrScheme>
    <a:fontScheme name="1_CGI Hannover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1_CGI Hannov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GI Hannover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GI Hannover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GI Hannover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GI Hannover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GI Hannover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GI Hannover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62541</TotalTime>
  <Words>1048</Words>
  <Application>Microsoft Office PowerPoint</Application>
  <PresentationFormat>レター サイズ 8.5x11 インチ</PresentationFormat>
  <Paragraphs>295</Paragraphs>
  <Slides>10</Slides>
  <Notes>5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1" baseType="lpstr">
      <vt:lpstr>3_CGI Hannover</vt:lpstr>
      <vt:lpstr>AHG7: Modification of intra angular prediction blending</vt:lpstr>
      <vt:lpstr>Summary</vt:lpstr>
      <vt:lpstr>Intra angular prediction blending</vt:lpstr>
      <vt:lpstr>Representation of weight coefficients</vt:lpstr>
      <vt:lpstr>Decoder description (1/2)</vt:lpstr>
      <vt:lpstr>Decoder description (2/2)</vt:lpstr>
      <vt:lpstr>Simulation results</vt:lpstr>
      <vt:lpstr>Simulation results (inter)</vt:lpstr>
      <vt:lpstr>Conclusion</vt:lpstr>
      <vt:lpstr>PowerPoint プレゼンテーション</vt:lpstr>
    </vt:vector>
  </TitlesOfParts>
  <Company>NTT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Seishi Takamura; Shohei Matsuo</dc:creator>
  <cp:lastModifiedBy>shohei</cp:lastModifiedBy>
  <cp:revision>1740</cp:revision>
  <dcterms:created xsi:type="dcterms:W3CDTF">2007-12-29T00:17:34Z</dcterms:created>
  <dcterms:modified xsi:type="dcterms:W3CDTF">2013-01-16T08:20:09Z</dcterms:modified>
</cp:coreProperties>
</file>