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9"/>
  </p:notesMasterIdLst>
  <p:handoutMasterIdLst>
    <p:handoutMasterId r:id="rId10"/>
  </p:handoutMasterIdLst>
  <p:sldIdLst>
    <p:sldId id="376" r:id="rId2"/>
    <p:sldId id="378" r:id="rId3"/>
    <p:sldId id="392" r:id="rId4"/>
    <p:sldId id="394" r:id="rId5"/>
    <p:sldId id="393" r:id="rId6"/>
    <p:sldId id="395" r:id="rId7"/>
    <p:sldId id="39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87B0"/>
    <a:srgbClr val="646464"/>
    <a:srgbClr val="C9C9C9"/>
    <a:srgbClr val="124191"/>
    <a:srgbClr val="11357C"/>
    <a:srgbClr val="196FB0"/>
    <a:srgbClr val="6D32BC"/>
    <a:srgbClr val="122DA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2820" y="-48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15/01/2013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15/01/2013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444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15.01.2013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  <p:sldLayoutId id="2147483860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738664"/>
          </a:xfrm>
        </p:spPr>
        <p:txBody>
          <a:bodyPr/>
          <a:lstStyle/>
          <a:p>
            <a:pPr algn="ctr"/>
            <a:r>
              <a:rPr lang="fi-FI" dirty="0"/>
              <a:t>Kemal </a:t>
            </a:r>
            <a:r>
              <a:rPr lang="fi-FI" dirty="0" smtClean="0"/>
              <a:t>Ugur, Hoda Roodaki-Lavasani, Miska </a:t>
            </a:r>
            <a:r>
              <a:rPr lang="fi-FI" dirty="0"/>
              <a:t>M. Hannuksela 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dirty="0" smtClean="0"/>
              <a:t>JCTVC-L0119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Nokia 2013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b="1" dirty="0"/>
              <a:t>Adaptive resolution change with SHVC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2073" name="Content Placeholder 2072"/>
          <p:cNvSpPr>
            <a:spLocks noGrp="1"/>
          </p:cNvSpPr>
          <p:nvPr>
            <p:ph idx="1"/>
          </p:nvPr>
        </p:nvSpPr>
        <p:spPr>
          <a:xfrm>
            <a:off x="304800" y="1371600"/>
            <a:ext cx="8515672" cy="5257800"/>
          </a:xfrm>
        </p:spPr>
        <p:txBody>
          <a:bodyPr rtlCol="0">
            <a:normAutofit lnSpcReduction="10000"/>
          </a:bodyPr>
          <a:lstStyle/>
          <a:p>
            <a:pPr marL="285750" indent="-285750">
              <a:spcAft>
                <a:spcPts val="0"/>
              </a:spcAft>
              <a:defRPr/>
            </a:pPr>
            <a:r>
              <a:rPr lang="fi-FI" dirty="0" smtClean="0">
                <a:solidFill>
                  <a:srgbClr val="00B050"/>
                </a:solidFill>
              </a:rPr>
              <a:t>Adaptive Resolution Change (ARC): </a:t>
            </a:r>
            <a:r>
              <a:rPr lang="en-CA" dirty="0"/>
              <a:t>D</a:t>
            </a:r>
            <a:r>
              <a:rPr lang="en-CA" dirty="0" smtClean="0"/>
              <a:t>ynamically </a:t>
            </a:r>
            <a:r>
              <a:rPr lang="en-CA" dirty="0"/>
              <a:t>changing the resolution within the video sequence without using IDR pictures. </a:t>
            </a:r>
            <a:endParaRPr lang="en-CA" dirty="0" smtClean="0"/>
          </a:p>
          <a:p>
            <a:pPr marL="285750" indent="-285750">
              <a:spcAft>
                <a:spcPts val="0"/>
              </a:spcAft>
              <a:defRPr/>
            </a:pPr>
            <a:endParaRPr lang="en-CA" dirty="0"/>
          </a:p>
          <a:p>
            <a:pPr marL="285750" indent="-285750">
              <a:spcAft>
                <a:spcPts val="0"/>
              </a:spcAft>
              <a:defRPr/>
            </a:pPr>
            <a:r>
              <a:rPr lang="en-CA" dirty="0" smtClean="0"/>
              <a:t>ARC was earlier proposed for HEVC v1, but functionality was not included, mostly due to the need to include “resampling” process in v1.</a:t>
            </a:r>
            <a:endParaRPr lang="fi-FI" dirty="0" smtClean="0"/>
          </a:p>
          <a:p>
            <a:pPr marL="285750" indent="-285750">
              <a:spcAft>
                <a:spcPts val="0"/>
              </a:spcAft>
              <a:defRPr/>
            </a:pPr>
            <a:endParaRPr lang="fi-FI" dirty="0" smtClean="0"/>
          </a:p>
          <a:p>
            <a:pPr marL="285750" indent="-285750">
              <a:spcAft>
                <a:spcPts val="0"/>
              </a:spcAft>
              <a:defRPr/>
            </a:pPr>
            <a:r>
              <a:rPr lang="en-CA" dirty="0"/>
              <a:t>SHVC inherently supports resolution change and inter-layer prediction, </a:t>
            </a:r>
            <a:r>
              <a:rPr lang="en-CA" dirty="0" smtClean="0">
                <a:solidFill>
                  <a:srgbClr val="00B050"/>
                </a:solidFill>
              </a:rPr>
              <a:t>it </a:t>
            </a:r>
            <a:r>
              <a:rPr lang="en-CA" dirty="0">
                <a:solidFill>
                  <a:srgbClr val="00B050"/>
                </a:solidFill>
              </a:rPr>
              <a:t>can effectively </a:t>
            </a:r>
            <a:r>
              <a:rPr lang="en-CA" dirty="0" smtClean="0">
                <a:solidFill>
                  <a:srgbClr val="00B050"/>
                </a:solidFill>
              </a:rPr>
              <a:t>support ARC use-cases with small changes</a:t>
            </a:r>
            <a:r>
              <a:rPr lang="en-CA" dirty="0" smtClean="0"/>
              <a:t>.</a:t>
            </a:r>
          </a:p>
          <a:p>
            <a:pPr marL="285750" indent="-285750">
              <a:spcAft>
                <a:spcPts val="0"/>
              </a:spcAft>
              <a:defRPr/>
            </a:pPr>
            <a:endParaRPr lang="en-CA" dirty="0"/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en-CA" dirty="0" smtClean="0">
                <a:solidFill>
                  <a:srgbClr val="00B050"/>
                </a:solidFill>
              </a:rPr>
              <a:t>Proposal:</a:t>
            </a:r>
          </a:p>
          <a:p>
            <a:pPr marL="285750" indent="-285750">
              <a:spcAft>
                <a:spcPts val="0"/>
              </a:spcAft>
              <a:defRPr/>
            </a:pPr>
            <a:r>
              <a:rPr lang="en-CA" dirty="0" smtClean="0"/>
              <a:t>We propose </a:t>
            </a:r>
            <a:r>
              <a:rPr lang="en-CA" dirty="0"/>
              <a:t>sequence level flags for SHVC to indicate the ARC </a:t>
            </a:r>
            <a:r>
              <a:rPr lang="en-CA" dirty="0" smtClean="0"/>
              <a:t>operation for SHVC.</a:t>
            </a:r>
            <a:endParaRPr lang="en-GB" dirty="0"/>
          </a:p>
          <a:p>
            <a:pPr marL="685800" lvl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GB" dirty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82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6171245" cy="4737708"/>
          </a:xfrm>
        </p:spPr>
        <p:txBody>
          <a:bodyPr>
            <a:normAutofit fontScale="77500" lnSpcReduction="20000"/>
          </a:bodyPr>
          <a:lstStyle/>
          <a:p>
            <a:pPr marL="0" lvl="0" indent="0" hangingPunct="0">
              <a:buNone/>
            </a:pPr>
            <a:r>
              <a:rPr lang="en-CA" b="1" dirty="0" smtClean="0"/>
              <a:t>Benefits of ARC (JCTVC-F158)</a:t>
            </a:r>
          </a:p>
          <a:p>
            <a:pPr lvl="0" hangingPunct="0"/>
            <a:r>
              <a:rPr lang="en-CA" b="1" dirty="0" smtClean="0">
                <a:solidFill>
                  <a:srgbClr val="00B050"/>
                </a:solidFill>
              </a:rPr>
              <a:t>Better </a:t>
            </a:r>
            <a:r>
              <a:rPr lang="en-CA" b="1" dirty="0">
                <a:solidFill>
                  <a:srgbClr val="00B050"/>
                </a:solidFill>
              </a:rPr>
              <a:t>network adaptation and error resilience:</a:t>
            </a:r>
            <a:r>
              <a:rPr lang="en-CA" dirty="0">
                <a:solidFill>
                  <a:srgbClr val="00B050"/>
                </a:solidFill>
              </a:rPr>
              <a:t> </a:t>
            </a:r>
            <a:r>
              <a:rPr lang="en-CA" dirty="0"/>
              <a:t>For better adaptation to changing network requirements for different content, it is desired to be able to change both the temporal / spatial resolution in addition to quality. </a:t>
            </a:r>
            <a:endParaRPr lang="en-US" dirty="0"/>
          </a:p>
          <a:p>
            <a:pPr lvl="0" hangingPunct="0"/>
            <a:endParaRPr lang="en-CA" b="1" dirty="0" smtClean="0"/>
          </a:p>
          <a:p>
            <a:pPr lvl="0" hangingPunct="0"/>
            <a:r>
              <a:rPr lang="en-CA" b="1" dirty="0" smtClean="0">
                <a:solidFill>
                  <a:srgbClr val="00B050"/>
                </a:solidFill>
              </a:rPr>
              <a:t>Fast </a:t>
            </a:r>
            <a:r>
              <a:rPr lang="en-CA" b="1" dirty="0">
                <a:solidFill>
                  <a:srgbClr val="00B050"/>
                </a:solidFill>
              </a:rPr>
              <a:t>start:</a:t>
            </a:r>
            <a:r>
              <a:rPr lang="en-CA" dirty="0">
                <a:solidFill>
                  <a:srgbClr val="00B050"/>
                </a:solidFill>
              </a:rPr>
              <a:t> </a:t>
            </a:r>
            <a:r>
              <a:rPr lang="en-CA" dirty="0"/>
              <a:t>The start-up time of the session could be increased by first sending a low resolution frame and then increasing the </a:t>
            </a:r>
            <a:r>
              <a:rPr lang="en-CA" dirty="0" smtClean="0"/>
              <a:t>resolution</a:t>
            </a:r>
            <a:r>
              <a:rPr lang="en-CA" dirty="0" smtClean="0"/>
              <a:t>.</a:t>
            </a:r>
          </a:p>
          <a:p>
            <a:pPr lvl="1" hangingPunct="0"/>
            <a:r>
              <a:rPr lang="en-CA" dirty="0" smtClean="0"/>
              <a:t>More important in HEVC due to intra frames taking relatively higher bitrate compared to earlier standards </a:t>
            </a:r>
            <a:endParaRPr lang="en-CA" dirty="0" smtClean="0"/>
          </a:p>
          <a:p>
            <a:pPr lvl="0" hangingPunct="0"/>
            <a:endParaRPr lang="en-US" dirty="0"/>
          </a:p>
          <a:p>
            <a:pPr lvl="0" hangingPunct="0"/>
            <a:r>
              <a:rPr lang="en-CA" b="1" dirty="0">
                <a:solidFill>
                  <a:srgbClr val="00B050"/>
                </a:solidFill>
              </a:rPr>
              <a:t>Conference compose: </a:t>
            </a:r>
            <a:r>
              <a:rPr lang="en-CA" dirty="0"/>
              <a:t>When the person starts speaking, his/her corresponding resolution is increased. Doing this with an IDR frame causes a “blip” in the quality as IDR frames need to be coded at a relatively low quality so the delay is not increased. 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2" y="1772816"/>
            <a:ext cx="2655888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88112" y="3889117"/>
            <a:ext cx="2688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dirty="0" smtClean="0">
                <a:solidFill>
                  <a:srgbClr val="000000"/>
                </a:solidFill>
              </a:rPr>
              <a:t>BL0-BL1-BL2-BL3-EL3-EL4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469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2050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815" y="1412776"/>
            <a:ext cx="595312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5332566"/>
            <a:ext cx="779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Illustration of how ARC reduces the bitrate compared to using IDR picture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850721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Complete results in the contribution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733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 hangingPunct="0">
              <a:buNone/>
            </a:pPr>
            <a:r>
              <a:rPr lang="en-CA" dirty="0" smtClean="0"/>
              <a:t>Two flags are proposed for VPS:</a:t>
            </a:r>
          </a:p>
          <a:p>
            <a:pPr lvl="0" hangingPunct="0"/>
            <a:r>
              <a:rPr lang="en-CA" b="1" dirty="0" err="1" smtClean="0"/>
              <a:t>inter_layer_pred_for_el_rap_only_flag</a:t>
            </a:r>
            <a:r>
              <a:rPr lang="en-CA" dirty="0" smtClean="0"/>
              <a:t> : indicating </a:t>
            </a:r>
            <a:r>
              <a:rPr lang="en-CA" dirty="0"/>
              <a:t>that only RAP pictures in the enhancement layer may utilize inter-layer prediction and that non-RAP pictures in the enhancement layer never utilize inter-layer prediction. </a:t>
            </a:r>
            <a:endParaRPr lang="en-US" dirty="0"/>
          </a:p>
          <a:p>
            <a:pPr lvl="0" hangingPunct="0"/>
            <a:endParaRPr lang="en-CA" dirty="0" smtClean="0"/>
          </a:p>
          <a:p>
            <a:pPr lvl="0" hangingPunct="0"/>
            <a:r>
              <a:rPr lang="en-CA" b="1" dirty="0" err="1" smtClean="0"/>
              <a:t>single_layer_for_non_rap_flag</a:t>
            </a:r>
            <a:r>
              <a:rPr lang="en-CA" b="1" dirty="0" smtClean="0"/>
              <a:t> </a:t>
            </a:r>
            <a:r>
              <a:rPr lang="en-CA" dirty="0" smtClean="0"/>
              <a:t>: </a:t>
            </a:r>
            <a:endParaRPr lang="en-US" dirty="0"/>
          </a:p>
          <a:p>
            <a:pPr lvl="1" hangingPunct="0"/>
            <a:r>
              <a:rPr lang="en-CA" sz="2400" dirty="0"/>
              <a:t>except for switching pictures, each AU in the sequence contains a single picture from a single layer (which may or may not be BL picture)</a:t>
            </a:r>
            <a:endParaRPr lang="en-US" sz="2400" dirty="0"/>
          </a:p>
          <a:p>
            <a:pPr lvl="1" hangingPunct="0"/>
            <a:r>
              <a:rPr lang="en-CA" sz="2400" dirty="0"/>
              <a:t>Access units where switching happens include pictures from two layers and inter-layer scalability tools may be used</a:t>
            </a:r>
            <a:r>
              <a:rPr lang="en-CA" sz="2400" dirty="0" smtClean="0"/>
              <a:t>.</a:t>
            </a:r>
          </a:p>
          <a:p>
            <a:pPr lvl="1" hangingPunct="0"/>
            <a:endParaRPr lang="en-US" sz="2400" dirty="0"/>
          </a:p>
          <a:p>
            <a:pPr marL="0" indent="0" hangingPunct="0">
              <a:buNone/>
            </a:pPr>
            <a:r>
              <a:rPr lang="en-CA" dirty="0" smtClean="0"/>
              <a:t>Functionalities:</a:t>
            </a:r>
          </a:p>
          <a:p>
            <a:pPr lvl="1" hangingPunct="0"/>
            <a:r>
              <a:rPr lang="en-CA" dirty="0" smtClean="0"/>
              <a:t>Allows </a:t>
            </a:r>
            <a:r>
              <a:rPr lang="en-CA" dirty="0"/>
              <a:t>the </a:t>
            </a:r>
            <a:r>
              <a:rPr lang="en-CA" dirty="0" smtClean="0"/>
              <a:t>decoder to </a:t>
            </a:r>
            <a:r>
              <a:rPr lang="en-CA" dirty="0"/>
              <a:t>know that scalability is not used except for achieving resolution change, so that the decoder resources can be allocated accordingly upon session start. </a:t>
            </a:r>
            <a:endParaRPr lang="en-CA" dirty="0" smtClean="0"/>
          </a:p>
          <a:p>
            <a:pPr lvl="1" hangingPunct="0"/>
            <a:r>
              <a:rPr lang="en-CA" dirty="0" smtClean="0"/>
              <a:t>Indicates that some </a:t>
            </a:r>
            <a:r>
              <a:rPr lang="en-CA" dirty="0"/>
              <a:t>access units do not necessarily contain BL pictures. </a:t>
            </a:r>
            <a:endParaRPr lang="en-US" dirty="0"/>
          </a:p>
          <a:p>
            <a:endParaRPr lang="en-CA" dirty="0" smtClean="0"/>
          </a:p>
          <a:p>
            <a:r>
              <a:rPr lang="en-CA" dirty="0" smtClean="0"/>
              <a:t>Reason </a:t>
            </a:r>
            <a:r>
              <a:rPr lang="en-CA" dirty="0"/>
              <a:t>for separating the functionality in two flags is that an encoder might originally send two layers for all AUs, but a middle-box could trim the </a:t>
            </a:r>
            <a:r>
              <a:rPr lang="en-CA" dirty="0" err="1"/>
              <a:t>bitstream</a:t>
            </a:r>
            <a:r>
              <a:rPr lang="en-CA" dirty="0"/>
              <a:t> differently for multiple recipients.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44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Changing resolution without using IDR pictures is useful in video-conferencing.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smtClean="0"/>
              <a:t>SHVC inherently supports inter-layer prediction and resolution change </a:t>
            </a:r>
            <a:r>
              <a:rPr lang="fi-FI" dirty="0" smtClean="0">
                <a:sym typeface="Wingdings" pitchFamily="2" charset="2"/>
              </a:rPr>
              <a:t></a:t>
            </a:r>
            <a:r>
              <a:rPr lang="fi-FI" dirty="0" smtClean="0"/>
              <a:t> it can efficiently be used with ARC use-cases with small changes.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smtClean="0"/>
              <a:t>We propose high level flags for SHVC to indicate the ARC operation.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11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Appendix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9453209"/>
              </p:ext>
            </p:extLst>
          </p:nvPr>
        </p:nvGraphicFramePr>
        <p:xfrm>
          <a:off x="1331640" y="1196752"/>
          <a:ext cx="6120680" cy="2560320"/>
        </p:xfrm>
        <a:graphic>
          <a:graphicData uri="http://schemas.openxmlformats.org/drawingml/2006/table">
            <a:tbl>
              <a:tblPr/>
              <a:tblGrid>
                <a:gridCol w="5214313"/>
                <a:gridCol w="906367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vps_extension( ) {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Descriptor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	…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	for( i = 1; i &lt;= vps_max_layers_minus1; i++ ) {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		// layer dependency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/>
                          <a:ea typeface="Batang"/>
                        </a:rPr>
                        <a:t>		num_direct_ref_layers</a:t>
                      </a: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[ i ]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u(6)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/>
                          <a:ea typeface="Batang"/>
                        </a:rPr>
                        <a:t>		</a:t>
                      </a: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for( j = 0; j &lt; num_direct_ref_layers[ i ]; j++ ) {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/>
                          <a:ea typeface="Batang"/>
                        </a:rPr>
                        <a:t>			ref_layer_id</a:t>
                      </a: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[ i ][ j ]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u(6)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		}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	}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Batang"/>
                        </a:rPr>
                        <a:t>	</a:t>
                      </a:r>
                      <a:r>
                        <a:rPr lang="en-GB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Batang"/>
                        </a:rPr>
                        <a:t>inter_layer_pred_for_el_rap_only_flag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Batang"/>
                        </a:rPr>
                        <a:t>	</a:t>
                      </a:r>
                      <a:r>
                        <a:rPr lang="en-GB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Batang"/>
                        </a:rPr>
                        <a:t>single_layer_for_non_rap_flag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Batang"/>
                        </a:rPr>
                        <a:t>}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4971" y="4005064"/>
            <a:ext cx="8407400" cy="2304256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180975" indent="-180975" algn="l" defTabSz="914400" rtl="0" eaLnBrk="1" latinLnBrk="0" hangingPunct="1">
              <a:lnSpc>
                <a:spcPct val="100000"/>
              </a:lnSpc>
              <a:spcBef>
                <a:spcPts val="120"/>
              </a:spcBef>
              <a:spcAft>
                <a:spcPts val="120"/>
              </a:spcAft>
              <a:buFont typeface="Arial" pitchFamily="34" charset="0"/>
              <a:buChar char="•"/>
              <a:defRPr sz="24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0">
              <a:buNone/>
            </a:pPr>
            <a:r>
              <a:rPr lang="en-CA" b="1" dirty="0" err="1"/>
              <a:t>inter_layer_pred_for_el_rap_only_flag</a:t>
            </a:r>
            <a:r>
              <a:rPr lang="en-CA" dirty="0"/>
              <a:t> equal to 1 indicates </a:t>
            </a:r>
            <a:r>
              <a:rPr lang="en-GB" dirty="0"/>
              <a:t>that</a:t>
            </a:r>
            <a:r>
              <a:rPr lang="en-CA" dirty="0"/>
              <a:t> any non-RAP picture with </a:t>
            </a:r>
            <a:r>
              <a:rPr lang="en-CA" dirty="0" err="1"/>
              <a:t>layer_id</a:t>
            </a:r>
            <a:r>
              <a:rPr lang="en-CA" dirty="0"/>
              <a:t> greater than 0 does not use inter-layer prediction. </a:t>
            </a:r>
            <a:r>
              <a:rPr lang="en-CA" dirty="0" err="1"/>
              <a:t>inter_layer_pred_for_rap_only_flag</a:t>
            </a:r>
            <a:r>
              <a:rPr lang="en-CA" dirty="0"/>
              <a:t> equal to 0 indicates that any non-RAP picture with </a:t>
            </a:r>
            <a:r>
              <a:rPr lang="en-CA" dirty="0" err="1"/>
              <a:t>layer_id</a:t>
            </a:r>
            <a:r>
              <a:rPr lang="en-CA" dirty="0"/>
              <a:t> greater than 0 may or may not use inter-layer prediction.</a:t>
            </a:r>
            <a:endParaRPr lang="en-US" dirty="0"/>
          </a:p>
          <a:p>
            <a:pPr marL="0" indent="0" hangingPunct="0">
              <a:buNone/>
            </a:pP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NOTE</a:t>
            </a:r>
            <a:r>
              <a:rPr lang="en-CA" dirty="0"/>
              <a:t> – When </a:t>
            </a:r>
            <a:r>
              <a:rPr lang="en-CA" dirty="0" err="1"/>
              <a:t>inter_layer_pred_for_rap_only_flag</a:t>
            </a:r>
            <a:r>
              <a:rPr lang="en-CA" dirty="0"/>
              <a:t> is equal to 1, </a:t>
            </a:r>
            <a:r>
              <a:rPr lang="en-CA" dirty="0" err="1"/>
              <a:t>num_direct_ref_layers</a:t>
            </a:r>
            <a:r>
              <a:rPr lang="en-CA" dirty="0"/>
              <a:t>[ </a:t>
            </a:r>
            <a:r>
              <a:rPr lang="en-CA" dirty="0" err="1"/>
              <a:t>layerId</a:t>
            </a:r>
            <a:r>
              <a:rPr lang="en-CA" dirty="0"/>
              <a:t> ] and </a:t>
            </a:r>
            <a:r>
              <a:rPr lang="en-CA" dirty="0" err="1"/>
              <a:t>ref_layer_id</a:t>
            </a:r>
            <a:r>
              <a:rPr lang="en-CA" dirty="0"/>
              <a:t>[ </a:t>
            </a:r>
            <a:r>
              <a:rPr lang="en-CA" dirty="0" err="1"/>
              <a:t>layerId</a:t>
            </a:r>
            <a:r>
              <a:rPr lang="en-CA" dirty="0"/>
              <a:t> ][ j ] apply to RAP pictures with </a:t>
            </a:r>
            <a:r>
              <a:rPr lang="en-CA" dirty="0" err="1"/>
              <a:t>layer_id</a:t>
            </a:r>
            <a:r>
              <a:rPr lang="en-CA" dirty="0"/>
              <a:t> equal to </a:t>
            </a:r>
            <a:r>
              <a:rPr lang="en-CA" dirty="0" err="1"/>
              <a:t>layerId</a:t>
            </a:r>
            <a:r>
              <a:rPr lang="en-CA" dirty="0"/>
              <a:t>, while non-RAP pictures with </a:t>
            </a:r>
            <a:r>
              <a:rPr lang="en-CA" dirty="0" err="1"/>
              <a:t>layer_id</a:t>
            </a:r>
            <a:r>
              <a:rPr lang="en-CA" dirty="0"/>
              <a:t> equal to </a:t>
            </a:r>
            <a:r>
              <a:rPr lang="en-CA" dirty="0" err="1"/>
              <a:t>layerId</a:t>
            </a:r>
            <a:r>
              <a:rPr lang="en-CA" dirty="0"/>
              <a:t> do not actually use the layers indicated by </a:t>
            </a:r>
            <a:r>
              <a:rPr lang="en-CA" dirty="0" err="1"/>
              <a:t>ref_layer_id</a:t>
            </a:r>
            <a:r>
              <a:rPr lang="en-CA" dirty="0"/>
              <a:t>[ </a:t>
            </a:r>
            <a:r>
              <a:rPr lang="en-CA" dirty="0" err="1"/>
              <a:t>layerId</a:t>
            </a:r>
            <a:r>
              <a:rPr lang="en-CA" dirty="0"/>
              <a:t> ][ j ] for inter-layer prediction.</a:t>
            </a:r>
            <a:endParaRPr lang="en-US" dirty="0"/>
          </a:p>
          <a:p>
            <a:pPr hangingPunct="0"/>
            <a:endParaRPr lang="en-CA" b="1" dirty="0" smtClean="0"/>
          </a:p>
          <a:p>
            <a:pPr marL="0" indent="0" hangingPunct="0">
              <a:buNone/>
            </a:pPr>
            <a:r>
              <a:rPr lang="en-CA" b="1" dirty="0" err="1" smtClean="0"/>
              <a:t>single_layer_for_non_rap_flag</a:t>
            </a:r>
            <a:r>
              <a:rPr lang="en-CA" dirty="0" smtClean="0"/>
              <a:t> </a:t>
            </a:r>
            <a:r>
              <a:rPr lang="en-CA" dirty="0"/>
              <a:t>equal to 1 indicates either </a:t>
            </a:r>
            <a:r>
              <a:rPr lang="en-GB" dirty="0"/>
              <a:t>that</a:t>
            </a:r>
            <a:r>
              <a:rPr lang="en-CA" dirty="0"/>
              <a:t> all the VCL NAL units in an access unit have the same </a:t>
            </a:r>
            <a:r>
              <a:rPr lang="en-CA" dirty="0" err="1"/>
              <a:t>layer_id</a:t>
            </a:r>
            <a:r>
              <a:rPr lang="en-CA" dirty="0"/>
              <a:t> value or that two </a:t>
            </a:r>
            <a:r>
              <a:rPr lang="en-CA" dirty="0" err="1"/>
              <a:t>layer_id</a:t>
            </a:r>
            <a:r>
              <a:rPr lang="en-CA" dirty="0"/>
              <a:t> values are used by the VCL NAL units in an access unit and the picture with the greater </a:t>
            </a:r>
            <a:r>
              <a:rPr lang="en-CA" dirty="0" err="1"/>
              <a:t>layer_id</a:t>
            </a:r>
            <a:r>
              <a:rPr lang="en-CA" dirty="0"/>
              <a:t> value is a RAP picture. </a:t>
            </a:r>
            <a:r>
              <a:rPr lang="en-CA" dirty="0" err="1"/>
              <a:t>single_layer_for_non_rap_flag</a:t>
            </a:r>
            <a:r>
              <a:rPr lang="en-CA" dirty="0"/>
              <a:t> equal to 0 indicates that </a:t>
            </a:r>
            <a:r>
              <a:rPr lang="en-CA" dirty="0" err="1"/>
              <a:t>layer_id</a:t>
            </a:r>
            <a:r>
              <a:rPr lang="en-CA" dirty="0"/>
              <a:t> values may or may not be constrained beyond constraints specified in other parts of this </a:t>
            </a:r>
            <a:r>
              <a:rPr lang="en-US" dirty="0"/>
              <a:t>Recommendation | International Standard.</a:t>
            </a:r>
          </a:p>
        </p:txBody>
      </p:sp>
    </p:spTree>
    <p:extLst>
      <p:ext uri="{BB962C8B-B14F-4D97-AF65-F5344CB8AC3E}">
        <p14:creationId xmlns:p14="http://schemas.microsoft.com/office/powerpoint/2010/main" val="2199745355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2386</TotalTime>
  <Words>525</Words>
  <Application>Microsoft Office PowerPoint</Application>
  <PresentationFormat>On-screen Show (4:3)</PresentationFormat>
  <Paragraphs>83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Nokia-Long-v1</vt:lpstr>
      <vt:lpstr>JCTVC-L0119</vt:lpstr>
      <vt:lpstr>Summary</vt:lpstr>
      <vt:lpstr>Background</vt:lpstr>
      <vt:lpstr>ARC</vt:lpstr>
      <vt:lpstr>Proposal</vt:lpstr>
      <vt:lpstr>Conclusion</vt:lpstr>
      <vt:lpstr>Appendix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Ugur Kemal</cp:lastModifiedBy>
  <cp:revision>88</cp:revision>
  <dcterms:created xsi:type="dcterms:W3CDTF">2011-10-26T07:03:57Z</dcterms:created>
  <dcterms:modified xsi:type="dcterms:W3CDTF">2013-01-15T11:07:49Z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b9b142a6-6ef1-4d80-833e-bb9b39bd624b</vt:lpwstr>
  </property>
  <property fmtid="{D5CDD505-2E9C-101B-9397-08002B2CF9AE}" pid="3" name="NokiaConfidentiality">
    <vt:lpwstr>Public</vt:lpwstr>
  </property>
</Properties>
</file>