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7" r:id="rId1"/>
  </p:sldMasterIdLst>
  <p:notesMasterIdLst>
    <p:notesMasterId r:id="rId15"/>
  </p:notesMasterIdLst>
  <p:sldIdLst>
    <p:sldId id="617" r:id="rId2"/>
    <p:sldId id="773" r:id="rId3"/>
    <p:sldId id="775" r:id="rId4"/>
    <p:sldId id="776" r:id="rId5"/>
    <p:sldId id="769" r:id="rId6"/>
    <p:sldId id="777" r:id="rId7"/>
    <p:sldId id="779" r:id="rId8"/>
    <p:sldId id="778" r:id="rId9"/>
    <p:sldId id="774" r:id="rId10"/>
    <p:sldId id="768" r:id="rId11"/>
    <p:sldId id="771" r:id="rId12"/>
    <p:sldId id="780" r:id="rId13"/>
    <p:sldId id="781" r:id="rId14"/>
  </p:sldIdLst>
  <p:sldSz cx="9144000" cy="6858000" type="screen4x3"/>
  <p:notesSz cx="7099300" cy="10234613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87B33F"/>
    <a:srgbClr val="D07DE7"/>
    <a:srgbClr val="DD69CF"/>
    <a:srgbClr val="0066FF"/>
    <a:srgbClr val="58B2B4"/>
    <a:srgbClr val="003399"/>
    <a:srgbClr val="C0C0C0"/>
    <a:srgbClr val="000066"/>
    <a:srgbClr val="3333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7889" autoAdjust="0"/>
    <p:restoredTop sz="99508" autoAdjust="0"/>
  </p:normalViewPr>
  <p:slideViewPr>
    <p:cSldViewPr snapToGrid="0">
      <p:cViewPr>
        <p:scale>
          <a:sx n="100" d="100"/>
          <a:sy n="100" d="100"/>
        </p:scale>
        <p:origin x="-186" y="-138"/>
      </p:cViewPr>
      <p:guideLst>
        <p:guide orient="horz" pos="786"/>
        <p:guide orient="horz" pos="2825"/>
        <p:guide orient="horz" pos="4176"/>
        <p:guide pos="90"/>
        <p:guide pos="1114"/>
        <p:guide pos="55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>
            <a:lvl1pPr algn="l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506" y="0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3338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599" y="4861156"/>
            <a:ext cx="5680103" cy="4605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9035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b" anchorCtr="0" compatLnSpc="1">
            <a:prstTxWarp prst="textNoShape">
              <a:avLst/>
            </a:prstTxWarp>
          </a:bodyPr>
          <a:lstStyle>
            <a:lvl1pPr algn="l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506" y="9719035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5D85198B-729B-4F47-9660-5A7AD217C8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2738" y="90488"/>
            <a:ext cx="884237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>
            <a:lvl1pPr>
              <a:defRPr>
                <a:latin typeface="HY각헤드라인M" pitchFamily="18" charset="-127"/>
                <a:ea typeface="HY각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>
          <a:xfrm>
            <a:off x="293915" y="981075"/>
            <a:ext cx="8564336" cy="5543550"/>
          </a:xfrm>
          <a:ln>
            <a:solidFill>
              <a:schemeClr val="bg1"/>
            </a:solidFill>
          </a:ln>
        </p:spPr>
        <p:txBody>
          <a:bodyPr/>
          <a:lstStyle>
            <a:lvl1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4pPr>
            <a:lvl5pPr>
              <a:defRPr>
                <a:latin typeface="Arial Unicode MS" pitchFamily="50" charset="-127"/>
                <a:ea typeface="Arial Unicode MS" pitchFamily="50" charset="-127"/>
                <a:cs typeface="Arial Unicode MS" pitchFamily="50" charset="-127"/>
              </a:defRPr>
            </a:lvl5pPr>
          </a:lstStyle>
          <a:p>
            <a:pPr lvl="0"/>
            <a:r>
              <a:rPr lang="en-US" altLang="ko-KR" dirty="0" smtClean="0"/>
              <a:t>A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B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C</a:t>
            </a:r>
            <a:endParaRPr lang="ko-KR" altLang="en-US" dirty="0" smtClean="0"/>
          </a:p>
          <a:p>
            <a:pPr lvl="3"/>
            <a:r>
              <a:rPr lang="en-US" altLang="ko-KR" dirty="0" smtClean="0"/>
              <a:t>d</a:t>
            </a:r>
            <a:endParaRPr lang="ko-KR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0"/>
            <a:ext cx="91455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1" descr="08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32738" y="90488"/>
            <a:ext cx="884237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8509000" y="6665913"/>
            <a:ext cx="654050" cy="1984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defRPr/>
            </a:pPr>
            <a:fld id="{71A79892-0690-400C-AAC7-7C89D6DACEC9}" type="slidenum">
              <a:rPr kumimoji="0" lang="ko-KR" altLang="en-US" sz="1000" b="1">
                <a:latin typeface="Tahoma" pitchFamily="34" charset="0"/>
                <a:ea typeface="HY견고딕" pitchFamily="18" charset="-127"/>
              </a:rPr>
              <a:pPr algn="r">
                <a:lnSpc>
                  <a:spcPct val="70000"/>
                </a:lnSpc>
                <a:spcBef>
                  <a:spcPct val="50000"/>
                </a:spcBef>
                <a:buClr>
                  <a:schemeClr val="accent2"/>
                </a:buClr>
                <a:defRPr/>
              </a:pPr>
              <a:t>‹#›</a:t>
            </a:fld>
            <a:r>
              <a:rPr kumimoji="0" lang="en-US" altLang="ko-KR" sz="1000" b="1" dirty="0" smtClean="0">
                <a:latin typeface="Tahoma" pitchFamily="34" charset="0"/>
                <a:ea typeface="HY견고딕" pitchFamily="18" charset="-127"/>
              </a:rPr>
              <a:t>/7</a:t>
            </a:r>
            <a:endParaRPr kumimoji="0" lang="en-US" altLang="ko-KR" sz="1000" b="1" dirty="0">
              <a:latin typeface="Tahoma" pitchFamily="34" charset="0"/>
              <a:ea typeface="HY견고딕" pitchFamily="18" charset="-127"/>
            </a:endParaRPr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325" y="248552"/>
            <a:ext cx="6743700" cy="4392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80808"/>
            </a:outerShdw>
          </a:effec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2079" y="981075"/>
            <a:ext cx="8539841" cy="5543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A</a:t>
            </a:r>
          </a:p>
          <a:p>
            <a:pPr lvl="1"/>
            <a:r>
              <a:rPr lang="en-US" altLang="ko-KR" dirty="0" smtClean="0"/>
              <a:t>B</a:t>
            </a:r>
          </a:p>
          <a:p>
            <a:pPr lvl="2"/>
            <a:r>
              <a:rPr lang="en-US" altLang="ko-KR" dirty="0" smtClean="0"/>
              <a:t>C</a:t>
            </a:r>
          </a:p>
          <a:p>
            <a:pPr lvl="3"/>
            <a:r>
              <a:rPr lang="en-US" altLang="ko-KR" dirty="0" smtClean="0"/>
              <a:t>d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-31750" y="6681788"/>
            <a:ext cx="2265363" cy="1984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defRPr/>
            </a:pPr>
            <a:r>
              <a:rPr kumimoji="0" lang="en-US" altLang="ko-KR" sz="1000">
                <a:latin typeface="맑은 고딕" pitchFamily="50" charset="-127"/>
                <a:ea typeface="맑은 고딕" pitchFamily="50" charset="-127"/>
              </a:rPr>
              <a:t>© Samsung Electronics Co., Ltd.</a:t>
            </a:r>
            <a:endParaRPr kumimoji="0" lang="ko-KR" altLang="en-US" sz="100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4" r:id="rId3"/>
  </p:sldLayoutIdLst>
  <p:transition/>
  <p:txStyles>
    <p:titleStyle>
      <a:lvl1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0">
          <a:solidFill>
            <a:schemeClr val="bg1"/>
          </a:solidFill>
          <a:latin typeface="HY각헤드라인M" pitchFamily="18" charset="-127"/>
          <a:ea typeface="HY각헤드라인M" pitchFamily="18" charset="-127"/>
          <a:cs typeface="+mj-cs"/>
        </a:defRPr>
      </a:lvl1pPr>
      <a:lvl2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6pPr>
      <a:lvl7pPr marL="9144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7pPr>
      <a:lvl8pPr marL="13716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8pPr>
      <a:lvl9pPr marL="18288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66700" indent="-266700" algn="l" rtl="0" eaLnBrk="0" fontAlgn="base" latinLnBrk="1" hangingPunct="0">
        <a:lnSpc>
          <a:spcPct val="125000"/>
        </a:lnSpc>
        <a:spcBef>
          <a:spcPct val="0"/>
        </a:spcBef>
        <a:spcAft>
          <a:spcPct val="0"/>
        </a:spcAft>
        <a:buClr>
          <a:srgbClr val="000066"/>
        </a:buClr>
        <a:buFont typeface="Arial" charset="0"/>
        <a:buBlip>
          <a:blip r:embed="rId7"/>
        </a:buBlip>
        <a:defRPr kumimoji="1" sz="2400" b="1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1pPr>
      <a:lvl2pPr marL="515938" indent="-220663" algn="l" rtl="0" eaLnBrk="0" fontAlgn="base" latinLnBrk="1" hangingPunct="0">
        <a:lnSpc>
          <a:spcPct val="120000"/>
        </a:lnSpc>
        <a:spcBef>
          <a:spcPct val="10000"/>
        </a:spcBef>
        <a:spcAft>
          <a:spcPct val="0"/>
        </a:spcAft>
        <a:buFont typeface="HY헤드라인M" pitchFamily="18" charset="-127"/>
        <a:buChar char="-"/>
        <a:defRPr kumimoji="1" sz="20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2pPr>
      <a:lvl3pPr marL="895350" indent="-182563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3pPr>
      <a:lvl4pPr marL="1252538" indent="-173038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4pPr>
      <a:lvl5pPr marL="2124075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25812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6pPr>
      <a:lvl7pPr marL="30384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7pPr>
      <a:lvl8pPr marL="34956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8pPr>
      <a:lvl9pPr marL="39528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5300" y="2524125"/>
            <a:ext cx="81248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JCTVC-L0112</a:t>
            </a:r>
          </a:p>
          <a:p>
            <a:r>
              <a:rPr lang="en-US" altLang="ko-K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AHG7: Reference sample filtering in intra prediction for </a:t>
            </a:r>
            <a:r>
              <a:rPr lang="en-US" altLang="ko-KR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chroma</a:t>
            </a:r>
            <a:r>
              <a:rPr lang="en-US" altLang="ko-K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extended format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34167" y="4698040"/>
            <a:ext cx="4909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err="1" smtClean="0">
                <a:solidFill>
                  <a:schemeClr val="bg2">
                    <a:lumMod val="75000"/>
                  </a:schemeClr>
                </a:solidFill>
              </a:rPr>
              <a:t>Junghye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</a:rPr>
              <a:t> Min, Tammy Lee, </a:t>
            </a:r>
            <a:r>
              <a:rPr lang="en-US" altLang="ko-KR" sz="2000" dirty="0" err="1" smtClean="0">
                <a:solidFill>
                  <a:schemeClr val="bg2">
                    <a:lumMod val="75000"/>
                  </a:schemeClr>
                </a:solidFill>
              </a:rPr>
              <a:t>Chanyul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</a:rPr>
              <a:t> Kim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352675" y="2809875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i="1" dirty="0" smtClean="0">
                <a:latin typeface="Times New Roman" pitchFamily="18" charset="0"/>
                <a:cs typeface="Times New Roman" pitchFamily="18" charset="0"/>
              </a:rPr>
              <a:t>Thank you !</a:t>
            </a:r>
            <a:endParaRPr lang="ko-KR" altLang="en-US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Full  results – test 1</a:t>
            </a:r>
            <a:endParaRPr lang="ko-KR" altLang="en-US" dirty="0"/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942402" y="939800"/>
          <a:ext cx="6220397" cy="5039933"/>
        </p:xfrm>
        <a:graphic>
          <a:graphicData uri="http://schemas.openxmlformats.org/drawingml/2006/table">
            <a:tbl>
              <a:tblPr/>
              <a:tblGrid>
                <a:gridCol w="1060619"/>
                <a:gridCol w="859963"/>
                <a:gridCol w="859963"/>
                <a:gridCol w="859963"/>
                <a:gridCol w="859963"/>
                <a:gridCol w="859963"/>
                <a:gridCol w="859963"/>
              </a:tblGrid>
              <a:tr h="1675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test1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77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77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620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Full  results – test 2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1243714" y="1149349"/>
          <a:ext cx="6871585" cy="4977293"/>
        </p:xfrm>
        <a:graphic>
          <a:graphicData uri="http://schemas.openxmlformats.org/drawingml/2006/table">
            <a:tbl>
              <a:tblPr/>
              <a:tblGrid>
                <a:gridCol w="987373"/>
                <a:gridCol w="980702"/>
                <a:gridCol w="980702"/>
                <a:gridCol w="980702"/>
                <a:gridCol w="980702"/>
                <a:gridCol w="980702"/>
                <a:gridCol w="980702"/>
              </a:tblGrid>
              <a:tr h="162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test2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96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96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Full  results – test 3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929390" y="1006474"/>
          <a:ext cx="6671562" cy="4937153"/>
        </p:xfrm>
        <a:graphic>
          <a:graphicData uri="http://schemas.openxmlformats.org/drawingml/2006/table">
            <a:tbl>
              <a:tblPr/>
              <a:tblGrid>
                <a:gridCol w="958632"/>
                <a:gridCol w="952155"/>
                <a:gridCol w="952155"/>
                <a:gridCol w="952155"/>
                <a:gridCol w="952155"/>
                <a:gridCol w="952155"/>
                <a:gridCol w="952155"/>
              </a:tblGrid>
              <a:tr h="161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test3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YCbCr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4:2:2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006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006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endParaRPr lang="ko-KR" altLang="en-US" sz="105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97" marR="8397" marT="83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00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97" marR="8397" marT="83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/>
          <a:p>
            <a:r>
              <a:rPr lang="en-US" altLang="ko-KR" sz="2800" dirty="0" smtClean="0"/>
              <a:t>Summary</a:t>
            </a:r>
            <a:endParaRPr lang="ko-KR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5" y="819149"/>
            <a:ext cx="8688160" cy="5572125"/>
          </a:xfrm>
        </p:spPr>
        <p:txBody>
          <a:bodyPr/>
          <a:lstStyle/>
          <a:p>
            <a:r>
              <a:rPr lang="en-US" altLang="ko-KR" dirty="0" smtClean="0"/>
              <a:t>Propose reference sample filtering methods in intra prediction for </a:t>
            </a:r>
            <a:r>
              <a:rPr lang="en-US" altLang="ko-KR" dirty="0" err="1" smtClean="0"/>
              <a:t>chroma</a:t>
            </a:r>
            <a:r>
              <a:rPr lang="en-US" altLang="ko-KR" dirty="0" smtClean="0"/>
              <a:t> extended formats</a:t>
            </a:r>
          </a:p>
          <a:p>
            <a:pPr lvl="1"/>
            <a:r>
              <a:rPr lang="en-US" altLang="ko-KR" dirty="0" smtClean="0"/>
              <a:t>Apply proposed sample filtering methods for </a:t>
            </a:r>
            <a:r>
              <a:rPr lang="en-US" altLang="ko-KR" dirty="0" err="1" smtClean="0"/>
              <a:t>chroma</a:t>
            </a:r>
            <a:r>
              <a:rPr lang="en-US" altLang="ko-KR" dirty="0" smtClean="0"/>
              <a:t> intra prediction</a:t>
            </a:r>
          </a:p>
          <a:p>
            <a:pPr lvl="2"/>
            <a:r>
              <a:rPr lang="en-US" altLang="ko-KR" dirty="0" smtClean="0"/>
              <a:t>Methods 1 : additional sample filtering for 4x4 and 8x8 transform units</a:t>
            </a:r>
          </a:p>
          <a:p>
            <a:pPr lvl="2"/>
            <a:r>
              <a:rPr lang="en-US" altLang="ko-KR" dirty="0" smtClean="0"/>
              <a:t>Methods 2:  Methods1 + strong filtering for large transform units</a:t>
            </a:r>
          </a:p>
          <a:p>
            <a:pPr lvl="1"/>
            <a:r>
              <a:rPr lang="en-US" altLang="ko-KR" dirty="0" smtClean="0"/>
              <a:t>performance</a:t>
            </a:r>
          </a:p>
          <a:p>
            <a:pPr lvl="2"/>
            <a:r>
              <a:rPr lang="en-US" altLang="ko-KR" sz="2000" dirty="0" smtClean="0"/>
              <a:t>Method 1 : (-0.1%,-0,1%,-0.2%)  in </a:t>
            </a:r>
            <a:r>
              <a:rPr lang="en-US" altLang="ko-KR" sz="2000" dirty="0" smtClean="0"/>
              <a:t>AI, (-0.1%, 0.0%, 0.0%)  in RA</a:t>
            </a:r>
            <a:endParaRPr lang="en-US" altLang="ko-KR" sz="2000" dirty="0" smtClean="0"/>
          </a:p>
          <a:p>
            <a:pPr lvl="2"/>
            <a:r>
              <a:rPr lang="en-US" altLang="ko-KR" sz="2000" dirty="0" smtClean="0"/>
              <a:t>Method 2: (-0.1%,-0.2%, -0.2%)  in </a:t>
            </a:r>
            <a:r>
              <a:rPr lang="en-US" altLang="ko-KR" sz="2000" dirty="0" smtClean="0"/>
              <a:t>AI, (-0.1%, 0.0%, 0.0%)  in RA</a:t>
            </a:r>
            <a:endParaRPr lang="en-US" altLang="ko-KR" sz="2000" dirty="0" smtClean="0"/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 -1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25" y="733425"/>
            <a:ext cx="8564336" cy="5543550"/>
          </a:xfrm>
        </p:spPr>
        <p:txBody>
          <a:bodyPr/>
          <a:lstStyle/>
          <a:p>
            <a:r>
              <a:rPr lang="en-US" altLang="ko-KR" sz="2000" dirty="0" smtClean="0"/>
              <a:t>Reference sample filtering for intra prediction  </a:t>
            </a:r>
          </a:p>
          <a:p>
            <a:pPr lvl="1"/>
            <a:r>
              <a:rPr lang="en-US" sz="1800" dirty="0" smtClean="0"/>
              <a:t>Depending on the transform unit size and intra prediction mode,                                 whether filtered samples are used is determined</a:t>
            </a:r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r>
              <a:rPr lang="en-US" altLang="ko-KR" sz="2000" dirty="0" smtClean="0"/>
              <a:t>HM 9.0 </a:t>
            </a:r>
          </a:p>
          <a:p>
            <a:pPr lvl="1"/>
            <a:r>
              <a:rPr lang="en-US" altLang="ko-KR" sz="1600" dirty="0" smtClean="0"/>
              <a:t>Reference sample filtering is applied only to </a:t>
            </a:r>
            <a:r>
              <a:rPr lang="en-US" altLang="ko-KR" sz="1600" dirty="0" err="1" smtClean="0"/>
              <a:t>luma</a:t>
            </a:r>
            <a:r>
              <a:rPr lang="en-US" altLang="ko-KR" sz="1600" dirty="0" smtClean="0"/>
              <a:t> samples</a:t>
            </a:r>
          </a:p>
          <a:p>
            <a:r>
              <a:rPr lang="en-US" altLang="ko-KR" sz="2000" dirty="0" smtClean="0"/>
              <a:t>Common s/w for HM </a:t>
            </a:r>
            <a:r>
              <a:rPr lang="en-US" altLang="ko-KR" sz="2000" dirty="0" smtClean="0"/>
              <a:t>range </a:t>
            </a:r>
            <a:r>
              <a:rPr lang="en-US" altLang="ko-KR" sz="2000" dirty="0" smtClean="0"/>
              <a:t>extension</a:t>
            </a:r>
            <a:endParaRPr lang="en-US" altLang="ko-KR" sz="2000" dirty="0" smtClean="0"/>
          </a:p>
          <a:p>
            <a:pPr lvl="1"/>
            <a:r>
              <a:rPr lang="en-US" altLang="ko-KR" sz="1600" dirty="0" smtClean="0"/>
              <a:t>Sample filtering is applied to </a:t>
            </a:r>
            <a:r>
              <a:rPr lang="en-US" altLang="ko-KR" sz="1600" dirty="0" err="1" smtClean="0"/>
              <a:t>chroma</a:t>
            </a:r>
            <a:r>
              <a:rPr lang="en-US" altLang="ko-KR" sz="1600" dirty="0" smtClean="0"/>
              <a:t> intra prediction for 4:4:4 format</a:t>
            </a:r>
          </a:p>
          <a:p>
            <a:pPr lvl="1"/>
            <a:r>
              <a:rPr lang="en-US" altLang="ko-KR" sz="1600" dirty="0" smtClean="0"/>
              <a:t>For 4:2:2 format, sample filtering is not used in </a:t>
            </a:r>
            <a:r>
              <a:rPr lang="en-US" altLang="ko-KR" sz="1600" dirty="0" err="1" smtClean="0"/>
              <a:t>chroma</a:t>
            </a:r>
            <a:r>
              <a:rPr lang="en-US" altLang="ko-KR" sz="1600" dirty="0" smtClean="0"/>
              <a:t> intra prediction</a:t>
            </a:r>
          </a:p>
          <a:p>
            <a:pPr lvl="1"/>
            <a:r>
              <a:rPr lang="en-US" altLang="ko-KR" sz="1600" dirty="0" smtClean="0"/>
              <a:t>Same sample filtering process from </a:t>
            </a:r>
            <a:r>
              <a:rPr lang="en-US" altLang="ko-KR" sz="1600" dirty="0" err="1" smtClean="0"/>
              <a:t>luma</a:t>
            </a:r>
            <a:r>
              <a:rPr lang="en-US" altLang="ko-KR" sz="1600" dirty="0" smtClean="0"/>
              <a:t>  is applied to </a:t>
            </a:r>
            <a:r>
              <a:rPr lang="en-US" altLang="ko-KR" sz="1600" dirty="0" err="1" smtClean="0"/>
              <a:t>chroma</a:t>
            </a:r>
            <a:r>
              <a:rPr lang="en-US" altLang="ko-KR" sz="1600" dirty="0" smtClean="0"/>
              <a:t> component</a:t>
            </a:r>
          </a:p>
          <a:p>
            <a:pPr>
              <a:buNone/>
            </a:pPr>
            <a:endParaRPr lang="ko-KR" altLang="en-US" sz="2000" dirty="0"/>
          </a:p>
        </p:txBody>
      </p:sp>
      <p:pic>
        <p:nvPicPr>
          <p:cNvPr id="1026" name="개체 4"/>
          <p:cNvPicPr>
            <a:picLocks noChangeArrowheads="1"/>
          </p:cNvPicPr>
          <p:nvPr/>
        </p:nvPicPr>
        <p:blipFill>
          <a:blip r:embed="rId2"/>
          <a:srcRect l="-2017" t="-9764" r="-1707" b="-4283"/>
          <a:stretch>
            <a:fillRect/>
          </a:stretch>
        </p:blipFill>
        <p:spPr bwMode="auto">
          <a:xfrm>
            <a:off x="895350" y="1933575"/>
            <a:ext cx="5148263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 - 2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2476"/>
            <a:ext cx="8564336" cy="1419224"/>
          </a:xfrm>
        </p:spPr>
        <p:txBody>
          <a:bodyPr/>
          <a:lstStyle/>
          <a:p>
            <a:r>
              <a:rPr lang="en-US" altLang="ko-KR" dirty="0" smtClean="0"/>
              <a:t>Motivations</a:t>
            </a:r>
          </a:p>
          <a:p>
            <a:pPr lvl="1"/>
            <a:r>
              <a:rPr lang="en-US" altLang="ko-KR" dirty="0" err="1" smtClean="0"/>
              <a:t>Chroma</a:t>
            </a:r>
            <a:r>
              <a:rPr lang="en-US" altLang="ko-KR" dirty="0" smtClean="0"/>
              <a:t> component is known to have noises with unnatural patterns</a:t>
            </a:r>
          </a:p>
          <a:p>
            <a:pPr lvl="2"/>
            <a:r>
              <a:rPr lang="en-US" altLang="ko-KR" sz="2000" dirty="0" err="1" smtClean="0"/>
              <a:t>Chroma</a:t>
            </a:r>
            <a:r>
              <a:rPr lang="en-US" altLang="ko-KR" sz="2000" dirty="0" smtClean="0"/>
              <a:t> component needs strong filtering for reference samples</a:t>
            </a:r>
          </a:p>
          <a:p>
            <a:pPr lvl="1"/>
            <a:r>
              <a:rPr lang="en-US" altLang="ko-KR" dirty="0" smtClean="0"/>
              <a:t>To provide optimized designs for </a:t>
            </a:r>
            <a:r>
              <a:rPr lang="en-US" altLang="ko-KR" dirty="0" err="1" smtClean="0"/>
              <a:t>chroma</a:t>
            </a:r>
            <a:r>
              <a:rPr lang="en-US" altLang="ko-KR" dirty="0" smtClean="0"/>
              <a:t> intra prediction to improve coding efficiency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24" y="2819567"/>
            <a:ext cx="5615528" cy="375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610350" y="5353050"/>
            <a:ext cx="17091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chemeClr val="tx1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Kimono 4:4:4 format</a:t>
            </a:r>
            <a:endParaRPr lang="ko-KR" altLang="en-US" sz="1400" dirty="0" smtClean="0">
              <a:solidFill>
                <a:schemeClr val="tx1"/>
              </a:solidFill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Reference sample filtering process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916" y="981075"/>
            <a:ext cx="8594904" cy="581025"/>
          </a:xfrm>
        </p:spPr>
        <p:txBody>
          <a:bodyPr/>
          <a:lstStyle/>
          <a:p>
            <a:r>
              <a:rPr lang="en-US" altLang="ko-KR" sz="2000" dirty="0" smtClean="0"/>
              <a:t>Common S/W (same as HM9.0)</a:t>
            </a:r>
            <a:endParaRPr lang="en-US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381002" y="1704975"/>
            <a:ext cx="4581524" cy="2181225"/>
          </a:xfrm>
          <a:prstGeom prst="rect">
            <a:avLst/>
          </a:prstGeom>
          <a:noFill/>
          <a:ln w="9525" algn="ctr">
            <a:solidFill>
              <a:schemeClr val="bg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 = min (abs(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predMode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HOR_IDX), abs(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predMode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VER_IDX));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sizeIndex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getSizeIndex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TuWidth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filterFlag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diff &gt;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m_aucIntraFilter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sizeIndex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]? 1:0;</a:t>
            </a:r>
          </a:p>
          <a:p>
            <a:pPr algn="l" fontAlgn="auto" hangingPunct="1"/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m_aucIntraFilter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[] =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{   10, //4x4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7, //8x8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1, //16x16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0, //32x32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},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95350" marR="0" lvl="2" indent="-182563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266700" marR="0" lvl="0" indent="-266700" algn="l" defTabSz="914400" rtl="0" eaLnBrk="0" fontAlgn="base" latinLnBrk="1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1" lang="en-US" altLang="ko-KR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266700" marR="0" lvl="0" indent="-266700" algn="l" defTabSz="914400" rtl="0" eaLnBrk="0" fontAlgn="base" latinLnBrk="1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1" lang="en-US" altLang="ko-KR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21" name="오른쪽 화살표 20"/>
          <p:cNvSpPr/>
          <p:nvPr/>
        </p:nvSpPr>
        <p:spPr bwMode="auto">
          <a:xfrm>
            <a:off x="3429000" y="2619375"/>
            <a:ext cx="990600" cy="552450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22" name="표 21"/>
          <p:cNvGraphicFramePr>
            <a:graphicFrameLocks noGrp="1"/>
          </p:cNvGraphicFramePr>
          <p:nvPr/>
        </p:nvGraphicFramePr>
        <p:xfrm>
          <a:off x="5495924" y="815977"/>
          <a:ext cx="2579923" cy="5675651"/>
        </p:xfrm>
        <a:graphic>
          <a:graphicData uri="http://schemas.openxmlformats.org/drawingml/2006/table">
            <a:tbl>
              <a:tblPr/>
              <a:tblGrid>
                <a:gridCol w="396065"/>
                <a:gridCol w="484079"/>
                <a:gridCol w="511584"/>
                <a:gridCol w="396065"/>
                <a:gridCol w="396065"/>
                <a:gridCol w="396065"/>
              </a:tblGrid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TU size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4x4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8x8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16x16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32x32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 (planar)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6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7023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 (horizontal)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intra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pred 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mode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15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17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18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21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23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25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26 (vertical)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27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28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29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31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33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 bwMode="auto">
          <a:xfrm>
            <a:off x="438150" y="5114925"/>
            <a:ext cx="495300" cy="238125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57275" y="5124450"/>
            <a:ext cx="1717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Use Filtered samples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 1</a:t>
            </a:r>
            <a:endParaRPr lang="ko-KR" alt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0" y="647700"/>
            <a:ext cx="8594904" cy="581025"/>
          </a:xfrm>
        </p:spPr>
        <p:txBody>
          <a:bodyPr/>
          <a:lstStyle/>
          <a:p>
            <a:r>
              <a:rPr lang="en-US" altLang="ko-KR" sz="2000" dirty="0" smtClean="0"/>
              <a:t>Apply filtering for more cases in 4x4 and 8x8 transform  units</a:t>
            </a:r>
            <a:endParaRPr lang="en-US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285752" y="1438275"/>
            <a:ext cx="3019423" cy="2181225"/>
          </a:xfrm>
          <a:prstGeom prst="rect">
            <a:avLst/>
          </a:prstGeom>
          <a:noFill/>
          <a:ln w="9525" algn="ctr">
            <a:solidFill>
              <a:schemeClr val="bg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fontAlgn="auto" hangingPunct="1"/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m_aucIntraFilter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[] =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{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//4x4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//8x8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//16x16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//32x32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},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95350" marR="0" lvl="2" indent="-182563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266700" marR="0" lvl="0" indent="-266700" algn="l" defTabSz="914400" rtl="0" eaLnBrk="0" fontAlgn="base" latinLnBrk="1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1" lang="en-US" altLang="ko-KR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266700" marR="0" lvl="0" indent="-266700" algn="l" defTabSz="914400" rtl="0" eaLnBrk="0" fontAlgn="base" latinLnBrk="1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1" lang="en-US" altLang="ko-KR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22" name="오른쪽 화살표 21"/>
          <p:cNvSpPr/>
          <p:nvPr/>
        </p:nvSpPr>
        <p:spPr bwMode="auto">
          <a:xfrm>
            <a:off x="3752850" y="2209800"/>
            <a:ext cx="990600" cy="552450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26" name="표 25"/>
          <p:cNvGraphicFramePr>
            <a:graphicFrameLocks noGrp="1"/>
          </p:cNvGraphicFramePr>
          <p:nvPr/>
        </p:nvGraphicFramePr>
        <p:xfrm>
          <a:off x="5626634" y="1010974"/>
          <a:ext cx="3088740" cy="5656526"/>
        </p:xfrm>
        <a:graphic>
          <a:graphicData uri="http://schemas.openxmlformats.org/drawingml/2006/table">
            <a:tbl>
              <a:tblPr/>
              <a:tblGrid>
                <a:gridCol w="514790"/>
                <a:gridCol w="514790"/>
                <a:gridCol w="514790"/>
                <a:gridCol w="514790"/>
                <a:gridCol w="514790"/>
                <a:gridCol w="514790"/>
              </a:tblGrid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block size 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4x4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8x8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16x16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32x32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4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 (planar)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6154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 (horizontal)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intra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pred 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12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mode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14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15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17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18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22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23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24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25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6154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26 (vertical)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27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28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29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33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34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7" name="직사각형 26"/>
          <p:cNvSpPr/>
          <p:nvPr/>
        </p:nvSpPr>
        <p:spPr bwMode="auto">
          <a:xfrm>
            <a:off x="438150" y="5114925"/>
            <a:ext cx="495300" cy="238125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57275" y="5124450"/>
            <a:ext cx="1717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Use Filtered samples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 2</a:t>
            </a:r>
            <a:endParaRPr lang="ko-KR" alt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0" y="628650"/>
            <a:ext cx="8594904" cy="581025"/>
          </a:xfrm>
        </p:spPr>
        <p:txBody>
          <a:bodyPr/>
          <a:lstStyle/>
          <a:p>
            <a:r>
              <a:rPr lang="en-US" altLang="ko-KR" sz="2000" dirty="0" smtClean="0"/>
              <a:t>Apply strong filter for large transform unit sizes</a:t>
            </a:r>
          </a:p>
          <a:p>
            <a:endParaRPr lang="en-US" altLang="ko-KR" sz="2000" dirty="0" smtClean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209552" y="1152526"/>
            <a:ext cx="3743323" cy="1924050"/>
          </a:xfrm>
          <a:prstGeom prst="rect">
            <a:avLst/>
          </a:prstGeom>
          <a:noFill/>
          <a:ln w="9525" algn="ctr">
            <a:solidFill>
              <a:schemeClr val="bg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fontAlgn="auto" hangingPunct="1"/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m_aucIntraFilter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[] =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{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//4x4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//8x8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//16x16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//32x32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},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95350" marR="0" lvl="2" indent="-182563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266700" marR="0" lvl="0" indent="-266700" algn="l" defTabSz="914400" rtl="0" eaLnBrk="0" fontAlgn="base" latinLnBrk="1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1" lang="en-US" altLang="ko-KR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266700" marR="0" lvl="0" indent="-266700" algn="l" defTabSz="914400" rtl="0" eaLnBrk="0" fontAlgn="base" latinLnBrk="1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1" lang="en-US" altLang="ko-KR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22" name="오른쪽 화살표 21"/>
          <p:cNvSpPr/>
          <p:nvPr/>
        </p:nvSpPr>
        <p:spPr bwMode="auto">
          <a:xfrm>
            <a:off x="4095750" y="1343025"/>
            <a:ext cx="990600" cy="552450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5572125" y="787399"/>
          <a:ext cx="3448051" cy="5535864"/>
        </p:xfrm>
        <a:graphic>
          <a:graphicData uri="http://schemas.openxmlformats.org/drawingml/2006/table">
            <a:tbl>
              <a:tblPr/>
              <a:tblGrid>
                <a:gridCol w="565531"/>
                <a:gridCol w="576504"/>
                <a:gridCol w="576504"/>
                <a:gridCol w="576504"/>
                <a:gridCol w="576504"/>
                <a:gridCol w="576504"/>
              </a:tblGrid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block size 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4x4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8x8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16x16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32x32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 (planar)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86013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 (horizontal)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intra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pred 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12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mode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14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15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17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18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22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23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24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25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86013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26 (vertical)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27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28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29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33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34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11" name="직사각형 10"/>
          <p:cNvSpPr/>
          <p:nvPr/>
        </p:nvSpPr>
        <p:spPr bwMode="auto">
          <a:xfrm>
            <a:off x="6238875" y="6362700"/>
            <a:ext cx="495300" cy="238125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10375" y="6343650"/>
            <a:ext cx="1717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Use Filtered samples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 bwMode="auto">
          <a:xfrm>
            <a:off x="3095625" y="6353175"/>
            <a:ext cx="495300" cy="238125"/>
          </a:xfrm>
          <a:prstGeom prst="rect">
            <a:avLst/>
          </a:prstGeom>
          <a:solidFill>
            <a:srgbClr val="87B33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14750" y="6362700"/>
            <a:ext cx="2454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Use samples from strong filter</a:t>
            </a:r>
            <a:endParaRPr lang="ko-KR" altLang="en-US" dirty="0"/>
          </a:p>
        </p:txBody>
      </p:sp>
      <p:sp>
        <p:nvSpPr>
          <p:cNvPr id="15" name="타원 14"/>
          <p:cNvSpPr/>
          <p:nvPr/>
        </p:nvSpPr>
        <p:spPr>
          <a:xfrm>
            <a:off x="497567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16" name="타원 15"/>
          <p:cNvSpPr/>
          <p:nvPr/>
        </p:nvSpPr>
        <p:spPr>
          <a:xfrm>
            <a:off x="640443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783319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>
            <a:off x="926195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>
            <a:off x="1069071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/>
        </p:nvSpPr>
        <p:spPr>
          <a:xfrm>
            <a:off x="1211947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타원 26"/>
          <p:cNvSpPr/>
          <p:nvPr/>
        </p:nvSpPr>
        <p:spPr>
          <a:xfrm>
            <a:off x="1354823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/>
        </p:nvSpPr>
        <p:spPr>
          <a:xfrm>
            <a:off x="1497699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/>
        </p:nvSpPr>
        <p:spPr>
          <a:xfrm>
            <a:off x="354691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30" name="타원 29"/>
          <p:cNvSpPr/>
          <p:nvPr/>
        </p:nvSpPr>
        <p:spPr>
          <a:xfrm>
            <a:off x="1640575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31" name="타원 30"/>
          <p:cNvSpPr/>
          <p:nvPr/>
        </p:nvSpPr>
        <p:spPr>
          <a:xfrm>
            <a:off x="1783451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타원 31"/>
          <p:cNvSpPr/>
          <p:nvPr/>
        </p:nvSpPr>
        <p:spPr>
          <a:xfrm>
            <a:off x="1926327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타원 32"/>
          <p:cNvSpPr/>
          <p:nvPr/>
        </p:nvSpPr>
        <p:spPr>
          <a:xfrm>
            <a:off x="2069203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타원 33"/>
          <p:cNvSpPr/>
          <p:nvPr/>
        </p:nvSpPr>
        <p:spPr>
          <a:xfrm>
            <a:off x="2212079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타원 34"/>
          <p:cNvSpPr/>
          <p:nvPr/>
        </p:nvSpPr>
        <p:spPr>
          <a:xfrm>
            <a:off x="2354955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타원 35"/>
          <p:cNvSpPr/>
          <p:nvPr/>
        </p:nvSpPr>
        <p:spPr>
          <a:xfrm>
            <a:off x="2497831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타원 36"/>
          <p:cNvSpPr/>
          <p:nvPr/>
        </p:nvSpPr>
        <p:spPr>
          <a:xfrm>
            <a:off x="2640707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타원 37"/>
          <p:cNvSpPr/>
          <p:nvPr/>
        </p:nvSpPr>
        <p:spPr>
          <a:xfrm>
            <a:off x="2926459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39" name="타원 38"/>
          <p:cNvSpPr/>
          <p:nvPr/>
        </p:nvSpPr>
        <p:spPr>
          <a:xfrm>
            <a:off x="3069335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타원 39"/>
          <p:cNvSpPr/>
          <p:nvPr/>
        </p:nvSpPr>
        <p:spPr>
          <a:xfrm>
            <a:off x="3212211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타원 40"/>
          <p:cNvSpPr/>
          <p:nvPr/>
        </p:nvSpPr>
        <p:spPr>
          <a:xfrm>
            <a:off x="3355087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타원 41"/>
          <p:cNvSpPr/>
          <p:nvPr/>
        </p:nvSpPr>
        <p:spPr>
          <a:xfrm>
            <a:off x="3497963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/>
        </p:nvSpPr>
        <p:spPr>
          <a:xfrm>
            <a:off x="3640839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타원 43"/>
          <p:cNvSpPr/>
          <p:nvPr/>
        </p:nvSpPr>
        <p:spPr>
          <a:xfrm>
            <a:off x="3783715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타원 44"/>
          <p:cNvSpPr/>
          <p:nvPr/>
        </p:nvSpPr>
        <p:spPr>
          <a:xfrm>
            <a:off x="3926591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타원 45"/>
          <p:cNvSpPr/>
          <p:nvPr/>
        </p:nvSpPr>
        <p:spPr>
          <a:xfrm>
            <a:off x="2783583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47" name="타원 46"/>
          <p:cNvSpPr/>
          <p:nvPr/>
        </p:nvSpPr>
        <p:spPr>
          <a:xfrm>
            <a:off x="4069467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48" name="타원 47"/>
          <p:cNvSpPr/>
          <p:nvPr/>
        </p:nvSpPr>
        <p:spPr>
          <a:xfrm>
            <a:off x="4212343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49" name="타원 48"/>
          <p:cNvSpPr/>
          <p:nvPr/>
        </p:nvSpPr>
        <p:spPr>
          <a:xfrm>
            <a:off x="497567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50" name="타원 49"/>
          <p:cNvSpPr/>
          <p:nvPr/>
        </p:nvSpPr>
        <p:spPr>
          <a:xfrm>
            <a:off x="640443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타원 50"/>
          <p:cNvSpPr/>
          <p:nvPr/>
        </p:nvSpPr>
        <p:spPr>
          <a:xfrm>
            <a:off x="783319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타원 51"/>
          <p:cNvSpPr/>
          <p:nvPr/>
        </p:nvSpPr>
        <p:spPr>
          <a:xfrm>
            <a:off x="926195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타원 52"/>
          <p:cNvSpPr/>
          <p:nvPr/>
        </p:nvSpPr>
        <p:spPr>
          <a:xfrm>
            <a:off x="1069071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타원 53"/>
          <p:cNvSpPr/>
          <p:nvPr/>
        </p:nvSpPr>
        <p:spPr>
          <a:xfrm>
            <a:off x="1211947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타원 54"/>
          <p:cNvSpPr/>
          <p:nvPr/>
        </p:nvSpPr>
        <p:spPr>
          <a:xfrm>
            <a:off x="1354823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55"/>
          <p:cNvSpPr/>
          <p:nvPr/>
        </p:nvSpPr>
        <p:spPr>
          <a:xfrm>
            <a:off x="1497699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6"/>
          <p:cNvSpPr/>
          <p:nvPr/>
        </p:nvSpPr>
        <p:spPr>
          <a:xfrm>
            <a:off x="354691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58" name="타원 57"/>
          <p:cNvSpPr/>
          <p:nvPr/>
        </p:nvSpPr>
        <p:spPr>
          <a:xfrm>
            <a:off x="1640575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59" name="타원 58"/>
          <p:cNvSpPr/>
          <p:nvPr/>
        </p:nvSpPr>
        <p:spPr>
          <a:xfrm>
            <a:off x="1783451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59"/>
          <p:cNvSpPr/>
          <p:nvPr/>
        </p:nvSpPr>
        <p:spPr>
          <a:xfrm>
            <a:off x="1926327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타원 60"/>
          <p:cNvSpPr/>
          <p:nvPr/>
        </p:nvSpPr>
        <p:spPr>
          <a:xfrm>
            <a:off x="2069203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61"/>
          <p:cNvSpPr/>
          <p:nvPr/>
        </p:nvSpPr>
        <p:spPr>
          <a:xfrm>
            <a:off x="2212079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타원 62"/>
          <p:cNvSpPr/>
          <p:nvPr/>
        </p:nvSpPr>
        <p:spPr>
          <a:xfrm>
            <a:off x="2354955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타원 63"/>
          <p:cNvSpPr/>
          <p:nvPr/>
        </p:nvSpPr>
        <p:spPr>
          <a:xfrm>
            <a:off x="2497831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타원 64"/>
          <p:cNvSpPr/>
          <p:nvPr/>
        </p:nvSpPr>
        <p:spPr>
          <a:xfrm>
            <a:off x="2640707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타원 65"/>
          <p:cNvSpPr/>
          <p:nvPr/>
        </p:nvSpPr>
        <p:spPr>
          <a:xfrm>
            <a:off x="2926459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67" name="타원 66"/>
          <p:cNvSpPr/>
          <p:nvPr/>
        </p:nvSpPr>
        <p:spPr>
          <a:xfrm>
            <a:off x="3069335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타원 67"/>
          <p:cNvSpPr/>
          <p:nvPr/>
        </p:nvSpPr>
        <p:spPr>
          <a:xfrm>
            <a:off x="3212211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타원 68"/>
          <p:cNvSpPr/>
          <p:nvPr/>
        </p:nvSpPr>
        <p:spPr>
          <a:xfrm>
            <a:off x="3355087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타원 69"/>
          <p:cNvSpPr/>
          <p:nvPr/>
        </p:nvSpPr>
        <p:spPr>
          <a:xfrm>
            <a:off x="3497963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타원 70"/>
          <p:cNvSpPr/>
          <p:nvPr/>
        </p:nvSpPr>
        <p:spPr>
          <a:xfrm>
            <a:off x="3640839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타원 71"/>
          <p:cNvSpPr/>
          <p:nvPr/>
        </p:nvSpPr>
        <p:spPr>
          <a:xfrm>
            <a:off x="3783715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타원 72"/>
          <p:cNvSpPr/>
          <p:nvPr/>
        </p:nvSpPr>
        <p:spPr>
          <a:xfrm>
            <a:off x="3926591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타원 73"/>
          <p:cNvSpPr/>
          <p:nvPr/>
        </p:nvSpPr>
        <p:spPr>
          <a:xfrm>
            <a:off x="2783583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75" name="타원 74"/>
          <p:cNvSpPr/>
          <p:nvPr/>
        </p:nvSpPr>
        <p:spPr>
          <a:xfrm>
            <a:off x="4069467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76" name="타원 75"/>
          <p:cNvSpPr/>
          <p:nvPr/>
        </p:nvSpPr>
        <p:spPr>
          <a:xfrm>
            <a:off x="4212343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77" name="아래쪽 화살표 76"/>
          <p:cNvSpPr/>
          <p:nvPr/>
        </p:nvSpPr>
        <p:spPr>
          <a:xfrm>
            <a:off x="1712013" y="4042195"/>
            <a:ext cx="1357322" cy="35719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3 tap filter 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283781" y="3685005"/>
            <a:ext cx="7393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/>
              <a:t>Original </a:t>
            </a:r>
          </a:p>
          <a:p>
            <a:r>
              <a:rPr lang="en-US" altLang="ko-KR" sz="1050" b="1" dirty="0" smtClean="0"/>
              <a:t>samples</a:t>
            </a:r>
            <a:endParaRPr lang="ko-KR" altLang="en-US" sz="105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4286264" y="4185071"/>
            <a:ext cx="6992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/>
              <a:t>Filtered</a:t>
            </a:r>
          </a:p>
          <a:p>
            <a:r>
              <a:rPr lang="en-US" altLang="ko-KR" sz="1050" b="1" dirty="0" smtClean="0"/>
              <a:t>samples</a:t>
            </a:r>
            <a:endParaRPr lang="ko-KR" altLang="en-US" sz="1050" b="1" dirty="0"/>
          </a:p>
        </p:txBody>
      </p:sp>
      <p:sp>
        <p:nvSpPr>
          <p:cNvPr id="80" name="타원 79"/>
          <p:cNvSpPr/>
          <p:nvPr/>
        </p:nvSpPr>
        <p:spPr>
          <a:xfrm>
            <a:off x="500050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81" name="타원 80"/>
          <p:cNvSpPr/>
          <p:nvPr/>
        </p:nvSpPr>
        <p:spPr>
          <a:xfrm>
            <a:off x="642926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타원 81"/>
          <p:cNvSpPr/>
          <p:nvPr/>
        </p:nvSpPr>
        <p:spPr>
          <a:xfrm>
            <a:off x="785802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타원 82"/>
          <p:cNvSpPr/>
          <p:nvPr/>
        </p:nvSpPr>
        <p:spPr>
          <a:xfrm>
            <a:off x="928678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타원 83"/>
          <p:cNvSpPr/>
          <p:nvPr/>
        </p:nvSpPr>
        <p:spPr>
          <a:xfrm>
            <a:off x="1071554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타원 84"/>
          <p:cNvSpPr/>
          <p:nvPr/>
        </p:nvSpPr>
        <p:spPr>
          <a:xfrm>
            <a:off x="1214430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타원 85"/>
          <p:cNvSpPr/>
          <p:nvPr/>
        </p:nvSpPr>
        <p:spPr>
          <a:xfrm>
            <a:off x="1357306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타원 86"/>
          <p:cNvSpPr/>
          <p:nvPr/>
        </p:nvSpPr>
        <p:spPr>
          <a:xfrm>
            <a:off x="1500182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타원 87"/>
          <p:cNvSpPr/>
          <p:nvPr/>
        </p:nvSpPr>
        <p:spPr>
          <a:xfrm>
            <a:off x="357174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89" name="타원 88"/>
          <p:cNvSpPr/>
          <p:nvPr/>
        </p:nvSpPr>
        <p:spPr>
          <a:xfrm>
            <a:off x="1643058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90" name="타원 89"/>
          <p:cNvSpPr/>
          <p:nvPr/>
        </p:nvSpPr>
        <p:spPr>
          <a:xfrm>
            <a:off x="1785934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타원 90"/>
          <p:cNvSpPr/>
          <p:nvPr/>
        </p:nvSpPr>
        <p:spPr>
          <a:xfrm>
            <a:off x="1928810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타원 91"/>
          <p:cNvSpPr/>
          <p:nvPr/>
        </p:nvSpPr>
        <p:spPr>
          <a:xfrm>
            <a:off x="2071686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타원 92"/>
          <p:cNvSpPr/>
          <p:nvPr/>
        </p:nvSpPr>
        <p:spPr>
          <a:xfrm>
            <a:off x="2214562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타원 93"/>
          <p:cNvSpPr/>
          <p:nvPr/>
        </p:nvSpPr>
        <p:spPr>
          <a:xfrm>
            <a:off x="2357438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타원 94"/>
          <p:cNvSpPr/>
          <p:nvPr/>
        </p:nvSpPr>
        <p:spPr>
          <a:xfrm>
            <a:off x="2500314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타원 95"/>
          <p:cNvSpPr/>
          <p:nvPr/>
        </p:nvSpPr>
        <p:spPr>
          <a:xfrm>
            <a:off x="2643190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타원 96"/>
          <p:cNvSpPr/>
          <p:nvPr/>
        </p:nvSpPr>
        <p:spPr>
          <a:xfrm>
            <a:off x="2928942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98" name="타원 97"/>
          <p:cNvSpPr/>
          <p:nvPr/>
        </p:nvSpPr>
        <p:spPr>
          <a:xfrm>
            <a:off x="3071818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타원 98"/>
          <p:cNvSpPr/>
          <p:nvPr/>
        </p:nvSpPr>
        <p:spPr>
          <a:xfrm>
            <a:off x="3214694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타원 99"/>
          <p:cNvSpPr/>
          <p:nvPr/>
        </p:nvSpPr>
        <p:spPr>
          <a:xfrm>
            <a:off x="3357570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타원 100"/>
          <p:cNvSpPr/>
          <p:nvPr/>
        </p:nvSpPr>
        <p:spPr>
          <a:xfrm>
            <a:off x="3500446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타원 101"/>
          <p:cNvSpPr/>
          <p:nvPr/>
        </p:nvSpPr>
        <p:spPr>
          <a:xfrm>
            <a:off x="3643322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타원 102"/>
          <p:cNvSpPr/>
          <p:nvPr/>
        </p:nvSpPr>
        <p:spPr>
          <a:xfrm>
            <a:off x="3786198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타원 103"/>
          <p:cNvSpPr/>
          <p:nvPr/>
        </p:nvSpPr>
        <p:spPr>
          <a:xfrm>
            <a:off x="3929074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타원 104"/>
          <p:cNvSpPr/>
          <p:nvPr/>
        </p:nvSpPr>
        <p:spPr>
          <a:xfrm>
            <a:off x="2786066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106" name="타원 105"/>
          <p:cNvSpPr/>
          <p:nvPr/>
        </p:nvSpPr>
        <p:spPr>
          <a:xfrm>
            <a:off x="4071950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107" name="타원 106"/>
          <p:cNvSpPr/>
          <p:nvPr/>
        </p:nvSpPr>
        <p:spPr>
          <a:xfrm>
            <a:off x="4214826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08" name="아래쪽 화살표 107"/>
          <p:cNvSpPr/>
          <p:nvPr/>
        </p:nvSpPr>
        <p:spPr>
          <a:xfrm>
            <a:off x="1714496" y="4743445"/>
            <a:ext cx="1357322" cy="35719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3 tap filter 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222072" y="4867271"/>
            <a:ext cx="95571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/>
              <a:t>Filtered</a:t>
            </a:r>
          </a:p>
          <a:p>
            <a:r>
              <a:rPr lang="en-US" altLang="ko-KR" sz="1050" b="1" dirty="0" smtClean="0"/>
              <a:t>Samples </a:t>
            </a:r>
          </a:p>
          <a:p>
            <a:r>
              <a:rPr lang="en-US" altLang="ko-KR" sz="1050" b="1" dirty="0" smtClean="0"/>
              <a:t>With strong</a:t>
            </a:r>
          </a:p>
          <a:p>
            <a:r>
              <a:rPr lang="en-US" altLang="ko-KR" sz="1050" b="1" dirty="0" smtClean="0"/>
              <a:t>Filter </a:t>
            </a:r>
            <a:endParaRPr lang="ko-KR" altLang="en-US" sz="105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results</a:t>
            </a:r>
            <a:endParaRPr lang="ko-KR" altLang="en-US" dirty="0"/>
          </a:p>
        </p:txBody>
      </p:sp>
      <p:graphicFrame>
        <p:nvGraphicFramePr>
          <p:cNvPr id="20" name="표 19"/>
          <p:cNvGraphicFramePr>
            <a:graphicFrameLocks noGrp="1"/>
          </p:cNvGraphicFramePr>
          <p:nvPr/>
        </p:nvGraphicFramePr>
        <p:xfrm>
          <a:off x="699768" y="1195705"/>
          <a:ext cx="7625083" cy="1155685"/>
        </p:xfrm>
        <a:graphic>
          <a:graphicData uri="http://schemas.openxmlformats.org/drawingml/2006/table">
            <a:tbl>
              <a:tblPr/>
              <a:tblGrid>
                <a:gridCol w="1311122"/>
                <a:gridCol w="1236230"/>
                <a:gridCol w="1692577"/>
                <a:gridCol w="1692577"/>
                <a:gridCol w="1692577"/>
              </a:tblGrid>
              <a:tr h="47880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 err="1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Chroma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formats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Common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s/w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Test1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Test2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Test3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252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4:4:4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Same as </a:t>
                      </a:r>
                      <a:r>
                        <a:rPr lang="en-US" sz="1400" b="1" kern="100" dirty="0" err="1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luma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Same as luma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Use method 1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Use method 2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13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4:2:2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Not applied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Same as luma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Use method 1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Use method 2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표 20"/>
          <p:cNvGraphicFramePr>
            <a:graphicFrameLocks noGrp="1"/>
          </p:cNvGraphicFramePr>
          <p:nvPr/>
        </p:nvGraphicFramePr>
        <p:xfrm>
          <a:off x="446405" y="2763202"/>
          <a:ext cx="3831590" cy="1447800"/>
        </p:xfrm>
        <a:graphic>
          <a:graphicData uri="http://schemas.openxmlformats.org/drawingml/2006/table">
            <a:tbl>
              <a:tblPr/>
              <a:tblGrid>
                <a:gridCol w="1116330"/>
                <a:gridCol w="828040"/>
                <a:gridCol w="943610"/>
                <a:gridCol w="943610"/>
              </a:tblGrid>
              <a:tr h="1504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test1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All Intra HE Main-tier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9385">
                <a:tc>
                  <a:txBody>
                    <a:bodyPr/>
                    <a:lstStyle/>
                    <a:p>
                      <a:endParaRPr lang="ko-KR" sz="1100" b="1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Y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U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V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RGB 4:4:4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YCbCr 4:4:4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YCbCr 4:2:2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-0.1%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-0.1%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4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Overall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80808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80808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80808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0.0%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4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Enc Time[%]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93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Dec Time[%]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표 26"/>
          <p:cNvGraphicFramePr>
            <a:graphicFrameLocks noGrp="1"/>
          </p:cNvGraphicFramePr>
          <p:nvPr/>
        </p:nvGraphicFramePr>
        <p:xfrm>
          <a:off x="4702175" y="4495800"/>
          <a:ext cx="3759200" cy="1457325"/>
        </p:xfrm>
        <a:graphic>
          <a:graphicData uri="http://schemas.openxmlformats.org/drawingml/2006/table">
            <a:tbl>
              <a:tblPr/>
              <a:tblGrid>
                <a:gridCol w="939800"/>
                <a:gridCol w="939800"/>
                <a:gridCol w="939800"/>
                <a:gridCol w="939800"/>
              </a:tblGrid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test3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All Intra HE Main-tier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ko-KR" sz="1100" b="1" kern="100">
                        <a:latin typeface="맑은 고딕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Y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U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V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RGB 4:4:4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-0.3%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YCbCr 4:4:4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-0.1%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YCbCr 4:2:2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-0.1%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-0.1%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Overall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맑은 고딕"/>
                          <a:cs typeface="Times New Roman"/>
                        </a:rPr>
                        <a:t>-0.1%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66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80808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-0.1%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80808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80808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Enc Time[%]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Dec Time[%]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050" b="1" kern="1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표 28"/>
          <p:cNvGraphicFramePr>
            <a:graphicFrameLocks noGrp="1"/>
          </p:cNvGraphicFramePr>
          <p:nvPr/>
        </p:nvGraphicFramePr>
        <p:xfrm>
          <a:off x="444500" y="4524375"/>
          <a:ext cx="3759199" cy="1525905"/>
        </p:xfrm>
        <a:graphic>
          <a:graphicData uri="http://schemas.openxmlformats.org/drawingml/2006/table">
            <a:tbl>
              <a:tblPr/>
              <a:tblGrid>
                <a:gridCol w="944587"/>
                <a:gridCol w="938204"/>
                <a:gridCol w="938204"/>
                <a:gridCol w="938204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test2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66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86075" y="762000"/>
            <a:ext cx="3329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Sample filtering process for </a:t>
            </a:r>
            <a:r>
              <a:rPr lang="en-US" altLang="ko-KR" sz="1400" b="1" dirty="0" err="1" smtClean="0"/>
              <a:t>chroma</a:t>
            </a:r>
            <a:r>
              <a:rPr lang="en-US" altLang="ko-KR" sz="1400" b="1" dirty="0" smtClean="0"/>
              <a:t> </a:t>
            </a:r>
            <a:endParaRPr lang="ko-KR" altLang="en-US" sz="1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" y="248552"/>
            <a:ext cx="8159750" cy="439224"/>
          </a:xfrm>
        </p:spPr>
        <p:txBody>
          <a:bodyPr/>
          <a:lstStyle/>
          <a:p>
            <a:r>
              <a:rPr lang="en-US" altLang="ko-KR" dirty="0" smtClean="0"/>
              <a:t>Conclusions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Proposed methods provide additional gains in all color components </a:t>
            </a:r>
            <a:r>
              <a:rPr lang="en-US" sz="2000" dirty="0" smtClean="0"/>
              <a:t>          without </a:t>
            </a:r>
            <a:r>
              <a:rPr lang="en-US" sz="2000" dirty="0" smtClean="0"/>
              <a:t>increase in encoding and decoding time </a:t>
            </a:r>
          </a:p>
          <a:p>
            <a:r>
              <a:rPr lang="en-US" sz="2000" dirty="0" smtClean="0"/>
              <a:t>We recommend adopting the proposed sampling filtering method for </a:t>
            </a:r>
            <a:r>
              <a:rPr lang="en-US" sz="2000" dirty="0" smtClean="0"/>
              <a:t>         the </a:t>
            </a:r>
            <a:r>
              <a:rPr lang="en-US" sz="2000" dirty="0" smtClean="0"/>
              <a:t>common  s/w with range extension</a:t>
            </a:r>
            <a:endParaRPr lang="ko-KR" alt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_SAIT">
  <a:themeElements>
    <a:clrScheme name="6_SAI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6_SAIT">
      <a:majorFont>
        <a:latin typeface="맑은 고딕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2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accent1">
              <a:gamma/>
              <a:shade val="60000"/>
              <a:invGamma/>
            </a:schemeClr>
          </a:prstShdw>
        </a:effec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sz="12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6_SA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AI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100641</TotalTime>
  <Words>2219</Words>
  <Application>Microsoft Office PowerPoint</Application>
  <PresentationFormat>화면 슬라이드 쇼(4:3)</PresentationFormat>
  <Paragraphs>1207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6_SAIT</vt:lpstr>
      <vt:lpstr>슬라이드 1</vt:lpstr>
      <vt:lpstr>Summary</vt:lpstr>
      <vt:lpstr>Introduction -1</vt:lpstr>
      <vt:lpstr>Introduction - 2</vt:lpstr>
      <vt:lpstr>Reference sample filtering process</vt:lpstr>
      <vt:lpstr>Proposed method 1</vt:lpstr>
      <vt:lpstr>Proposed method 2</vt:lpstr>
      <vt:lpstr>Test results</vt:lpstr>
      <vt:lpstr>Conclusions</vt:lpstr>
      <vt:lpstr>슬라이드 10</vt:lpstr>
      <vt:lpstr>Full  results – test 1</vt:lpstr>
      <vt:lpstr>Full  results – test 2</vt:lpstr>
      <vt:lpstr>Full  results – test 3</vt:lpstr>
    </vt:vector>
  </TitlesOfParts>
  <Company>삼성전자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ThunderBird</dc:creator>
  <cp:lastModifiedBy>jh643.min</cp:lastModifiedBy>
  <cp:revision>1962</cp:revision>
  <dcterms:created xsi:type="dcterms:W3CDTF">2006-11-22T03:19:05Z</dcterms:created>
  <dcterms:modified xsi:type="dcterms:W3CDTF">2013-01-11T01:13:19Z</dcterms:modified>
</cp:coreProperties>
</file>