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8"/>
  </p:notesMasterIdLst>
  <p:handoutMasterIdLst>
    <p:handoutMasterId r:id="rId9"/>
  </p:handoutMasterIdLst>
  <p:sldIdLst>
    <p:sldId id="376" r:id="rId2"/>
    <p:sldId id="378" r:id="rId3"/>
    <p:sldId id="397" r:id="rId4"/>
    <p:sldId id="398" r:id="rId5"/>
    <p:sldId id="399" r:id="rId6"/>
    <p:sldId id="40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87B0"/>
    <a:srgbClr val="646464"/>
    <a:srgbClr val="C9C9C9"/>
    <a:srgbClr val="124191"/>
    <a:srgbClr val="11357C"/>
    <a:srgbClr val="196FB0"/>
    <a:srgbClr val="6D32BC"/>
    <a:srgbClr val="122DA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2820" y="-48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16/01/2013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444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072F-BB79-4FD7-B4DA-9A84A568D741}" type="datetimeFigureOut">
              <a:rPr lang="en-US"/>
              <a:pPr>
                <a:defRPr/>
              </a:pPr>
              <a:t>16.01.2013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1359-DDEA-4A1A-9D3A-964C97378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</a:t>
            </a:r>
            <a:endParaRPr lang="en-GB" dirty="0"/>
          </a:p>
        </p:txBody>
      </p:sp>
      <p:sp>
        <p:nvSpPr>
          <p:cNvPr id="4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  <p:sldLayoutId id="2147483860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4971" y="4333696"/>
            <a:ext cx="8331485" cy="738664"/>
          </a:xfrm>
        </p:spPr>
        <p:txBody>
          <a:bodyPr/>
          <a:lstStyle/>
          <a:p>
            <a:pPr algn="ctr"/>
            <a:r>
              <a:rPr lang="fi-FI" dirty="0"/>
              <a:t>Kemal </a:t>
            </a:r>
            <a:r>
              <a:rPr lang="fi-FI" dirty="0" smtClean="0"/>
              <a:t>Ugur, Hoda Roodaki-Lavasani, Miska </a:t>
            </a:r>
            <a:r>
              <a:rPr lang="fi-FI" dirty="0"/>
              <a:t>M. Hannuksela 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Nokia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054347"/>
            <a:ext cx="8388000" cy="738664"/>
          </a:xfrm>
        </p:spPr>
        <p:txBody>
          <a:bodyPr/>
          <a:lstStyle/>
          <a:p>
            <a:pPr algn="ctr"/>
            <a:r>
              <a:rPr lang="fi-FI" dirty="0" smtClean="0"/>
              <a:t>JCTVC-L0111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Nokia 2013</a:t>
            </a: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323528" y="2749347"/>
            <a:ext cx="8331485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"/>
              </a:spcAft>
              <a:buFont typeface="Arial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27063" indent="-180000" algn="l" defTabSz="914400" rtl="0" eaLnBrk="1" latinLnBrk="0" hangingPunct="1">
              <a:lnSpc>
                <a:spcPct val="100000"/>
              </a:lnSpc>
              <a:spcBef>
                <a:spcPts val="110"/>
              </a:spcBef>
              <a:spcAft>
                <a:spcPts val="110"/>
              </a:spcAft>
              <a:buFont typeface="Nokia Pure Text" pitchFamily="34" charset="0"/>
              <a:buChar char="−"/>
              <a:defRPr sz="22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2pPr>
            <a:lvl3pPr marL="984250" indent="-179388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Nokia Pure Text" pitchFamily="34" charset="0"/>
              <a:buChar char="−"/>
              <a:defRPr sz="20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3pPr>
            <a:lvl4pPr marL="1341438" indent="-179388" algn="l" defTabSz="914400" rtl="0" eaLnBrk="1" latinLnBrk="0" hangingPunct="1">
              <a:spcBef>
                <a:spcPts val="90"/>
              </a:spcBef>
              <a:spcAft>
                <a:spcPts val="90"/>
              </a:spcAft>
              <a:buFont typeface="Nokia Pure Text" pitchFamily="34" charset="0"/>
              <a:buChar char="−"/>
              <a:defRPr sz="1800" kern="120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4pPr>
            <a:lvl5pPr marL="1706563" indent="-179388" algn="l" defTabSz="914400" rtl="0" eaLnBrk="1" latinLnBrk="0" hangingPunct="1">
              <a:spcBef>
                <a:spcPts val="80"/>
              </a:spcBef>
              <a:spcAft>
                <a:spcPts val="80"/>
              </a:spcAft>
              <a:buFont typeface="Nokia Pure Text" pitchFamily="34" charset="0"/>
              <a:buChar char="−"/>
              <a:defRPr sz="16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5pPr>
            <a:lvl6pPr marL="2063750" indent="-179388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6pPr>
            <a:lvl7pPr marL="2422525" indent="-180000" algn="l" defTabSz="914400" rtl="0" eaLnBrk="1" latinLnBrk="0" hangingPunct="1">
              <a:spcBef>
                <a:spcPts val="70"/>
              </a:spcBef>
              <a:spcAft>
                <a:spcPts val="70"/>
              </a:spcAft>
              <a:buFont typeface="Nokia Pure Text" pitchFamily="34" charset="0"/>
              <a:buChar char="−"/>
              <a:defRPr sz="14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7pPr>
            <a:lvl8pPr marL="2776538" indent="-180000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8pPr>
            <a:lvl9pPr marL="3135313" indent="-174625" algn="l" defTabSz="914400" rtl="0" eaLnBrk="1" latinLnBrk="0" hangingPunct="1">
              <a:spcBef>
                <a:spcPts val="60"/>
              </a:spcBef>
              <a:spcAft>
                <a:spcPts val="60"/>
              </a:spcAft>
              <a:buFont typeface="Nokia Pure Text" pitchFamily="34" charset="0"/>
              <a:buChar char="−"/>
              <a:defRPr sz="1200" kern="1200" baseline="0">
                <a:solidFill>
                  <a:srgbClr val="646464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Lightweight single-loop scalability with SHVC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  <a:endParaRPr lang="en-GB" dirty="0" smtClean="0"/>
          </a:p>
        </p:txBody>
      </p:sp>
      <p:sp>
        <p:nvSpPr>
          <p:cNvPr id="2073" name="Content Placeholder 2072"/>
          <p:cNvSpPr>
            <a:spLocks noGrp="1"/>
          </p:cNvSpPr>
          <p:nvPr>
            <p:ph idx="1"/>
          </p:nvPr>
        </p:nvSpPr>
        <p:spPr>
          <a:xfrm>
            <a:off x="304800" y="1371600"/>
            <a:ext cx="8515672" cy="5257800"/>
          </a:xfrm>
        </p:spPr>
        <p:txBody>
          <a:bodyPr rtlCol="0">
            <a:normAutofit/>
          </a:bodyPr>
          <a:lstStyle/>
          <a:p>
            <a:pPr marL="285750" indent="-285750">
              <a:spcAft>
                <a:spcPts val="0"/>
              </a:spcAft>
              <a:defRPr/>
            </a:pPr>
            <a:r>
              <a:rPr lang="en-US" dirty="0" smtClean="0"/>
              <a:t>Constructing </a:t>
            </a:r>
            <a:r>
              <a:rPr lang="en-US" dirty="0"/>
              <a:t>a scalable </a:t>
            </a:r>
            <a:r>
              <a:rPr lang="en-US" dirty="0" err="1"/>
              <a:t>bitstream</a:t>
            </a:r>
            <a:r>
              <a:rPr lang="en-US" dirty="0"/>
              <a:t> where </a:t>
            </a:r>
            <a:r>
              <a:rPr lang="en-US" dirty="0" smtClean="0"/>
              <a:t>inter-layer prediction is used only </a:t>
            </a:r>
            <a:r>
              <a:rPr lang="en-US" dirty="0"/>
              <a:t>when base-layer pictures are RAP pictures </a:t>
            </a:r>
            <a:r>
              <a:rPr lang="en-US" dirty="0" smtClean="0"/>
              <a:t>already improve </a:t>
            </a:r>
            <a:r>
              <a:rPr lang="en-US" dirty="0"/>
              <a:t>the </a:t>
            </a:r>
            <a:r>
              <a:rPr lang="en-US" dirty="0" smtClean="0"/>
              <a:t>coding </a:t>
            </a:r>
            <a:r>
              <a:rPr lang="en-US" dirty="0"/>
              <a:t>performance </a:t>
            </a:r>
            <a:r>
              <a:rPr lang="en-US" dirty="0" smtClean="0"/>
              <a:t>over simulcast. </a:t>
            </a:r>
          </a:p>
          <a:p>
            <a:pPr marL="285750" indent="-285750">
              <a:spcAft>
                <a:spcPts val="0"/>
              </a:spcAft>
              <a:defRPr/>
            </a:pPr>
            <a:endParaRPr lang="en-US" dirty="0"/>
          </a:p>
          <a:p>
            <a:pPr marL="285750" indent="-285750">
              <a:spcAft>
                <a:spcPts val="0"/>
              </a:spcAft>
              <a:defRPr/>
            </a:pPr>
            <a:r>
              <a:rPr lang="en-US" dirty="0" smtClean="0"/>
              <a:t>It </a:t>
            </a:r>
            <a:r>
              <a:rPr lang="en-US" dirty="0"/>
              <a:t>is argued that, this encoding configuration is a lightweight option for many </a:t>
            </a:r>
            <a:r>
              <a:rPr lang="en-US" dirty="0" smtClean="0"/>
              <a:t>encoders</a:t>
            </a:r>
          </a:p>
          <a:p>
            <a:pPr marL="731838" lvl="1" indent="-285750">
              <a:spcAft>
                <a:spcPts val="0"/>
              </a:spcAft>
              <a:defRPr/>
            </a:pPr>
            <a:r>
              <a:rPr lang="en-US" dirty="0" smtClean="0"/>
              <a:t>No </a:t>
            </a:r>
            <a:r>
              <a:rPr lang="en-US" dirty="0"/>
              <a:t>multi-loop </a:t>
            </a:r>
            <a:r>
              <a:rPr lang="en-US" dirty="0" smtClean="0"/>
              <a:t>decoding is </a:t>
            </a:r>
            <a:r>
              <a:rPr lang="en-US" dirty="0"/>
              <a:t>necessary </a:t>
            </a:r>
            <a:endParaRPr lang="en-US" dirty="0" smtClean="0"/>
          </a:p>
          <a:p>
            <a:pPr marL="731838" lvl="1" indent="-285750">
              <a:spcAft>
                <a:spcPts val="0"/>
              </a:spcAft>
              <a:defRPr/>
            </a:pPr>
            <a:r>
              <a:rPr lang="en-US" dirty="0" smtClean="0"/>
              <a:t>Inter-picture </a:t>
            </a:r>
            <a:r>
              <a:rPr lang="en-US" dirty="0"/>
              <a:t>related syntax elements need not to be </a:t>
            </a:r>
            <a:r>
              <a:rPr lang="en-US" dirty="0" smtClean="0"/>
              <a:t>decoded and parsed.</a:t>
            </a:r>
          </a:p>
          <a:p>
            <a:pPr marL="731838" lvl="1" indent="-285750">
              <a:spcAft>
                <a:spcPts val="0"/>
              </a:spcAft>
              <a:defRPr/>
            </a:pPr>
            <a:endParaRPr lang="en-US" dirty="0"/>
          </a:p>
          <a:p>
            <a:pPr marL="285750" indent="-285750">
              <a:spcAft>
                <a:spcPts val="0"/>
              </a:spcAft>
              <a:defRPr/>
            </a:pPr>
            <a:r>
              <a:rPr lang="en-US" dirty="0" smtClean="0"/>
              <a:t>We propose indication </a:t>
            </a:r>
            <a:r>
              <a:rPr lang="en-US" dirty="0"/>
              <a:t>of such restriction in the scalable </a:t>
            </a:r>
            <a:r>
              <a:rPr lang="en-US" dirty="0" err="1" smtClean="0"/>
              <a:t>bitstream</a:t>
            </a:r>
            <a:r>
              <a:rPr lang="en-US" dirty="0" smtClean="0"/>
              <a:t>.</a:t>
            </a:r>
            <a:r>
              <a:rPr lang="en-CA" dirty="0" smtClean="0"/>
              <a:t> </a:t>
            </a:r>
          </a:p>
          <a:p>
            <a:pPr marL="285750" indent="-285750">
              <a:spcAft>
                <a:spcPts val="0"/>
              </a:spcAft>
              <a:defRPr/>
            </a:pPr>
            <a:endParaRPr lang="en-CA" dirty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82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dirty="0"/>
              <a:t>We are proposing </a:t>
            </a:r>
            <a:r>
              <a:rPr lang="en-CA" b="1" dirty="0" err="1" smtClean="0"/>
              <a:t>inter_layer_pred_from_bl_rap_only_flag</a:t>
            </a:r>
            <a:r>
              <a:rPr lang="en-CA" b="1" dirty="0"/>
              <a:t>. </a:t>
            </a:r>
            <a:r>
              <a:rPr lang="en-CA" dirty="0" smtClean="0"/>
              <a:t>Indicating this as </a:t>
            </a:r>
            <a:r>
              <a:rPr lang="en-CA" dirty="0"/>
              <a:t>a flag in VPS has the following benefits:</a:t>
            </a:r>
            <a:endParaRPr lang="en-US" dirty="0"/>
          </a:p>
          <a:p>
            <a:pPr lvl="1" hangingPunct="0"/>
            <a:r>
              <a:rPr lang="en-CA" dirty="0"/>
              <a:t>An EL decoder can safely discard all inter BL pictures without decoding.</a:t>
            </a:r>
            <a:endParaRPr lang="en-US" dirty="0"/>
          </a:p>
          <a:p>
            <a:pPr lvl="1" hangingPunct="0"/>
            <a:r>
              <a:rPr lang="en-CA" dirty="0"/>
              <a:t>An SHVC decoder can support </a:t>
            </a:r>
            <a:r>
              <a:rPr lang="en-CA" dirty="0" smtClean="0"/>
              <a:t>a </a:t>
            </a:r>
            <a:r>
              <a:rPr lang="en-CA" dirty="0"/>
              <a:t>higher level if </a:t>
            </a:r>
            <a:r>
              <a:rPr lang="en-CA" b="1" dirty="0" err="1"/>
              <a:t>inter_layer_pred_from_bl_rap_only_flag</a:t>
            </a:r>
            <a:r>
              <a:rPr lang="en-CA" b="1" dirty="0"/>
              <a:t> </a:t>
            </a:r>
            <a:r>
              <a:rPr lang="en-CA" dirty="0"/>
              <a:t>is 1 and a lower level otherwise. </a:t>
            </a:r>
            <a:endParaRPr lang="en-US" dirty="0"/>
          </a:p>
          <a:p>
            <a:pPr lvl="1"/>
            <a:r>
              <a:rPr lang="en-CA" dirty="0"/>
              <a:t>In a multi-party conferencing scenario, a middle box could decide not sending base layer inter pictures when serving the enhancement layer.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93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971" y="3933056"/>
            <a:ext cx="8407400" cy="2376264"/>
          </a:xfrm>
        </p:spPr>
        <p:txBody>
          <a:bodyPr>
            <a:normAutofit/>
          </a:bodyPr>
          <a:lstStyle/>
          <a:p>
            <a:r>
              <a:rPr lang="en-CA" dirty="0" smtClean="0"/>
              <a:t>Performance compared </a:t>
            </a:r>
            <a:r>
              <a:rPr lang="en-CA" dirty="0"/>
              <a:t>it with respect to simulcast. </a:t>
            </a:r>
            <a:endParaRPr lang="en-CA" dirty="0" smtClean="0"/>
          </a:p>
          <a:p>
            <a:pPr lvl="1"/>
            <a:r>
              <a:rPr lang="en-CA" dirty="0" smtClean="0"/>
              <a:t>Motion </a:t>
            </a:r>
            <a:r>
              <a:rPr lang="en-CA" dirty="0"/>
              <a:t>and intra mode related syntax prediction hooks were disabled. </a:t>
            </a:r>
            <a:endParaRPr lang="en-CA" dirty="0" smtClean="0"/>
          </a:p>
          <a:p>
            <a:pPr lvl="1"/>
            <a:r>
              <a:rPr lang="en-CA" dirty="0" smtClean="0"/>
              <a:t>Inter-layer </a:t>
            </a:r>
            <a:r>
              <a:rPr lang="en-CA" dirty="0"/>
              <a:t>prediction was enabled only when base layer picture is a RAP picture.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0056812"/>
              </p:ext>
            </p:extLst>
          </p:nvPr>
        </p:nvGraphicFramePr>
        <p:xfrm>
          <a:off x="-828600" y="1628800"/>
          <a:ext cx="10826611" cy="244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3" imgW="6086681" imgH="1376220" progId="Word.Document.12">
                  <p:embed/>
                </p:oleObj>
              </mc:Choice>
              <mc:Fallback>
                <p:oleObj name="Document" r:id="rId3" imgW="6086681" imgH="13762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828600" y="1628800"/>
                        <a:ext cx="10826611" cy="2448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7028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Text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2530799"/>
              </p:ext>
            </p:extLst>
          </p:nvPr>
        </p:nvGraphicFramePr>
        <p:xfrm>
          <a:off x="179512" y="1484784"/>
          <a:ext cx="7448770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3" imgW="6080567" imgH="2350997" progId="Word.Document.12">
                  <p:embed/>
                </p:oleObj>
              </mc:Choice>
              <mc:Fallback>
                <p:oleObj name="Document" r:id="rId3" imgW="6080567" imgH="23509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512" y="1484784"/>
                        <a:ext cx="7448770" cy="2880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4797152"/>
            <a:ext cx="8407400" cy="1512168"/>
          </a:xfrm>
        </p:spPr>
        <p:txBody>
          <a:bodyPr>
            <a:normAutofit fontScale="92500" lnSpcReduction="20000"/>
          </a:bodyPr>
          <a:lstStyle/>
          <a:p>
            <a:r>
              <a:rPr lang="en-CA" b="1" dirty="0" err="1"/>
              <a:t>inter_layer_pred_from_bl_rap_only_flag</a:t>
            </a:r>
            <a:r>
              <a:rPr lang="en-CA" dirty="0"/>
              <a:t> equal to 1 indicates </a:t>
            </a:r>
            <a:r>
              <a:rPr lang="en-GB" dirty="0"/>
              <a:t>that</a:t>
            </a:r>
            <a:r>
              <a:rPr lang="en-CA" dirty="0"/>
              <a:t> any non-RAP picture with </a:t>
            </a:r>
            <a:r>
              <a:rPr lang="en-CA" dirty="0" err="1"/>
              <a:t>layer_id</a:t>
            </a:r>
            <a:r>
              <a:rPr lang="en-CA" dirty="0"/>
              <a:t> equal to 0 is not used for inter-layer prediction. </a:t>
            </a:r>
            <a:r>
              <a:rPr lang="en-CA" dirty="0" err="1"/>
              <a:t>inter_layer_pred_from_bl_rap_only_flag</a:t>
            </a:r>
            <a:r>
              <a:rPr lang="en-CA" dirty="0"/>
              <a:t> equal to 0 indicates that any non-RAP picture with </a:t>
            </a:r>
            <a:r>
              <a:rPr lang="en-CA" dirty="0" err="1"/>
              <a:t>layer_id</a:t>
            </a:r>
            <a:r>
              <a:rPr lang="en-CA" dirty="0"/>
              <a:t> equal to 0 may or may not be used inter-layer prediction.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631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Combination with L0258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JCTVC-L0258 also proposes similar functionality but more granular signaled in slice header</a:t>
            </a:r>
          </a:p>
          <a:p>
            <a:endParaRPr lang="fi-FI" dirty="0"/>
          </a:p>
          <a:p>
            <a:r>
              <a:rPr lang="fi-FI" smtClean="0"/>
              <a:t>These could be combined and support both use-cases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C1359-DDEA-4A1A-9D3A-964C9737847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37719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2802</TotalTime>
  <Words>268</Words>
  <Application>Microsoft Office PowerPoint</Application>
  <PresentationFormat>On-screen Show (4:3)</PresentationFormat>
  <Paragraphs>34</Paragraphs>
  <Slides>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Nokia-Long-v1</vt:lpstr>
      <vt:lpstr>Document</vt:lpstr>
      <vt:lpstr>JCTVC-L0111</vt:lpstr>
      <vt:lpstr>Summary</vt:lpstr>
      <vt:lpstr>Proposal</vt:lpstr>
      <vt:lpstr>Results</vt:lpstr>
      <vt:lpstr>Text</vt:lpstr>
      <vt:lpstr>Combination with L0258</vt:lpstr>
    </vt:vector>
  </TitlesOfParts>
  <Company>Nokia Oyj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AVIPA 2012</dc:title>
  <dc:creator>lainema</dc:creator>
  <cp:lastModifiedBy>Ugur Kemal</cp:lastModifiedBy>
  <cp:revision>92</cp:revision>
  <dcterms:created xsi:type="dcterms:W3CDTF">2011-10-26T07:03:57Z</dcterms:created>
  <dcterms:modified xsi:type="dcterms:W3CDTF">2013-01-16T13:04:55Z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b9b142a6-6ef1-4d80-833e-bb9b39bd624b</vt:lpwstr>
  </property>
  <property fmtid="{D5CDD505-2E9C-101B-9397-08002B2CF9AE}" pid="3" name="NokiaConfidentiality">
    <vt:lpwstr>Public</vt:lpwstr>
  </property>
</Properties>
</file>