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316" r:id="rId4"/>
    <p:sldId id="311" r:id="rId5"/>
    <p:sldId id="317" r:id="rId6"/>
    <p:sldId id="314" r:id="rId7"/>
  </p:sldIdLst>
  <p:sldSz cx="9906000" cy="6858000" type="A4"/>
  <p:notesSz cx="6669088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0000"/>
    <a:srgbClr val="2A2AA8"/>
    <a:srgbClr val="CECEF2"/>
    <a:srgbClr val="008000"/>
    <a:srgbClr val="FF6600"/>
    <a:srgbClr val="99FF99"/>
    <a:srgbClr val="ACAC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24" autoAdjust="0"/>
    <p:restoredTop sz="95349" autoAdjust="0"/>
  </p:normalViewPr>
  <p:slideViewPr>
    <p:cSldViewPr>
      <p:cViewPr varScale="1">
        <p:scale>
          <a:sx n="88" d="100"/>
          <a:sy n="88" d="100"/>
        </p:scale>
        <p:origin x="-798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778" y="-102"/>
      </p:cViewPr>
      <p:guideLst>
        <p:guide orient="horz" pos="3126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FAB57DE5-AF8B-4576-AFA8-1ED55C4744A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8524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190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0088" y="766763"/>
            <a:ext cx="5313362" cy="3679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52975"/>
            <a:ext cx="4903788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190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AE0245A7-D695-4B9B-918F-F6E5E502A3D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432649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2"/>
          <p:cNvSpPr>
            <a:spLocks/>
          </p:cNvSpPr>
          <p:nvPr userDrawn="1"/>
        </p:nvSpPr>
        <p:spPr bwMode="auto">
          <a:xfrm>
            <a:off x="344488" y="5816600"/>
            <a:ext cx="9072562" cy="720725"/>
          </a:xfrm>
          <a:custGeom>
            <a:avLst/>
            <a:gdLst>
              <a:gd name="T0" fmla="*/ 2147483647 w 5105"/>
              <a:gd name="T1" fmla="*/ 2147483647 h 454"/>
              <a:gd name="T2" fmla="*/ 2147483647 w 5105"/>
              <a:gd name="T3" fmla="*/ 2147483647 h 454"/>
              <a:gd name="T4" fmla="*/ 2147483647 w 5105"/>
              <a:gd name="T5" fmla="*/ 2147483647 h 454"/>
              <a:gd name="T6" fmla="*/ 2147483647 w 5105"/>
              <a:gd name="T7" fmla="*/ 2147483647 h 454"/>
              <a:gd name="T8" fmla="*/ 0 w 5105"/>
              <a:gd name="T9" fmla="*/ 2147483647 h 454"/>
              <a:gd name="T10" fmla="*/ 0 w 5105"/>
              <a:gd name="T11" fmla="*/ 2147483647 h 454"/>
              <a:gd name="T12" fmla="*/ 2147483647 w 5105"/>
              <a:gd name="T13" fmla="*/ 2147483647 h 454"/>
              <a:gd name="T14" fmla="*/ 2147483647 w 5105"/>
              <a:gd name="T15" fmla="*/ 2147483647 h 454"/>
              <a:gd name="T16" fmla="*/ 2147483647 w 5105"/>
              <a:gd name="T17" fmla="*/ 2147483647 h 454"/>
              <a:gd name="T18" fmla="*/ 2147483647 w 5105"/>
              <a:gd name="T19" fmla="*/ 2147483647 h 454"/>
              <a:gd name="T20" fmla="*/ 2147483647 w 5105"/>
              <a:gd name="T21" fmla="*/ 2147483647 h 454"/>
              <a:gd name="T22" fmla="*/ 2147483647 w 5105"/>
              <a:gd name="T23" fmla="*/ 2147483647 h 454"/>
              <a:gd name="T24" fmla="*/ 2147483647 w 5105"/>
              <a:gd name="T25" fmla="*/ 2147483647 h 454"/>
              <a:gd name="T26" fmla="*/ 2147483647 w 5105"/>
              <a:gd name="T27" fmla="*/ 2147483647 h 454"/>
              <a:gd name="T28" fmla="*/ 2147483647 w 5105"/>
              <a:gd name="T29" fmla="*/ 2147483647 h 45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105" h="454">
                <a:moveTo>
                  <a:pt x="5105" y="43"/>
                </a:moveTo>
                <a:cubicBezTo>
                  <a:pt x="5105" y="63"/>
                  <a:pt x="5105" y="385"/>
                  <a:pt x="5105" y="385"/>
                </a:cubicBezTo>
                <a:cubicBezTo>
                  <a:pt x="5104" y="440"/>
                  <a:pt x="5079" y="454"/>
                  <a:pt x="5035" y="451"/>
                </a:cubicBezTo>
                <a:cubicBezTo>
                  <a:pt x="5034" y="451"/>
                  <a:pt x="63" y="452"/>
                  <a:pt x="63" y="451"/>
                </a:cubicBezTo>
                <a:cubicBezTo>
                  <a:pt x="24" y="451"/>
                  <a:pt x="0" y="431"/>
                  <a:pt x="0" y="382"/>
                </a:cubicBezTo>
                <a:cubicBezTo>
                  <a:pt x="0" y="384"/>
                  <a:pt x="0" y="109"/>
                  <a:pt x="0" y="106"/>
                </a:cubicBezTo>
                <a:cubicBezTo>
                  <a:pt x="0" y="42"/>
                  <a:pt x="26" y="32"/>
                  <a:pt x="65" y="32"/>
                </a:cubicBezTo>
                <a:cubicBezTo>
                  <a:pt x="72" y="31"/>
                  <a:pt x="957" y="32"/>
                  <a:pt x="957" y="31"/>
                </a:cubicBezTo>
                <a:cubicBezTo>
                  <a:pt x="1002" y="31"/>
                  <a:pt x="1011" y="58"/>
                  <a:pt x="1010" y="103"/>
                </a:cubicBezTo>
                <a:cubicBezTo>
                  <a:pt x="1010" y="101"/>
                  <a:pt x="1010" y="296"/>
                  <a:pt x="1010" y="298"/>
                </a:cubicBezTo>
                <a:cubicBezTo>
                  <a:pt x="1011" y="340"/>
                  <a:pt x="1028" y="362"/>
                  <a:pt x="1077" y="362"/>
                </a:cubicBezTo>
                <a:cubicBezTo>
                  <a:pt x="1077" y="362"/>
                  <a:pt x="4910" y="361"/>
                  <a:pt x="4908" y="361"/>
                </a:cubicBezTo>
                <a:cubicBezTo>
                  <a:pt x="4953" y="361"/>
                  <a:pt x="4974" y="355"/>
                  <a:pt x="5000" y="284"/>
                </a:cubicBezTo>
                <a:cubicBezTo>
                  <a:pt x="5048" y="153"/>
                  <a:pt x="5079" y="59"/>
                  <a:pt x="5084" y="47"/>
                </a:cubicBezTo>
                <a:cubicBezTo>
                  <a:pt x="5099" y="0"/>
                  <a:pt x="5103" y="23"/>
                  <a:pt x="5105" y="43"/>
                </a:cubicBezTo>
                <a:close/>
              </a:path>
            </a:pathLst>
          </a:custGeom>
          <a:solidFill>
            <a:schemeClr val="bg1"/>
          </a:solidFill>
          <a:ln w="63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5100" y="2895600"/>
            <a:ext cx="957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fr-FR" sz="3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50" charset="-128"/>
              <a:cs typeface="+mn-cs"/>
            </a:endParaRPr>
          </a:p>
        </p:txBody>
      </p:sp>
      <p:pic>
        <p:nvPicPr>
          <p:cNvPr id="6" name="Picture 10" descr="canon_logo_new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6070600"/>
            <a:ext cx="1106488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8"/>
          <p:cNvSpPr>
            <a:spLocks/>
          </p:cNvSpPr>
          <p:nvPr userDrawn="1"/>
        </p:nvSpPr>
        <p:spPr bwMode="auto">
          <a:xfrm>
            <a:off x="517525" y="366713"/>
            <a:ext cx="8899525" cy="736600"/>
          </a:xfrm>
          <a:custGeom>
            <a:avLst/>
            <a:gdLst>
              <a:gd name="T0" fmla="*/ 2147483647 w 5116"/>
              <a:gd name="T1" fmla="*/ 2147483647 h 464"/>
              <a:gd name="T2" fmla="*/ 0 w 5116"/>
              <a:gd name="T3" fmla="*/ 2147483647 h 464"/>
              <a:gd name="T4" fmla="*/ 2147483647 w 5116"/>
              <a:gd name="T5" fmla="*/ 2147483647 h 464"/>
              <a:gd name="T6" fmla="*/ 2147483647 w 5116"/>
              <a:gd name="T7" fmla="*/ 2147483647 h 464"/>
              <a:gd name="T8" fmla="*/ 2147483647 w 5116"/>
              <a:gd name="T9" fmla="*/ 2147483647 h 464"/>
              <a:gd name="T10" fmla="*/ 2147483647 w 5116"/>
              <a:gd name="T11" fmla="*/ 2147483647 h 464"/>
              <a:gd name="T12" fmla="*/ 2147483647 w 5116"/>
              <a:gd name="T13" fmla="*/ 2147483647 h 464"/>
              <a:gd name="T14" fmla="*/ 2147483647 w 5116"/>
              <a:gd name="T15" fmla="*/ 2147483647 h 464"/>
              <a:gd name="T16" fmla="*/ 2147483647 w 5116"/>
              <a:gd name="T17" fmla="*/ 2147483647 h 4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116"/>
              <a:gd name="T28" fmla="*/ 0 h 464"/>
              <a:gd name="T29" fmla="*/ 5116 w 5116"/>
              <a:gd name="T30" fmla="*/ 464 h 46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116" h="464">
                <a:moveTo>
                  <a:pt x="3" y="417"/>
                </a:moveTo>
                <a:cubicBezTo>
                  <a:pt x="1" y="415"/>
                  <a:pt x="1" y="69"/>
                  <a:pt x="0" y="70"/>
                </a:cubicBezTo>
                <a:cubicBezTo>
                  <a:pt x="1" y="15"/>
                  <a:pt x="31" y="0"/>
                  <a:pt x="70" y="4"/>
                </a:cubicBezTo>
                <a:cubicBezTo>
                  <a:pt x="2557" y="0"/>
                  <a:pt x="5068" y="4"/>
                  <a:pt x="5067" y="6"/>
                </a:cubicBezTo>
                <a:cubicBezTo>
                  <a:pt x="5116" y="6"/>
                  <a:pt x="5113" y="94"/>
                  <a:pt x="5067" y="94"/>
                </a:cubicBezTo>
                <a:cubicBezTo>
                  <a:pt x="5065" y="91"/>
                  <a:pt x="207" y="93"/>
                  <a:pt x="205" y="94"/>
                </a:cubicBezTo>
                <a:cubicBezTo>
                  <a:pt x="160" y="94"/>
                  <a:pt x="138" y="103"/>
                  <a:pt x="114" y="154"/>
                </a:cubicBezTo>
                <a:cubicBezTo>
                  <a:pt x="66" y="285"/>
                  <a:pt x="24" y="405"/>
                  <a:pt x="19" y="417"/>
                </a:cubicBezTo>
                <a:cubicBezTo>
                  <a:pt x="4" y="464"/>
                  <a:pt x="3" y="417"/>
                  <a:pt x="3" y="417"/>
                </a:cubicBezTo>
                <a:close/>
              </a:path>
            </a:pathLst>
          </a:custGeom>
          <a:solidFill>
            <a:srgbClr val="C60C30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65100" y="2286000"/>
            <a:ext cx="9575800" cy="1143000"/>
          </a:xfrm>
          <a:effectLst/>
        </p:spPr>
        <p:txBody>
          <a:bodyPr/>
          <a:lstStyle>
            <a:lvl1pPr>
              <a:defRPr sz="3400">
                <a:solidFill>
                  <a:srgbClr val="CC0000"/>
                </a:solidFill>
                <a:effectLst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155700" y="4149080"/>
            <a:ext cx="7594600" cy="1752600"/>
          </a:xfrm>
        </p:spPr>
        <p:txBody>
          <a:bodyPr/>
          <a:lstStyle>
            <a:lvl1pPr marL="0" indent="0" algn="ctr">
              <a:lnSpc>
                <a:spcPct val="130000"/>
              </a:lnSpc>
              <a:buFont typeface="Wingdings" pitchFamily="2" charset="2"/>
              <a:buNone/>
              <a:defRPr sz="2000" b="1">
                <a:effectLst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0BD71417-9433-42A6-BD79-914523352F8D}" type="datetime1">
              <a:rPr lang="en-US"/>
              <a:pPr>
                <a:defRPr/>
              </a:pPr>
              <a:t>1/16/2013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7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B6C154F7-0DB9-4230-B3E7-CC8D3C130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35853-567E-48CC-B67C-A22290DB14DA}" type="datetime1">
              <a:rPr lang="en-US"/>
              <a:pPr>
                <a:defRPr/>
              </a:pPr>
              <a:t>1/16/2013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6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6950" y="38100"/>
            <a:ext cx="2393950" cy="6515100"/>
          </a:xfrm>
        </p:spPr>
        <p:txBody>
          <a:bodyPr vert="eaVert"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100" y="38100"/>
            <a:ext cx="7029450" cy="6515100"/>
          </a:xfrm>
        </p:spPr>
        <p:txBody>
          <a:bodyPr vert="eaVert"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60E0316-B595-4B45-ABD3-D3585C9CB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0FBB3-3560-445E-84E2-6908F076CA9D}" type="datetime1">
              <a:rPr lang="en-US"/>
              <a:pPr>
                <a:defRPr/>
              </a:pPr>
              <a:t>1/16/2013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300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81326EB-5BD2-4FFC-9D77-5CEA97298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65F5E-56C0-41FE-8952-731974E2CC91}" type="datetime1">
              <a:rPr lang="en-US"/>
              <a:pPr>
                <a:defRPr/>
              </a:pPr>
              <a:t>1/16/2013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15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87925" y="7620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87925" y="37338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DA7AD29-07A5-41C7-9C90-716C38ADE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02E9E-2D55-4C1E-93AA-4ADC20F0FEE7}" type="datetime1">
              <a:rPr lang="en-US"/>
              <a:pPr>
                <a:defRPr/>
              </a:pPr>
              <a:t>1/16/2013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96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A61C73D-D4EF-453D-9237-B61C9314C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E0BB3-2721-4060-89CE-79B558680C25}" type="datetime1">
              <a:rPr lang="en-US"/>
              <a:pPr>
                <a:defRPr/>
              </a:pPr>
              <a:t>1/16/2013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64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rgbClr val="CC0000"/>
                </a:solidFill>
                <a:effectLst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579A1C-4217-4838-8729-982897436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F7106-A3D5-4EFE-B232-7EBAC61259D5}" type="datetime1">
              <a:rPr lang="en-US"/>
              <a:pPr>
                <a:defRPr/>
              </a:pPr>
              <a:t>1/16/2013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58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5EDB6450-5734-4625-9FC1-E3F456CA4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2B2B4-593B-4E3E-AF00-9B9E53740F5C}" type="datetime1">
              <a:rPr lang="en-US"/>
              <a:pPr>
                <a:defRPr/>
              </a:pPr>
              <a:t>1/16/2013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41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0556BE-5BE4-4B8C-AE76-1CBFB9B02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C7FB3-98CD-47DB-BED3-A7E106D977E5}" type="datetime1">
              <a:rPr lang="en-US"/>
              <a:pPr>
                <a:defRPr/>
              </a:pPr>
              <a:t>1/16/2013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05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C13A6FC-8428-4C76-BF08-2CC613888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F6CC9-A321-4B48-81C2-906505ACF416}" type="datetime1">
              <a:rPr lang="en-US"/>
              <a:pPr>
                <a:defRPr/>
              </a:pPr>
              <a:t>1/16/2013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10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E278E5E2-6AD1-4399-89B0-BEAD9507A0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7524-42A9-4C99-A0B8-0D3112B01FB5}" type="datetime1">
              <a:rPr lang="en-US"/>
              <a:pPr>
                <a:defRPr/>
              </a:pPr>
              <a:t>1/16/2013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91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F6A643E-4C84-4F40-A992-BA0758512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038EB-10CC-46A0-AC19-9208F6F1FCED}" type="datetime1">
              <a:rPr lang="en-US"/>
              <a:pPr>
                <a:defRPr/>
              </a:pPr>
              <a:t>1/16/2013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329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3E6A381-8A4A-401A-A114-5841A4057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5D72D-FCEA-41B1-9042-ABAE59F6BE80}" type="datetime1">
              <a:rPr lang="en-US"/>
              <a:pPr>
                <a:defRPr/>
              </a:pPr>
              <a:t>1/16/2013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106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BD067CE-3681-41ED-BD6B-2DA692873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413C0-F45C-4776-975A-52A63FFCD45E}" type="datetime1">
              <a:rPr lang="en-US"/>
              <a:pPr>
                <a:defRPr/>
              </a:pPr>
              <a:t>1/16/2013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1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920750" y="115888"/>
            <a:ext cx="85026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100" y="1052513"/>
            <a:ext cx="9493250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Freeform 2"/>
          <p:cNvSpPr>
            <a:spLocks/>
          </p:cNvSpPr>
          <p:nvPr userDrawn="1"/>
        </p:nvSpPr>
        <p:spPr bwMode="auto">
          <a:xfrm flipH="1" flipV="1">
            <a:off x="344488" y="6032500"/>
            <a:ext cx="9288462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  <a:gd name="T12" fmla="*/ 0 w 5102"/>
              <a:gd name="T13" fmla="*/ 0 h 310"/>
              <a:gd name="T14" fmla="*/ 5102 w 5102"/>
              <a:gd name="T15" fmla="*/ 310 h 3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4488" y="6483350"/>
            <a:ext cx="1719262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bg2"/>
                </a:solidFill>
                <a:cs typeface="+mn-cs"/>
              </a:defRPr>
            </a:lvl1pPr>
          </a:lstStyle>
          <a:p>
            <a:pPr>
              <a:defRPr/>
            </a:pPr>
            <a:fld id="{2007C552-1BFB-4017-AFF2-8FC0CFB7E5AA}" type="datetime1">
              <a:rPr lang="en-US"/>
              <a:pPr>
                <a:defRPr/>
              </a:pPr>
              <a:t>1/16/2013</a:t>
            </a:fld>
            <a:endParaRPr lang="en-US"/>
          </a:p>
        </p:txBody>
      </p:sp>
      <p:sp>
        <p:nvSpPr>
          <p:cNvPr id="13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488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  <a:cs typeface="+mn-cs"/>
              </a:defRPr>
            </a:lvl1pPr>
          </a:lstStyle>
          <a:p>
            <a:pPr>
              <a:defRPr/>
            </a:pPr>
            <a:fld id="{A741FA47-4133-47B9-9ED3-7719D4BEE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0" descr="canon_logo_new.jp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6119813"/>
            <a:ext cx="1141413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Freeform 3"/>
          <p:cNvSpPr>
            <a:spLocks/>
          </p:cNvSpPr>
          <p:nvPr userDrawn="1"/>
        </p:nvSpPr>
        <p:spPr bwMode="auto">
          <a:xfrm>
            <a:off x="200025" y="115888"/>
            <a:ext cx="9432925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8" r:id="rId1"/>
    <p:sldLayoutId id="2147484939" r:id="rId2"/>
    <p:sldLayoutId id="2147484940" r:id="rId3"/>
    <p:sldLayoutId id="2147484941" r:id="rId4"/>
    <p:sldLayoutId id="2147484942" r:id="rId5"/>
    <p:sldLayoutId id="2147484943" r:id="rId6"/>
    <p:sldLayoutId id="2147484944" r:id="rId7"/>
    <p:sldLayoutId id="2147484945" r:id="rId8"/>
    <p:sldLayoutId id="2147484946" r:id="rId9"/>
    <p:sldLayoutId id="2147484947" r:id="rId10"/>
    <p:sldLayoutId id="2147484948" r:id="rId11"/>
    <p:sldLayoutId id="2147484949" r:id="rId12"/>
    <p:sldLayoutId id="2147484950" r:id="rId13"/>
    <p:sldLayoutId id="2147484951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latin typeface="+mj-lt"/>
          <a:ea typeface="+mj-ea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 kumimoji="1" sz="2800">
          <a:solidFill>
            <a:schemeClr val="accent2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CC"/>
        </a:buClr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kumimoji="1"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z="3600" dirty="0"/>
              <a:t>On Inter-Layer SAO for Base </a:t>
            </a:r>
            <a:r>
              <a:rPr lang="en-US" sz="3600" dirty="0" smtClean="0"/>
              <a:t>mode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700" y="4149725"/>
            <a:ext cx="75946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Laroche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T.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Poirier,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Gisquet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E.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Francois, P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Onno</a:t>
            </a:r>
            <a:endParaRPr lang="en-US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12</a:t>
            </a:r>
            <a:r>
              <a:rPr lang="en-US" sz="16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JCTVC Meeting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Geneva, January 2013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895BB261-27CB-493E-B770-CFE93DF44504}" type="slidenum">
              <a:rPr lang="en-US" sz="800" smtClean="0">
                <a:solidFill>
                  <a:srgbClr val="C60C30"/>
                </a:solidFill>
              </a:rPr>
              <a:pPr eaLnBrk="1" hangingPunct="1"/>
              <a:t>1</a:t>
            </a:fld>
            <a:endParaRPr lang="en-US" sz="800" smtClean="0">
              <a:solidFill>
                <a:srgbClr val="C60C3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Summary of the proposed Inter layer SAO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Use of the SAO syntax of the collocated </a:t>
            </a:r>
            <a:r>
              <a:rPr lang="en-US" dirty="0" smtClean="0"/>
              <a:t>LCU to </a:t>
            </a:r>
            <a:r>
              <a:rPr lang="en-US" dirty="0" smtClean="0"/>
              <a:t>reduce the SAO selection process for Enhancement </a:t>
            </a:r>
            <a:r>
              <a:rPr lang="en-US" dirty="0" smtClean="0"/>
              <a:t>layer</a:t>
            </a:r>
            <a:endParaRPr lang="en-US" dirty="0" smtClean="0"/>
          </a:p>
          <a:p>
            <a:pPr lvl="1"/>
            <a:r>
              <a:rPr lang="en-US" dirty="0" smtClean="0"/>
              <a:t>Keep only if it is EO type</a:t>
            </a:r>
          </a:p>
          <a:p>
            <a:r>
              <a:rPr lang="en-US" dirty="0" smtClean="0"/>
              <a:t>Use of a Default EO type when the collocated </a:t>
            </a:r>
            <a:r>
              <a:rPr lang="en-US" dirty="0" smtClean="0"/>
              <a:t>LCU is </a:t>
            </a:r>
            <a:r>
              <a:rPr lang="en-US" dirty="0" smtClean="0"/>
              <a:t>BO type or “No SAO” type</a:t>
            </a:r>
          </a:p>
          <a:p>
            <a:r>
              <a:rPr lang="en-US" dirty="0" smtClean="0"/>
              <a:t>Offset always (1, 0, 0, -1) for Default type</a:t>
            </a:r>
          </a:p>
          <a:p>
            <a:r>
              <a:rPr lang="en-US" dirty="0" smtClean="0"/>
              <a:t>Apply SAO filtering inside </a:t>
            </a:r>
            <a:r>
              <a:rPr lang="en-US" dirty="0" smtClean="0"/>
              <a:t>LCU to </a:t>
            </a:r>
            <a:r>
              <a:rPr lang="en-US" dirty="0"/>
              <a:t>avoid </a:t>
            </a:r>
            <a:r>
              <a:rPr lang="en-US" dirty="0" smtClean="0"/>
              <a:t>base mode reconstruction of the </a:t>
            </a:r>
            <a:r>
              <a:rPr lang="en-US" dirty="0"/>
              <a:t>pixels outside the </a:t>
            </a:r>
            <a:r>
              <a:rPr lang="en-US" dirty="0" smtClean="0"/>
              <a:t>LCU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spcBef>
                <a:spcPts val="1200"/>
              </a:spcBef>
              <a:buNone/>
              <a:defRPr/>
            </a:pPr>
            <a:endParaRPr lang="en-US" sz="2400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D02077-71DC-4222-8CF2-404BB246F888}" type="slidenum">
              <a:rPr lang="en-US" sz="800" smtClean="0">
                <a:solidFill>
                  <a:srgbClr val="C60C30"/>
                </a:solidFill>
              </a:rPr>
              <a:pPr eaLnBrk="1" hangingPunct="1"/>
              <a:t>2</a:t>
            </a:fld>
            <a:endParaRPr lang="en-US" sz="800" smtClean="0">
              <a:solidFill>
                <a:srgbClr val="C60C3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 layer SAO base layer derivation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3460350"/>
              </p:ext>
            </p:extLst>
          </p:nvPr>
        </p:nvGraphicFramePr>
        <p:xfrm>
          <a:off x="772168" y="1268760"/>
          <a:ext cx="8361663" cy="4536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r:id="rId3" imgW="8615620" imgH="4668466" progId="Visio.Drawing.11">
                  <p:embed/>
                </p:oleObj>
              </mc:Choice>
              <mc:Fallback>
                <p:oleObj r:id="rId3" imgW="8615620" imgH="4668466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2168" y="1268760"/>
                        <a:ext cx="8361663" cy="45365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51829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750" y="135781"/>
            <a:ext cx="8502650" cy="609600"/>
          </a:xfrm>
        </p:spPr>
        <p:txBody>
          <a:bodyPr/>
          <a:lstStyle/>
          <a:p>
            <a:r>
              <a:rPr lang="en-US" smtClean="0"/>
              <a:t>Experiments results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764704"/>
            <a:ext cx="9493250" cy="5472608"/>
          </a:xfrm>
        </p:spPr>
        <p:txBody>
          <a:bodyPr/>
          <a:lstStyle/>
          <a:p>
            <a:r>
              <a:rPr lang="en-CA" sz="2000" dirty="0" smtClean="0"/>
              <a:t>Reference: </a:t>
            </a:r>
            <a:r>
              <a:rPr lang="en-CA" sz="2400" b="1" dirty="0" smtClean="0"/>
              <a:t>TE5.3.3 </a:t>
            </a:r>
          </a:p>
          <a:p>
            <a:r>
              <a:rPr lang="en-CA" sz="2000" dirty="0" smtClean="0"/>
              <a:t>Average BDR </a:t>
            </a:r>
            <a:r>
              <a:rPr lang="en-CA" sz="2000" dirty="0"/>
              <a:t>performance </a:t>
            </a:r>
            <a:r>
              <a:rPr lang="en-CA" sz="2000" dirty="0" smtClean="0"/>
              <a:t>gain</a:t>
            </a:r>
          </a:p>
          <a:p>
            <a:pPr lvl="1"/>
            <a:r>
              <a:rPr lang="en-CA" sz="1600" dirty="0" smtClean="0"/>
              <a:t>-0.4%(Y), -1.0%(U) and -0.9% (V)</a:t>
            </a:r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624888" y="6504831"/>
            <a:ext cx="790575" cy="236537"/>
          </a:xfrm>
        </p:spPr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264081"/>
              </p:ext>
            </p:extLst>
          </p:nvPr>
        </p:nvGraphicFramePr>
        <p:xfrm>
          <a:off x="1280592" y="2060848"/>
          <a:ext cx="7632845" cy="3960435"/>
        </p:xfrm>
        <a:graphic>
          <a:graphicData uri="http://schemas.openxmlformats.org/drawingml/2006/table">
            <a:tbl>
              <a:tblPr firstRow="1" firstCol="1" bandRow="1"/>
              <a:tblGrid>
                <a:gridCol w="1177992"/>
                <a:gridCol w="717112"/>
                <a:gridCol w="717112"/>
                <a:gridCol w="717112"/>
                <a:gridCol w="717112"/>
                <a:gridCol w="717112"/>
                <a:gridCol w="717112"/>
                <a:gridCol w="717112"/>
                <a:gridCol w="717112"/>
                <a:gridCol w="717957"/>
              </a:tblGrid>
              <a:tr h="17390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2x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1.5x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SNR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7390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73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-1.0%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-1.1%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-1.4%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390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4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(EL+BL)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390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 b="1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Overall (EL)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-1.2%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-1.0%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-1.3%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-0.7%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-1.4%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-1.1%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71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116.2%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116.6%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116.7%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7390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127.8%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117.8%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131.8%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7390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BL Match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Matched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Matched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Matched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48430">
                <a:tc>
                  <a:txBody>
                    <a:bodyPr/>
                    <a:lstStyle/>
                    <a:p>
                      <a:endParaRPr lang="fr-FR" sz="14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4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0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LD-P HEVC 2x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LD-P HEVC 1.5x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LD-P HEVC SNR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7390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183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-1.8%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-1.7%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-1.8%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-1.8%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390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-1.2%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-1.1%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-1.4%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-1.5%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-1.5%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-1.3%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394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(EL+BL)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-1.4%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-1.2%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-1.4%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-1.5%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-1.6%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-1.5%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390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 b="1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Overall (EL)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-2.8%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-2.5%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-3.9%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-3.6%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-3.2%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-2.9%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77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114.4%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114.0%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114.0%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7390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123.5%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119.4%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130.7%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7390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BL Match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Matched</a:t>
                      </a:r>
                      <a:endParaRPr lang="fr-F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Matched</a:t>
                      </a:r>
                      <a:endParaRPr lang="fr-FR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Matched</a:t>
                      </a:r>
                      <a:endParaRPr lang="fr-F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7467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2624289"/>
              </p:ext>
            </p:extLst>
          </p:nvPr>
        </p:nvGraphicFramePr>
        <p:xfrm>
          <a:off x="1280592" y="2060849"/>
          <a:ext cx="7632848" cy="3950217"/>
        </p:xfrm>
        <a:graphic>
          <a:graphicData uri="http://schemas.openxmlformats.org/drawingml/2006/table">
            <a:tbl>
              <a:tblPr firstRow="1" firstCol="1" bandRow="1"/>
              <a:tblGrid>
                <a:gridCol w="1152128"/>
                <a:gridCol w="720080"/>
                <a:gridCol w="720080"/>
                <a:gridCol w="720080"/>
                <a:gridCol w="720080"/>
                <a:gridCol w="720080"/>
                <a:gridCol w="720080"/>
                <a:gridCol w="720080"/>
                <a:gridCol w="720080"/>
                <a:gridCol w="720080"/>
              </a:tblGrid>
              <a:tr h="216023">
                <a:tc>
                  <a:txBody>
                    <a:bodyPr/>
                    <a:lstStyle/>
                    <a:p>
                      <a:endParaRPr lang="fr-FR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2x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1.5x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SNR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72008">
                <a:tc>
                  <a:txBody>
                    <a:bodyPr/>
                    <a:lstStyle/>
                    <a:p>
                      <a:endParaRPr lang="fr-FR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724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effectLst/>
                          <a:latin typeface="Arial"/>
                          <a:ea typeface="Times New Roman"/>
                        </a:rPr>
                        <a:t>-4.1%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effectLst/>
                          <a:latin typeface="Arial"/>
                          <a:ea typeface="Times New Roman"/>
                        </a:rPr>
                        <a:t>-9.2%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-8.7%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20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-4.2%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-10.8%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-11.1%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437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-3.2%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-5.2%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effectLst/>
                          <a:latin typeface="Arial"/>
                          <a:ea typeface="Times New Roman"/>
                        </a:rPr>
                        <a:t>-5.6%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-3.9%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-6.3%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-7.0%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-3.5%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-4.6%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-5.2%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087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(EL+BL)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-3.4%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-6.4%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effectLst/>
                          <a:latin typeface="Arial"/>
                          <a:ea typeface="Times New Roman"/>
                        </a:rPr>
                        <a:t>-6.5%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effectLst/>
                          <a:latin typeface="Arial"/>
                          <a:ea typeface="Times New Roman"/>
                        </a:rPr>
                        <a:t>-3.9%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-6.3%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-7.0%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-3.7%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-6.4%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-6.9%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7639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b="1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Overall (EL)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-6.7%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-12.1%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-12.3%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-10.3%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-17.0%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-18.4%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-7.8%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-13.4%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-14.2%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724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102.0%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99.8%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101.3%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5437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139.6%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168.6%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140.1%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196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BL Match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Matched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Matched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Matched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07701">
                <a:tc>
                  <a:txBody>
                    <a:bodyPr/>
                    <a:lstStyle/>
                    <a:p>
                      <a:endParaRPr lang="fr-FR" sz="120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20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20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20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20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200" dirty="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20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20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20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200">
                        <a:effectLst/>
                        <a:latin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168">
                <a:tc>
                  <a:txBody>
                    <a:bodyPr/>
                    <a:lstStyle/>
                    <a:p>
                      <a:endParaRPr lang="fr-FR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LD-P HEVC 2x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LD-P HEVC 1.5x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LD-P HEVC SNR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16616">
                <a:tc>
                  <a:txBody>
                    <a:bodyPr/>
                    <a:lstStyle/>
                    <a:p>
                      <a:endParaRPr lang="fr-FR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53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-3.4%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-7.3%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-6.7%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effectLst/>
                          <a:latin typeface="Arial"/>
                          <a:ea typeface="Times New Roman"/>
                        </a:rPr>
                        <a:t>-4.2%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-8.4%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-8.2%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437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-2.9%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-4.0%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-3.9%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-3.4%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-5.2%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-5.3%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effectLst/>
                          <a:latin typeface="Arial"/>
                          <a:ea typeface="Times New Roman"/>
                        </a:rPr>
                        <a:t>-3.7%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-4.6%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-4.8%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087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(EL+BL)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-3.0%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-4.9%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-4.7%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-3.4%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-5.2%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-5.3%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-3.8%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effectLst/>
                          <a:latin typeface="Arial"/>
                          <a:ea typeface="Times New Roman"/>
                        </a:rPr>
                        <a:t>-5.7%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effectLst/>
                          <a:latin typeface="Arial"/>
                          <a:ea typeface="Times New Roman"/>
                        </a:rPr>
                        <a:t>-5.8%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437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b="1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Overall (EL)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-5.6%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-9.2%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-8.9%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-8.2%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-13.4%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-13.5%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-7.3%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-11.2%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-11.2%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02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102.9%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100.3%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102.5%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5112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135.6%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165.6%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145.5%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8561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BL Match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Matched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Matched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Matched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750" y="135781"/>
            <a:ext cx="8502650" cy="609600"/>
          </a:xfrm>
        </p:spPr>
        <p:txBody>
          <a:bodyPr/>
          <a:lstStyle/>
          <a:p>
            <a:r>
              <a:rPr lang="en-US" smtClean="0"/>
              <a:t>Experiments results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836712"/>
            <a:ext cx="9493250" cy="5472608"/>
          </a:xfrm>
        </p:spPr>
        <p:txBody>
          <a:bodyPr/>
          <a:lstStyle/>
          <a:p>
            <a:r>
              <a:rPr lang="en-CA" sz="2000" dirty="0" smtClean="0"/>
              <a:t>Reference: </a:t>
            </a:r>
            <a:r>
              <a:rPr lang="en-CA" sz="2000" b="1" dirty="0" err="1" smtClean="0"/>
              <a:t>SMuC</a:t>
            </a:r>
            <a:r>
              <a:rPr lang="en-CA" sz="2000" b="1" dirty="0" smtClean="0"/>
              <a:t> 0.1.1</a:t>
            </a:r>
            <a:endParaRPr lang="en-CA" sz="2000" b="1" dirty="0"/>
          </a:p>
          <a:p>
            <a:r>
              <a:rPr lang="en-CA" sz="2000" dirty="0" smtClean="0"/>
              <a:t>Average BDR </a:t>
            </a:r>
            <a:r>
              <a:rPr lang="en-CA" sz="2000" dirty="0"/>
              <a:t>performance </a:t>
            </a:r>
            <a:r>
              <a:rPr lang="en-CA" sz="2000" dirty="0" smtClean="0"/>
              <a:t>gain</a:t>
            </a:r>
          </a:p>
          <a:p>
            <a:pPr lvl="1"/>
            <a:r>
              <a:rPr lang="en-CA" sz="1600" b="1" dirty="0" smtClean="0"/>
              <a:t>-3.4</a:t>
            </a:r>
            <a:r>
              <a:rPr lang="en-CA" sz="1600" dirty="0" smtClean="0"/>
              <a:t>%(Y), -5.0%(U) and -5.3% (V)</a:t>
            </a:r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624888" y="6504831"/>
            <a:ext cx="790575" cy="236537"/>
          </a:xfrm>
        </p:spPr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473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Proposal:</a:t>
            </a:r>
          </a:p>
          <a:p>
            <a:pPr lvl="1"/>
            <a:r>
              <a:rPr lang="en-US" dirty="0" smtClean="0"/>
              <a:t>Low complexity Inter layer SAO </a:t>
            </a:r>
          </a:p>
          <a:p>
            <a:pPr lvl="2"/>
            <a:r>
              <a:rPr lang="en-US" dirty="0" smtClean="0"/>
              <a:t>At encoder side by deriving the base layer syntax to avoid estimate all parameters</a:t>
            </a:r>
          </a:p>
          <a:p>
            <a:pPr lvl="2"/>
            <a:r>
              <a:rPr lang="en-US" dirty="0" smtClean="0"/>
              <a:t>At decoder side by filtering only pixel inside the CTB to avoid the reconstruction of neighboring CTB for base mode.</a:t>
            </a:r>
          </a:p>
          <a:p>
            <a:endParaRPr lang="en-US" dirty="0" smtClean="0"/>
          </a:p>
          <a:p>
            <a:r>
              <a:rPr lang="en-US" dirty="0" smtClean="0"/>
              <a:t>Performance of Inter layer SAO on Base mode only</a:t>
            </a:r>
          </a:p>
          <a:p>
            <a:pPr lvl="1"/>
            <a:r>
              <a:rPr lang="en-CA" dirty="0"/>
              <a:t>-0.4%(Y), -1.0%(U) and -0.9% (V</a:t>
            </a:r>
            <a:r>
              <a:rPr lang="en-CA" dirty="0" smtClean="0"/>
              <a:t>) </a:t>
            </a:r>
            <a:r>
              <a:rPr lang="en-CA" dirty="0" err="1" smtClean="0"/>
              <a:t>vs</a:t>
            </a:r>
            <a:r>
              <a:rPr lang="en-CA" dirty="0" smtClean="0"/>
              <a:t> Base mode</a:t>
            </a:r>
          </a:p>
          <a:p>
            <a:pPr lvl="1"/>
            <a:r>
              <a:rPr lang="en-CA" dirty="0" smtClean="0"/>
              <a:t>=&gt; Give better performances than the Inter layer SAO on Intra BL tested in TE4 with an equivalent complexity.</a:t>
            </a:r>
          </a:p>
          <a:p>
            <a:pPr marL="457200" lvl="1" indent="0">
              <a:buNone/>
            </a:pPr>
            <a:endParaRPr lang="en-CA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3610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Lucida Sans Unicode"/>
        <a:ea typeface="ＭＳ Ｐゴシック"/>
        <a:cs typeface=""/>
      </a:majorFont>
      <a:minorFont>
        <a:latin typeface="Lucida Sans Unico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61802</TotalTime>
  <Words>881</Words>
  <Application>Microsoft Office PowerPoint</Application>
  <PresentationFormat>A4 Paper (210x297 mm)</PresentationFormat>
  <Paragraphs>290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標準デザイン</vt:lpstr>
      <vt:lpstr>Visio.Drawing.11</vt:lpstr>
      <vt:lpstr>On Inter-Layer SAO for Base mode</vt:lpstr>
      <vt:lpstr>Summary of the proposed Inter layer SAO</vt:lpstr>
      <vt:lpstr>Inter layer SAO base layer derivation</vt:lpstr>
      <vt:lpstr>Experiments results</vt:lpstr>
      <vt:lpstr>Experiments results</vt:lpstr>
      <vt:lpstr>Conclusion</vt:lpstr>
    </vt:vector>
  </TitlesOfParts>
  <Company>Canon Research Centre France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CRF Transfert Price Policy</dc:title>
  <dc:subject>TP Transfert Price Yearly Rate</dc:subject>
  <dc:creator>Herve Dias</dc:creator>
  <cp:keywords>YEARLY RATE REVENUE SGA TRANSFERT PRICE</cp:keywords>
  <cp:lastModifiedBy>Guillaume LAROCHE</cp:lastModifiedBy>
  <cp:revision>1457</cp:revision>
  <dcterms:created xsi:type="dcterms:W3CDTF">2005-11-15T02:06:28Z</dcterms:created>
  <dcterms:modified xsi:type="dcterms:W3CDTF">2013-01-16T08:07:12Z</dcterms:modified>
  <cp:category>R2/A1</cp:category>
</cp:coreProperties>
</file>