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342" r:id="rId3"/>
    <p:sldId id="346" r:id="rId4"/>
    <p:sldId id="348" r:id="rId5"/>
    <p:sldId id="349" r:id="rId6"/>
    <p:sldId id="324" r:id="rId7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75362" autoAdjust="0"/>
  </p:normalViewPr>
  <p:slideViewPr>
    <p:cSldViewPr>
      <p:cViewPr>
        <p:scale>
          <a:sx n="66" d="100"/>
          <a:sy n="66" d="100"/>
        </p:scale>
        <p:origin x="-1512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2AAA4-D25C-409E-A04E-6AA09E26F4A8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BF710-4821-4AE9-928D-FDD687A5531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6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BF710-4821-4AE9-928D-FDD687A55317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TE 3-4.1.3 :filling unavailable reference samples in intra prediction at enhancement layer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C. Kim, B. Jeon (LG)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JCTVC-L0099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Overall Summary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Filling unavailable reference samples in intra prediction at enhancement layer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if there is any unavailable reference sample during intra prediction EL, the corresponding sample at BL will replace it</a:t>
            </a:r>
            <a:r>
              <a:rPr lang="en-US" altLang="ko-KR" sz="1600" dirty="0" smtClean="0"/>
              <a:t>. </a:t>
            </a:r>
          </a:p>
          <a:p>
            <a:r>
              <a:rPr lang="en-US" altLang="ko-KR" sz="2400" dirty="0" smtClean="0"/>
              <a:t> 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Results for AI-2x and AI-1.5x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Anchor </a:t>
            </a:r>
            <a:r>
              <a:rPr lang="en-US" altLang="ko-KR" sz="20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SMuC</a:t>
            </a:r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0.1.1 EL+BL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BD rate savings : 0.2% and 0.1%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Encoding times : 101.5% and 102.1%</a:t>
            </a:r>
          </a:p>
          <a:p>
            <a:pPr lvl="1"/>
            <a:r>
              <a:rPr lang="en-US" altLang="ko-KR" sz="20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Decoding times : 101.2% and 101.4%</a:t>
            </a:r>
          </a:p>
          <a:p>
            <a:endParaRPr lang="en-US" altLang="ko-KR" sz="24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 current </a:t>
            </a:r>
            <a:r>
              <a:rPr lang="en-US" altLang="ko-KR" sz="2000" dirty="0" err="1" smtClean="0"/>
              <a:t>SMuC</a:t>
            </a:r>
            <a:r>
              <a:rPr lang="en-US" altLang="ko-KR" sz="2000" dirty="0" smtClean="0"/>
              <a:t> 0.1.1, </a:t>
            </a:r>
          </a:p>
          <a:p>
            <a:pPr lvl="1"/>
            <a:r>
              <a:rPr lang="en-US" altLang="ko-KR" sz="1600" dirty="0" smtClean="0"/>
              <a:t>unavailable reference sample is replaced with padding or DC value.</a:t>
            </a:r>
          </a:p>
          <a:p>
            <a:r>
              <a:rPr lang="en-US" altLang="ko-KR" sz="2000" dirty="0" smtClean="0"/>
              <a:t>In this contribution,</a:t>
            </a:r>
          </a:p>
          <a:p>
            <a:pPr lvl="1"/>
            <a:r>
              <a:rPr lang="en-US" altLang="ko-KR" sz="1600" dirty="0" smtClean="0"/>
              <a:t>the corresponding sample at BL will replace it.</a:t>
            </a:r>
          </a:p>
          <a:p>
            <a:pPr lvl="1"/>
            <a:r>
              <a:rPr lang="en-US" altLang="ko-KR" sz="1600" dirty="0" smtClean="0"/>
              <a:t>In below figure, left-bottom reference samples are unavailable and they are replaced with corresponding samples at BL.</a:t>
            </a:r>
            <a:endParaRPr lang="ko-KR" altLang="ko-KR" sz="1600" dirty="0" smtClean="0"/>
          </a:p>
          <a:p>
            <a:pPr lvl="1"/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1011" y="3147114"/>
            <a:ext cx="2449711" cy="1375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Freeform 7"/>
          <p:cNvSpPr>
            <a:spLocks noEditPoints="1"/>
          </p:cNvSpPr>
          <p:nvPr/>
        </p:nvSpPr>
        <p:spPr bwMode="auto">
          <a:xfrm>
            <a:off x="3504865" y="3140968"/>
            <a:ext cx="2462002" cy="1387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03" y="0"/>
              </a:cxn>
              <a:cxn ang="0">
                <a:pos x="2003" y="1129"/>
              </a:cxn>
              <a:cxn ang="0">
                <a:pos x="0" y="1129"/>
              </a:cxn>
              <a:cxn ang="0">
                <a:pos x="0" y="0"/>
              </a:cxn>
              <a:cxn ang="0">
                <a:pos x="5" y="1129"/>
              </a:cxn>
              <a:cxn ang="0">
                <a:pos x="5" y="1124"/>
              </a:cxn>
              <a:cxn ang="0">
                <a:pos x="2003" y="1124"/>
              </a:cxn>
              <a:cxn ang="0">
                <a:pos x="1998" y="1129"/>
              </a:cxn>
              <a:cxn ang="0">
                <a:pos x="1998" y="5"/>
              </a:cxn>
              <a:cxn ang="0">
                <a:pos x="2003" y="5"/>
              </a:cxn>
              <a:cxn ang="0">
                <a:pos x="5" y="5"/>
              </a:cxn>
              <a:cxn ang="0">
                <a:pos x="5" y="5"/>
              </a:cxn>
              <a:cxn ang="0">
                <a:pos x="5" y="1129"/>
              </a:cxn>
            </a:cxnLst>
            <a:rect l="0" t="0" r="r" b="b"/>
            <a:pathLst>
              <a:path w="2003" h="1129">
                <a:moveTo>
                  <a:pt x="0" y="0"/>
                </a:moveTo>
                <a:lnTo>
                  <a:pt x="2003" y="0"/>
                </a:lnTo>
                <a:lnTo>
                  <a:pt x="2003" y="1129"/>
                </a:lnTo>
                <a:lnTo>
                  <a:pt x="0" y="1129"/>
                </a:lnTo>
                <a:lnTo>
                  <a:pt x="0" y="0"/>
                </a:lnTo>
                <a:close/>
                <a:moveTo>
                  <a:pt x="5" y="1129"/>
                </a:moveTo>
                <a:lnTo>
                  <a:pt x="5" y="1124"/>
                </a:lnTo>
                <a:lnTo>
                  <a:pt x="2003" y="1124"/>
                </a:lnTo>
                <a:lnTo>
                  <a:pt x="1998" y="1129"/>
                </a:lnTo>
                <a:lnTo>
                  <a:pt x="1998" y="5"/>
                </a:lnTo>
                <a:lnTo>
                  <a:pt x="2003" y="5"/>
                </a:lnTo>
                <a:lnTo>
                  <a:pt x="5" y="5"/>
                </a:lnTo>
                <a:lnTo>
                  <a:pt x="5" y="5"/>
                </a:lnTo>
                <a:lnTo>
                  <a:pt x="5" y="1129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3507756" y="3825609"/>
            <a:ext cx="2456510" cy="696932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1011" y="5042475"/>
            <a:ext cx="2449711" cy="1374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Freeform 11"/>
          <p:cNvSpPr>
            <a:spLocks noEditPoints="1"/>
          </p:cNvSpPr>
          <p:nvPr/>
        </p:nvSpPr>
        <p:spPr bwMode="auto">
          <a:xfrm>
            <a:off x="3504865" y="5035100"/>
            <a:ext cx="2462002" cy="138894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03" y="0"/>
              </a:cxn>
              <a:cxn ang="0">
                <a:pos x="2003" y="1130"/>
              </a:cxn>
              <a:cxn ang="0">
                <a:pos x="0" y="1130"/>
              </a:cxn>
              <a:cxn ang="0">
                <a:pos x="0" y="0"/>
              </a:cxn>
              <a:cxn ang="0">
                <a:pos x="5" y="1130"/>
              </a:cxn>
              <a:cxn ang="0">
                <a:pos x="5" y="1124"/>
              </a:cxn>
              <a:cxn ang="0">
                <a:pos x="2003" y="1124"/>
              </a:cxn>
              <a:cxn ang="0">
                <a:pos x="1998" y="1130"/>
              </a:cxn>
              <a:cxn ang="0">
                <a:pos x="1998" y="6"/>
              </a:cxn>
              <a:cxn ang="0">
                <a:pos x="2003" y="6"/>
              </a:cxn>
              <a:cxn ang="0">
                <a:pos x="5" y="6"/>
              </a:cxn>
              <a:cxn ang="0">
                <a:pos x="5" y="6"/>
              </a:cxn>
              <a:cxn ang="0">
                <a:pos x="5" y="1130"/>
              </a:cxn>
            </a:cxnLst>
            <a:rect l="0" t="0" r="r" b="b"/>
            <a:pathLst>
              <a:path w="2003" h="1130">
                <a:moveTo>
                  <a:pt x="0" y="0"/>
                </a:moveTo>
                <a:lnTo>
                  <a:pt x="2003" y="0"/>
                </a:lnTo>
                <a:lnTo>
                  <a:pt x="2003" y="1130"/>
                </a:lnTo>
                <a:lnTo>
                  <a:pt x="0" y="1130"/>
                </a:lnTo>
                <a:lnTo>
                  <a:pt x="0" y="0"/>
                </a:lnTo>
                <a:close/>
                <a:moveTo>
                  <a:pt x="5" y="1130"/>
                </a:moveTo>
                <a:lnTo>
                  <a:pt x="5" y="1124"/>
                </a:lnTo>
                <a:lnTo>
                  <a:pt x="2003" y="1124"/>
                </a:lnTo>
                <a:lnTo>
                  <a:pt x="1998" y="1130"/>
                </a:lnTo>
                <a:lnTo>
                  <a:pt x="1998" y="6"/>
                </a:lnTo>
                <a:lnTo>
                  <a:pt x="2003" y="6"/>
                </a:lnTo>
                <a:lnTo>
                  <a:pt x="5" y="6"/>
                </a:lnTo>
                <a:lnTo>
                  <a:pt x="5" y="6"/>
                </a:lnTo>
                <a:lnTo>
                  <a:pt x="5" y="113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12"/>
          <p:cNvSpPr>
            <a:spLocks noChangeArrowheads="1"/>
          </p:cNvSpPr>
          <p:nvPr/>
        </p:nvSpPr>
        <p:spPr bwMode="auto">
          <a:xfrm>
            <a:off x="4507857" y="3641235"/>
            <a:ext cx="197894" cy="18437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4448858" y="3588381"/>
            <a:ext cx="270415" cy="6514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209" y="0"/>
              </a:cxn>
              <a:cxn ang="0">
                <a:pos x="215" y="0"/>
              </a:cxn>
              <a:cxn ang="0">
                <a:pos x="220" y="5"/>
              </a:cxn>
              <a:cxn ang="0">
                <a:pos x="220" y="43"/>
              </a:cxn>
              <a:cxn ang="0">
                <a:pos x="209" y="53"/>
              </a:cxn>
              <a:cxn ang="0">
                <a:pos x="5" y="53"/>
              </a:cxn>
              <a:cxn ang="0">
                <a:pos x="0" y="48"/>
              </a:cxn>
              <a:cxn ang="0">
                <a:pos x="0" y="43"/>
              </a:cxn>
              <a:cxn ang="0">
                <a:pos x="0" y="5"/>
              </a:cxn>
              <a:cxn ang="0">
                <a:pos x="16" y="43"/>
              </a:cxn>
              <a:cxn ang="0">
                <a:pos x="5" y="37"/>
              </a:cxn>
              <a:cxn ang="0">
                <a:pos x="209" y="37"/>
              </a:cxn>
              <a:cxn ang="0">
                <a:pos x="204" y="43"/>
              </a:cxn>
              <a:cxn ang="0">
                <a:pos x="204" y="5"/>
              </a:cxn>
              <a:cxn ang="0">
                <a:pos x="209" y="16"/>
              </a:cxn>
              <a:cxn ang="0">
                <a:pos x="5" y="16"/>
              </a:cxn>
              <a:cxn ang="0">
                <a:pos x="16" y="5"/>
              </a:cxn>
              <a:cxn ang="0">
                <a:pos x="16" y="43"/>
              </a:cxn>
            </a:cxnLst>
            <a:rect l="0" t="0" r="r" b="b"/>
            <a:pathLst>
              <a:path w="220" h="53">
                <a:moveTo>
                  <a:pt x="0" y="5"/>
                </a:moveTo>
                <a:lnTo>
                  <a:pt x="0" y="0"/>
                </a:lnTo>
                <a:lnTo>
                  <a:pt x="5" y="0"/>
                </a:lnTo>
                <a:lnTo>
                  <a:pt x="209" y="0"/>
                </a:lnTo>
                <a:lnTo>
                  <a:pt x="215" y="0"/>
                </a:lnTo>
                <a:lnTo>
                  <a:pt x="220" y="5"/>
                </a:lnTo>
                <a:lnTo>
                  <a:pt x="220" y="43"/>
                </a:lnTo>
                <a:lnTo>
                  <a:pt x="209" y="53"/>
                </a:lnTo>
                <a:lnTo>
                  <a:pt x="5" y="53"/>
                </a:lnTo>
                <a:lnTo>
                  <a:pt x="0" y="48"/>
                </a:lnTo>
                <a:lnTo>
                  <a:pt x="0" y="43"/>
                </a:lnTo>
                <a:lnTo>
                  <a:pt x="0" y="5"/>
                </a:lnTo>
                <a:close/>
                <a:moveTo>
                  <a:pt x="16" y="43"/>
                </a:moveTo>
                <a:lnTo>
                  <a:pt x="5" y="37"/>
                </a:lnTo>
                <a:lnTo>
                  <a:pt x="209" y="37"/>
                </a:lnTo>
                <a:lnTo>
                  <a:pt x="204" y="43"/>
                </a:lnTo>
                <a:lnTo>
                  <a:pt x="204" y="5"/>
                </a:lnTo>
                <a:lnTo>
                  <a:pt x="209" y="16"/>
                </a:lnTo>
                <a:lnTo>
                  <a:pt x="5" y="16"/>
                </a:lnTo>
                <a:lnTo>
                  <a:pt x="16" y="5"/>
                </a:lnTo>
                <a:lnTo>
                  <a:pt x="16" y="43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Freeform 15"/>
          <p:cNvSpPr>
            <a:spLocks noEditPoints="1"/>
          </p:cNvSpPr>
          <p:nvPr/>
        </p:nvSpPr>
        <p:spPr bwMode="auto">
          <a:xfrm>
            <a:off x="4699606" y="3588381"/>
            <a:ext cx="217561" cy="6514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166" y="0"/>
              </a:cxn>
              <a:cxn ang="0">
                <a:pos x="172" y="0"/>
              </a:cxn>
              <a:cxn ang="0">
                <a:pos x="177" y="5"/>
              </a:cxn>
              <a:cxn ang="0">
                <a:pos x="177" y="43"/>
              </a:cxn>
              <a:cxn ang="0">
                <a:pos x="166" y="53"/>
              </a:cxn>
              <a:cxn ang="0">
                <a:pos x="5" y="53"/>
              </a:cxn>
              <a:cxn ang="0">
                <a:pos x="0" y="48"/>
              </a:cxn>
              <a:cxn ang="0">
                <a:pos x="0" y="43"/>
              </a:cxn>
              <a:cxn ang="0">
                <a:pos x="0" y="5"/>
              </a:cxn>
              <a:cxn ang="0">
                <a:pos x="16" y="43"/>
              </a:cxn>
              <a:cxn ang="0">
                <a:pos x="5" y="37"/>
              </a:cxn>
              <a:cxn ang="0">
                <a:pos x="166" y="37"/>
              </a:cxn>
              <a:cxn ang="0">
                <a:pos x="161" y="43"/>
              </a:cxn>
              <a:cxn ang="0">
                <a:pos x="161" y="5"/>
              </a:cxn>
              <a:cxn ang="0">
                <a:pos x="166" y="16"/>
              </a:cxn>
              <a:cxn ang="0">
                <a:pos x="5" y="16"/>
              </a:cxn>
              <a:cxn ang="0">
                <a:pos x="16" y="5"/>
              </a:cxn>
              <a:cxn ang="0">
                <a:pos x="16" y="43"/>
              </a:cxn>
            </a:cxnLst>
            <a:rect l="0" t="0" r="r" b="b"/>
            <a:pathLst>
              <a:path w="177" h="53">
                <a:moveTo>
                  <a:pt x="0" y="5"/>
                </a:moveTo>
                <a:lnTo>
                  <a:pt x="0" y="0"/>
                </a:lnTo>
                <a:lnTo>
                  <a:pt x="5" y="0"/>
                </a:lnTo>
                <a:lnTo>
                  <a:pt x="166" y="0"/>
                </a:lnTo>
                <a:lnTo>
                  <a:pt x="172" y="0"/>
                </a:lnTo>
                <a:lnTo>
                  <a:pt x="177" y="5"/>
                </a:lnTo>
                <a:lnTo>
                  <a:pt x="177" y="43"/>
                </a:lnTo>
                <a:lnTo>
                  <a:pt x="166" y="53"/>
                </a:lnTo>
                <a:lnTo>
                  <a:pt x="5" y="53"/>
                </a:lnTo>
                <a:lnTo>
                  <a:pt x="0" y="48"/>
                </a:lnTo>
                <a:lnTo>
                  <a:pt x="0" y="43"/>
                </a:lnTo>
                <a:lnTo>
                  <a:pt x="0" y="5"/>
                </a:lnTo>
                <a:close/>
                <a:moveTo>
                  <a:pt x="16" y="43"/>
                </a:moveTo>
                <a:lnTo>
                  <a:pt x="5" y="37"/>
                </a:lnTo>
                <a:lnTo>
                  <a:pt x="166" y="37"/>
                </a:lnTo>
                <a:lnTo>
                  <a:pt x="161" y="43"/>
                </a:lnTo>
                <a:lnTo>
                  <a:pt x="161" y="5"/>
                </a:lnTo>
                <a:lnTo>
                  <a:pt x="166" y="16"/>
                </a:lnTo>
                <a:lnTo>
                  <a:pt x="5" y="16"/>
                </a:lnTo>
                <a:lnTo>
                  <a:pt x="16" y="5"/>
                </a:lnTo>
                <a:lnTo>
                  <a:pt x="16" y="43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16"/>
          <p:cNvSpPr>
            <a:spLocks noEditPoints="1"/>
          </p:cNvSpPr>
          <p:nvPr/>
        </p:nvSpPr>
        <p:spPr bwMode="auto">
          <a:xfrm>
            <a:off x="4448858" y="3588381"/>
            <a:ext cx="72520" cy="249519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4" y="0"/>
              </a:cxn>
              <a:cxn ang="0">
                <a:pos x="59" y="5"/>
              </a:cxn>
              <a:cxn ang="0">
                <a:pos x="59" y="193"/>
              </a:cxn>
              <a:cxn ang="0">
                <a:pos x="48" y="203"/>
              </a:cxn>
              <a:cxn ang="0">
                <a:pos x="5" y="203"/>
              </a:cxn>
              <a:cxn ang="0">
                <a:pos x="0" y="198"/>
              </a:cxn>
              <a:cxn ang="0">
                <a:pos x="0" y="193"/>
              </a:cxn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48" y="0"/>
              </a:cxn>
              <a:cxn ang="0">
                <a:pos x="5" y="16"/>
              </a:cxn>
              <a:cxn ang="0">
                <a:pos x="16" y="5"/>
              </a:cxn>
              <a:cxn ang="0">
                <a:pos x="16" y="193"/>
              </a:cxn>
              <a:cxn ang="0">
                <a:pos x="5" y="187"/>
              </a:cxn>
              <a:cxn ang="0">
                <a:pos x="48" y="187"/>
              </a:cxn>
              <a:cxn ang="0">
                <a:pos x="43" y="193"/>
              </a:cxn>
              <a:cxn ang="0">
                <a:pos x="43" y="5"/>
              </a:cxn>
              <a:cxn ang="0">
                <a:pos x="48" y="16"/>
              </a:cxn>
              <a:cxn ang="0">
                <a:pos x="5" y="16"/>
              </a:cxn>
            </a:cxnLst>
            <a:rect l="0" t="0" r="r" b="b"/>
            <a:pathLst>
              <a:path w="59" h="203">
                <a:moveTo>
                  <a:pt x="48" y="0"/>
                </a:moveTo>
                <a:lnTo>
                  <a:pt x="54" y="0"/>
                </a:lnTo>
                <a:lnTo>
                  <a:pt x="59" y="5"/>
                </a:lnTo>
                <a:lnTo>
                  <a:pt x="59" y="193"/>
                </a:lnTo>
                <a:lnTo>
                  <a:pt x="48" y="203"/>
                </a:lnTo>
                <a:lnTo>
                  <a:pt x="5" y="203"/>
                </a:lnTo>
                <a:lnTo>
                  <a:pt x="0" y="198"/>
                </a:lnTo>
                <a:lnTo>
                  <a:pt x="0" y="193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48" y="0"/>
                </a:lnTo>
                <a:close/>
                <a:moveTo>
                  <a:pt x="5" y="16"/>
                </a:moveTo>
                <a:lnTo>
                  <a:pt x="16" y="5"/>
                </a:lnTo>
                <a:lnTo>
                  <a:pt x="16" y="193"/>
                </a:lnTo>
                <a:lnTo>
                  <a:pt x="5" y="187"/>
                </a:lnTo>
                <a:lnTo>
                  <a:pt x="48" y="187"/>
                </a:lnTo>
                <a:lnTo>
                  <a:pt x="43" y="193"/>
                </a:lnTo>
                <a:lnTo>
                  <a:pt x="43" y="5"/>
                </a:lnTo>
                <a:lnTo>
                  <a:pt x="48" y="16"/>
                </a:lnTo>
                <a:lnTo>
                  <a:pt x="5" y="16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4448858" y="3812088"/>
            <a:ext cx="72520" cy="223707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4" y="0"/>
              </a:cxn>
              <a:cxn ang="0">
                <a:pos x="59" y="5"/>
              </a:cxn>
              <a:cxn ang="0">
                <a:pos x="59" y="171"/>
              </a:cxn>
              <a:cxn ang="0">
                <a:pos x="48" y="182"/>
              </a:cxn>
              <a:cxn ang="0">
                <a:pos x="5" y="182"/>
              </a:cxn>
              <a:cxn ang="0">
                <a:pos x="0" y="177"/>
              </a:cxn>
              <a:cxn ang="0">
                <a:pos x="0" y="171"/>
              </a:cxn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48" y="0"/>
              </a:cxn>
              <a:cxn ang="0">
                <a:pos x="5" y="16"/>
              </a:cxn>
              <a:cxn ang="0">
                <a:pos x="16" y="5"/>
              </a:cxn>
              <a:cxn ang="0">
                <a:pos x="16" y="171"/>
              </a:cxn>
              <a:cxn ang="0">
                <a:pos x="5" y="166"/>
              </a:cxn>
              <a:cxn ang="0">
                <a:pos x="48" y="166"/>
              </a:cxn>
              <a:cxn ang="0">
                <a:pos x="43" y="171"/>
              </a:cxn>
              <a:cxn ang="0">
                <a:pos x="43" y="5"/>
              </a:cxn>
              <a:cxn ang="0">
                <a:pos x="48" y="16"/>
              </a:cxn>
              <a:cxn ang="0">
                <a:pos x="5" y="16"/>
              </a:cxn>
            </a:cxnLst>
            <a:rect l="0" t="0" r="r" b="b"/>
            <a:pathLst>
              <a:path w="59" h="182">
                <a:moveTo>
                  <a:pt x="48" y="0"/>
                </a:moveTo>
                <a:lnTo>
                  <a:pt x="54" y="0"/>
                </a:lnTo>
                <a:lnTo>
                  <a:pt x="59" y="5"/>
                </a:lnTo>
                <a:lnTo>
                  <a:pt x="59" y="171"/>
                </a:lnTo>
                <a:lnTo>
                  <a:pt x="48" y="182"/>
                </a:lnTo>
                <a:lnTo>
                  <a:pt x="5" y="182"/>
                </a:lnTo>
                <a:lnTo>
                  <a:pt x="0" y="177"/>
                </a:lnTo>
                <a:lnTo>
                  <a:pt x="0" y="171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48" y="0"/>
                </a:lnTo>
                <a:close/>
                <a:moveTo>
                  <a:pt x="5" y="16"/>
                </a:moveTo>
                <a:lnTo>
                  <a:pt x="16" y="5"/>
                </a:lnTo>
                <a:lnTo>
                  <a:pt x="16" y="171"/>
                </a:lnTo>
                <a:lnTo>
                  <a:pt x="5" y="166"/>
                </a:lnTo>
                <a:lnTo>
                  <a:pt x="48" y="166"/>
                </a:lnTo>
                <a:lnTo>
                  <a:pt x="43" y="171"/>
                </a:lnTo>
                <a:lnTo>
                  <a:pt x="43" y="5"/>
                </a:lnTo>
                <a:lnTo>
                  <a:pt x="48" y="16"/>
                </a:lnTo>
                <a:lnTo>
                  <a:pt x="5" y="16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Freeform 18"/>
          <p:cNvSpPr>
            <a:spLocks noEditPoints="1"/>
          </p:cNvSpPr>
          <p:nvPr/>
        </p:nvSpPr>
        <p:spPr bwMode="auto">
          <a:xfrm>
            <a:off x="4501712" y="5482513"/>
            <a:ext cx="217561" cy="20404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0"/>
              </a:cxn>
              <a:cxn ang="0">
                <a:pos x="5" y="0"/>
              </a:cxn>
              <a:cxn ang="0">
                <a:pos x="166" y="0"/>
              </a:cxn>
              <a:cxn ang="0">
                <a:pos x="172" y="0"/>
              </a:cxn>
              <a:cxn ang="0">
                <a:pos x="177" y="6"/>
              </a:cxn>
              <a:cxn ang="0">
                <a:pos x="177" y="156"/>
              </a:cxn>
              <a:cxn ang="0">
                <a:pos x="166" y="166"/>
              </a:cxn>
              <a:cxn ang="0">
                <a:pos x="5" y="166"/>
              </a:cxn>
              <a:cxn ang="0">
                <a:pos x="0" y="161"/>
              </a:cxn>
              <a:cxn ang="0">
                <a:pos x="0" y="156"/>
              </a:cxn>
              <a:cxn ang="0">
                <a:pos x="0" y="6"/>
              </a:cxn>
              <a:cxn ang="0">
                <a:pos x="16" y="156"/>
              </a:cxn>
              <a:cxn ang="0">
                <a:pos x="5" y="150"/>
              </a:cxn>
              <a:cxn ang="0">
                <a:pos x="166" y="150"/>
              </a:cxn>
              <a:cxn ang="0">
                <a:pos x="161" y="156"/>
              </a:cxn>
              <a:cxn ang="0">
                <a:pos x="161" y="6"/>
              </a:cxn>
              <a:cxn ang="0">
                <a:pos x="166" y="16"/>
              </a:cxn>
              <a:cxn ang="0">
                <a:pos x="5" y="16"/>
              </a:cxn>
              <a:cxn ang="0">
                <a:pos x="16" y="6"/>
              </a:cxn>
              <a:cxn ang="0">
                <a:pos x="16" y="156"/>
              </a:cxn>
            </a:cxnLst>
            <a:rect l="0" t="0" r="r" b="b"/>
            <a:pathLst>
              <a:path w="177" h="166">
                <a:moveTo>
                  <a:pt x="0" y="6"/>
                </a:moveTo>
                <a:lnTo>
                  <a:pt x="0" y="0"/>
                </a:lnTo>
                <a:lnTo>
                  <a:pt x="5" y="0"/>
                </a:lnTo>
                <a:lnTo>
                  <a:pt x="166" y="0"/>
                </a:lnTo>
                <a:lnTo>
                  <a:pt x="172" y="0"/>
                </a:lnTo>
                <a:lnTo>
                  <a:pt x="177" y="6"/>
                </a:lnTo>
                <a:lnTo>
                  <a:pt x="177" y="156"/>
                </a:lnTo>
                <a:lnTo>
                  <a:pt x="166" y="166"/>
                </a:lnTo>
                <a:lnTo>
                  <a:pt x="5" y="166"/>
                </a:lnTo>
                <a:lnTo>
                  <a:pt x="0" y="161"/>
                </a:lnTo>
                <a:lnTo>
                  <a:pt x="0" y="156"/>
                </a:lnTo>
                <a:lnTo>
                  <a:pt x="0" y="6"/>
                </a:lnTo>
                <a:close/>
                <a:moveTo>
                  <a:pt x="16" y="156"/>
                </a:moveTo>
                <a:lnTo>
                  <a:pt x="5" y="150"/>
                </a:lnTo>
                <a:lnTo>
                  <a:pt x="166" y="150"/>
                </a:lnTo>
                <a:lnTo>
                  <a:pt x="161" y="156"/>
                </a:lnTo>
                <a:lnTo>
                  <a:pt x="161" y="6"/>
                </a:lnTo>
                <a:lnTo>
                  <a:pt x="166" y="16"/>
                </a:lnTo>
                <a:lnTo>
                  <a:pt x="5" y="16"/>
                </a:lnTo>
                <a:lnTo>
                  <a:pt x="16" y="6"/>
                </a:lnTo>
                <a:lnTo>
                  <a:pt x="16" y="15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Freeform 19"/>
          <p:cNvSpPr>
            <a:spLocks noEditPoints="1"/>
          </p:cNvSpPr>
          <p:nvPr/>
        </p:nvSpPr>
        <p:spPr bwMode="auto">
          <a:xfrm>
            <a:off x="4448858" y="5437034"/>
            <a:ext cx="270415" cy="6514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209" y="0"/>
              </a:cxn>
              <a:cxn ang="0">
                <a:pos x="215" y="0"/>
              </a:cxn>
              <a:cxn ang="0">
                <a:pos x="220" y="5"/>
              </a:cxn>
              <a:cxn ang="0">
                <a:pos x="220" y="43"/>
              </a:cxn>
              <a:cxn ang="0">
                <a:pos x="209" y="53"/>
              </a:cxn>
              <a:cxn ang="0">
                <a:pos x="5" y="53"/>
              </a:cxn>
              <a:cxn ang="0">
                <a:pos x="0" y="48"/>
              </a:cxn>
              <a:cxn ang="0">
                <a:pos x="0" y="43"/>
              </a:cxn>
              <a:cxn ang="0">
                <a:pos x="0" y="5"/>
              </a:cxn>
              <a:cxn ang="0">
                <a:pos x="16" y="43"/>
              </a:cxn>
              <a:cxn ang="0">
                <a:pos x="5" y="37"/>
              </a:cxn>
              <a:cxn ang="0">
                <a:pos x="209" y="37"/>
              </a:cxn>
              <a:cxn ang="0">
                <a:pos x="204" y="43"/>
              </a:cxn>
              <a:cxn ang="0">
                <a:pos x="204" y="5"/>
              </a:cxn>
              <a:cxn ang="0">
                <a:pos x="209" y="16"/>
              </a:cxn>
              <a:cxn ang="0">
                <a:pos x="5" y="16"/>
              </a:cxn>
              <a:cxn ang="0">
                <a:pos x="16" y="5"/>
              </a:cxn>
              <a:cxn ang="0">
                <a:pos x="16" y="43"/>
              </a:cxn>
            </a:cxnLst>
            <a:rect l="0" t="0" r="r" b="b"/>
            <a:pathLst>
              <a:path w="220" h="53">
                <a:moveTo>
                  <a:pt x="0" y="5"/>
                </a:moveTo>
                <a:lnTo>
                  <a:pt x="0" y="0"/>
                </a:lnTo>
                <a:lnTo>
                  <a:pt x="5" y="0"/>
                </a:lnTo>
                <a:lnTo>
                  <a:pt x="209" y="0"/>
                </a:lnTo>
                <a:lnTo>
                  <a:pt x="215" y="0"/>
                </a:lnTo>
                <a:lnTo>
                  <a:pt x="220" y="5"/>
                </a:lnTo>
                <a:lnTo>
                  <a:pt x="220" y="43"/>
                </a:lnTo>
                <a:lnTo>
                  <a:pt x="209" y="53"/>
                </a:lnTo>
                <a:lnTo>
                  <a:pt x="5" y="53"/>
                </a:lnTo>
                <a:lnTo>
                  <a:pt x="0" y="48"/>
                </a:lnTo>
                <a:lnTo>
                  <a:pt x="0" y="43"/>
                </a:lnTo>
                <a:lnTo>
                  <a:pt x="0" y="5"/>
                </a:lnTo>
                <a:close/>
                <a:moveTo>
                  <a:pt x="16" y="43"/>
                </a:moveTo>
                <a:lnTo>
                  <a:pt x="5" y="37"/>
                </a:lnTo>
                <a:lnTo>
                  <a:pt x="209" y="37"/>
                </a:lnTo>
                <a:lnTo>
                  <a:pt x="204" y="43"/>
                </a:lnTo>
                <a:lnTo>
                  <a:pt x="204" y="5"/>
                </a:lnTo>
                <a:lnTo>
                  <a:pt x="209" y="16"/>
                </a:lnTo>
                <a:lnTo>
                  <a:pt x="5" y="16"/>
                </a:lnTo>
                <a:lnTo>
                  <a:pt x="16" y="5"/>
                </a:lnTo>
                <a:lnTo>
                  <a:pt x="16" y="43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Freeform 20"/>
          <p:cNvSpPr>
            <a:spLocks noEditPoints="1"/>
          </p:cNvSpPr>
          <p:nvPr/>
        </p:nvSpPr>
        <p:spPr bwMode="auto">
          <a:xfrm>
            <a:off x="4699606" y="5437034"/>
            <a:ext cx="217561" cy="65145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166" y="0"/>
              </a:cxn>
              <a:cxn ang="0">
                <a:pos x="172" y="0"/>
              </a:cxn>
              <a:cxn ang="0">
                <a:pos x="177" y="5"/>
              </a:cxn>
              <a:cxn ang="0">
                <a:pos x="177" y="43"/>
              </a:cxn>
              <a:cxn ang="0">
                <a:pos x="166" y="53"/>
              </a:cxn>
              <a:cxn ang="0">
                <a:pos x="5" y="53"/>
              </a:cxn>
              <a:cxn ang="0">
                <a:pos x="0" y="48"/>
              </a:cxn>
              <a:cxn ang="0">
                <a:pos x="0" y="43"/>
              </a:cxn>
              <a:cxn ang="0">
                <a:pos x="0" y="5"/>
              </a:cxn>
              <a:cxn ang="0">
                <a:pos x="16" y="43"/>
              </a:cxn>
              <a:cxn ang="0">
                <a:pos x="5" y="37"/>
              </a:cxn>
              <a:cxn ang="0">
                <a:pos x="166" y="37"/>
              </a:cxn>
              <a:cxn ang="0">
                <a:pos x="161" y="43"/>
              </a:cxn>
              <a:cxn ang="0">
                <a:pos x="161" y="5"/>
              </a:cxn>
              <a:cxn ang="0">
                <a:pos x="166" y="16"/>
              </a:cxn>
              <a:cxn ang="0">
                <a:pos x="5" y="16"/>
              </a:cxn>
              <a:cxn ang="0">
                <a:pos x="16" y="5"/>
              </a:cxn>
              <a:cxn ang="0">
                <a:pos x="16" y="43"/>
              </a:cxn>
            </a:cxnLst>
            <a:rect l="0" t="0" r="r" b="b"/>
            <a:pathLst>
              <a:path w="177" h="53">
                <a:moveTo>
                  <a:pt x="0" y="5"/>
                </a:moveTo>
                <a:lnTo>
                  <a:pt x="0" y="0"/>
                </a:lnTo>
                <a:lnTo>
                  <a:pt x="5" y="0"/>
                </a:lnTo>
                <a:lnTo>
                  <a:pt x="166" y="0"/>
                </a:lnTo>
                <a:lnTo>
                  <a:pt x="172" y="0"/>
                </a:lnTo>
                <a:lnTo>
                  <a:pt x="177" y="5"/>
                </a:lnTo>
                <a:lnTo>
                  <a:pt x="177" y="43"/>
                </a:lnTo>
                <a:lnTo>
                  <a:pt x="166" y="53"/>
                </a:lnTo>
                <a:lnTo>
                  <a:pt x="5" y="53"/>
                </a:lnTo>
                <a:lnTo>
                  <a:pt x="0" y="48"/>
                </a:lnTo>
                <a:lnTo>
                  <a:pt x="0" y="43"/>
                </a:lnTo>
                <a:lnTo>
                  <a:pt x="0" y="5"/>
                </a:lnTo>
                <a:close/>
                <a:moveTo>
                  <a:pt x="16" y="43"/>
                </a:moveTo>
                <a:lnTo>
                  <a:pt x="5" y="37"/>
                </a:lnTo>
                <a:lnTo>
                  <a:pt x="166" y="37"/>
                </a:lnTo>
                <a:lnTo>
                  <a:pt x="161" y="43"/>
                </a:lnTo>
                <a:lnTo>
                  <a:pt x="161" y="5"/>
                </a:lnTo>
                <a:lnTo>
                  <a:pt x="166" y="16"/>
                </a:lnTo>
                <a:lnTo>
                  <a:pt x="5" y="16"/>
                </a:lnTo>
                <a:lnTo>
                  <a:pt x="16" y="5"/>
                </a:lnTo>
                <a:lnTo>
                  <a:pt x="16" y="43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Freeform 21"/>
          <p:cNvSpPr>
            <a:spLocks noEditPoints="1"/>
          </p:cNvSpPr>
          <p:nvPr/>
        </p:nvSpPr>
        <p:spPr bwMode="auto">
          <a:xfrm>
            <a:off x="4448858" y="5437034"/>
            <a:ext cx="72520" cy="249519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4" y="0"/>
              </a:cxn>
              <a:cxn ang="0">
                <a:pos x="59" y="5"/>
              </a:cxn>
              <a:cxn ang="0">
                <a:pos x="59" y="193"/>
              </a:cxn>
              <a:cxn ang="0">
                <a:pos x="48" y="203"/>
              </a:cxn>
              <a:cxn ang="0">
                <a:pos x="5" y="203"/>
              </a:cxn>
              <a:cxn ang="0">
                <a:pos x="0" y="198"/>
              </a:cxn>
              <a:cxn ang="0">
                <a:pos x="0" y="193"/>
              </a:cxn>
              <a:cxn ang="0">
                <a:pos x="0" y="5"/>
              </a:cxn>
              <a:cxn ang="0">
                <a:pos x="0" y="0"/>
              </a:cxn>
              <a:cxn ang="0">
                <a:pos x="5" y="0"/>
              </a:cxn>
              <a:cxn ang="0">
                <a:pos x="48" y="0"/>
              </a:cxn>
              <a:cxn ang="0">
                <a:pos x="5" y="16"/>
              </a:cxn>
              <a:cxn ang="0">
                <a:pos x="16" y="5"/>
              </a:cxn>
              <a:cxn ang="0">
                <a:pos x="16" y="193"/>
              </a:cxn>
              <a:cxn ang="0">
                <a:pos x="5" y="187"/>
              </a:cxn>
              <a:cxn ang="0">
                <a:pos x="48" y="187"/>
              </a:cxn>
              <a:cxn ang="0">
                <a:pos x="43" y="193"/>
              </a:cxn>
              <a:cxn ang="0">
                <a:pos x="43" y="5"/>
              </a:cxn>
              <a:cxn ang="0">
                <a:pos x="48" y="16"/>
              </a:cxn>
              <a:cxn ang="0">
                <a:pos x="5" y="16"/>
              </a:cxn>
            </a:cxnLst>
            <a:rect l="0" t="0" r="r" b="b"/>
            <a:pathLst>
              <a:path w="59" h="203">
                <a:moveTo>
                  <a:pt x="48" y="0"/>
                </a:moveTo>
                <a:lnTo>
                  <a:pt x="54" y="0"/>
                </a:lnTo>
                <a:lnTo>
                  <a:pt x="59" y="5"/>
                </a:lnTo>
                <a:lnTo>
                  <a:pt x="59" y="193"/>
                </a:lnTo>
                <a:lnTo>
                  <a:pt x="48" y="203"/>
                </a:lnTo>
                <a:lnTo>
                  <a:pt x="5" y="203"/>
                </a:lnTo>
                <a:lnTo>
                  <a:pt x="0" y="198"/>
                </a:lnTo>
                <a:lnTo>
                  <a:pt x="0" y="193"/>
                </a:lnTo>
                <a:lnTo>
                  <a:pt x="0" y="5"/>
                </a:lnTo>
                <a:lnTo>
                  <a:pt x="0" y="0"/>
                </a:lnTo>
                <a:lnTo>
                  <a:pt x="5" y="0"/>
                </a:lnTo>
                <a:lnTo>
                  <a:pt x="48" y="0"/>
                </a:lnTo>
                <a:close/>
                <a:moveTo>
                  <a:pt x="5" y="16"/>
                </a:moveTo>
                <a:lnTo>
                  <a:pt x="16" y="5"/>
                </a:lnTo>
                <a:lnTo>
                  <a:pt x="16" y="193"/>
                </a:lnTo>
                <a:lnTo>
                  <a:pt x="5" y="187"/>
                </a:lnTo>
                <a:lnTo>
                  <a:pt x="48" y="187"/>
                </a:lnTo>
                <a:lnTo>
                  <a:pt x="43" y="193"/>
                </a:lnTo>
                <a:lnTo>
                  <a:pt x="43" y="5"/>
                </a:lnTo>
                <a:lnTo>
                  <a:pt x="48" y="16"/>
                </a:lnTo>
                <a:lnTo>
                  <a:pt x="5" y="16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Freeform 22"/>
          <p:cNvSpPr>
            <a:spLocks noEditPoints="1"/>
          </p:cNvSpPr>
          <p:nvPr/>
        </p:nvSpPr>
        <p:spPr bwMode="auto">
          <a:xfrm>
            <a:off x="4448858" y="5666887"/>
            <a:ext cx="72520" cy="217561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54" y="0"/>
              </a:cxn>
              <a:cxn ang="0">
                <a:pos x="59" y="6"/>
              </a:cxn>
              <a:cxn ang="0">
                <a:pos x="59" y="166"/>
              </a:cxn>
              <a:cxn ang="0">
                <a:pos x="48" y="177"/>
              </a:cxn>
              <a:cxn ang="0">
                <a:pos x="5" y="177"/>
              </a:cxn>
              <a:cxn ang="0">
                <a:pos x="0" y="171"/>
              </a:cxn>
              <a:cxn ang="0">
                <a:pos x="0" y="166"/>
              </a:cxn>
              <a:cxn ang="0">
                <a:pos x="0" y="6"/>
              </a:cxn>
              <a:cxn ang="0">
                <a:pos x="0" y="0"/>
              </a:cxn>
              <a:cxn ang="0">
                <a:pos x="5" y="0"/>
              </a:cxn>
              <a:cxn ang="0">
                <a:pos x="48" y="0"/>
              </a:cxn>
              <a:cxn ang="0">
                <a:pos x="5" y="16"/>
              </a:cxn>
              <a:cxn ang="0">
                <a:pos x="16" y="6"/>
              </a:cxn>
              <a:cxn ang="0">
                <a:pos x="16" y="166"/>
              </a:cxn>
              <a:cxn ang="0">
                <a:pos x="5" y="161"/>
              </a:cxn>
              <a:cxn ang="0">
                <a:pos x="48" y="161"/>
              </a:cxn>
              <a:cxn ang="0">
                <a:pos x="43" y="166"/>
              </a:cxn>
              <a:cxn ang="0">
                <a:pos x="43" y="6"/>
              </a:cxn>
              <a:cxn ang="0">
                <a:pos x="48" y="16"/>
              </a:cxn>
              <a:cxn ang="0">
                <a:pos x="5" y="16"/>
              </a:cxn>
            </a:cxnLst>
            <a:rect l="0" t="0" r="r" b="b"/>
            <a:pathLst>
              <a:path w="59" h="177">
                <a:moveTo>
                  <a:pt x="48" y="0"/>
                </a:moveTo>
                <a:lnTo>
                  <a:pt x="54" y="0"/>
                </a:lnTo>
                <a:lnTo>
                  <a:pt x="59" y="6"/>
                </a:lnTo>
                <a:lnTo>
                  <a:pt x="59" y="166"/>
                </a:lnTo>
                <a:lnTo>
                  <a:pt x="48" y="177"/>
                </a:lnTo>
                <a:lnTo>
                  <a:pt x="5" y="177"/>
                </a:lnTo>
                <a:lnTo>
                  <a:pt x="0" y="171"/>
                </a:lnTo>
                <a:lnTo>
                  <a:pt x="0" y="166"/>
                </a:lnTo>
                <a:lnTo>
                  <a:pt x="0" y="6"/>
                </a:lnTo>
                <a:lnTo>
                  <a:pt x="0" y="0"/>
                </a:lnTo>
                <a:lnTo>
                  <a:pt x="5" y="0"/>
                </a:lnTo>
                <a:lnTo>
                  <a:pt x="48" y="0"/>
                </a:lnTo>
                <a:close/>
                <a:moveTo>
                  <a:pt x="5" y="16"/>
                </a:moveTo>
                <a:lnTo>
                  <a:pt x="16" y="6"/>
                </a:lnTo>
                <a:lnTo>
                  <a:pt x="16" y="166"/>
                </a:lnTo>
                <a:lnTo>
                  <a:pt x="5" y="161"/>
                </a:lnTo>
                <a:lnTo>
                  <a:pt x="48" y="161"/>
                </a:lnTo>
                <a:lnTo>
                  <a:pt x="43" y="166"/>
                </a:lnTo>
                <a:lnTo>
                  <a:pt x="43" y="6"/>
                </a:lnTo>
                <a:lnTo>
                  <a:pt x="48" y="16"/>
                </a:lnTo>
                <a:lnTo>
                  <a:pt x="5" y="16"/>
                </a:lnTo>
                <a:close/>
              </a:path>
            </a:pathLst>
          </a:custGeom>
          <a:solidFill>
            <a:srgbClr val="C0504D"/>
          </a:solidFill>
          <a:ln w="0">
            <a:solidFill>
              <a:srgbClr val="C0504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23"/>
          <p:cNvSpPr>
            <a:spLocks noChangeArrowheads="1"/>
          </p:cNvSpPr>
          <p:nvPr/>
        </p:nvSpPr>
        <p:spPr bwMode="auto">
          <a:xfrm>
            <a:off x="3000809" y="3645024"/>
            <a:ext cx="3141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EL</a:t>
            </a:r>
            <a:endParaRPr kumimoji="1" lang="ko-KR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65" name="Rectangle 24"/>
          <p:cNvSpPr>
            <a:spLocks noChangeArrowheads="1"/>
          </p:cNvSpPr>
          <p:nvPr/>
        </p:nvSpPr>
        <p:spPr bwMode="auto">
          <a:xfrm>
            <a:off x="2987824" y="5628296"/>
            <a:ext cx="3141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BL</a:t>
            </a:r>
            <a:endParaRPr kumimoji="1" lang="ko-KR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66" name="Rectangle 25"/>
          <p:cNvSpPr>
            <a:spLocks noChangeArrowheads="1"/>
          </p:cNvSpPr>
          <p:nvPr/>
        </p:nvSpPr>
        <p:spPr bwMode="auto">
          <a:xfrm>
            <a:off x="4761980" y="3857567"/>
            <a:ext cx="9361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Unavailable</a:t>
            </a:r>
            <a:endParaRPr kumimoji="1" lang="en-US" altLang="ko-KR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 reference</a:t>
            </a:r>
            <a:endParaRPr kumimoji="1" lang="ko-KR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4391021" y="3686443"/>
            <a:ext cx="1715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x</a:t>
            </a:r>
            <a:endParaRPr kumimoji="1" lang="ko-KR" altLang="ko-KR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68" name="Freeform 27"/>
          <p:cNvSpPr>
            <a:spLocks noEditPoints="1"/>
          </p:cNvSpPr>
          <p:nvPr/>
        </p:nvSpPr>
        <p:spPr bwMode="auto">
          <a:xfrm>
            <a:off x="4349296" y="5680408"/>
            <a:ext cx="264269" cy="269186"/>
          </a:xfrm>
          <a:custGeom>
            <a:avLst/>
            <a:gdLst/>
            <a:ahLst/>
            <a:cxnLst>
              <a:cxn ang="0">
                <a:pos x="0" y="86"/>
              </a:cxn>
              <a:cxn ang="0">
                <a:pos x="6" y="64"/>
              </a:cxn>
              <a:cxn ang="0">
                <a:pos x="16" y="48"/>
              </a:cxn>
              <a:cxn ang="0">
                <a:pos x="22" y="43"/>
              </a:cxn>
              <a:cxn ang="0">
                <a:pos x="27" y="53"/>
              </a:cxn>
              <a:cxn ang="0">
                <a:pos x="22" y="69"/>
              </a:cxn>
              <a:cxn ang="0">
                <a:pos x="16" y="91"/>
              </a:cxn>
              <a:cxn ang="0">
                <a:pos x="16" y="107"/>
              </a:cxn>
              <a:cxn ang="0">
                <a:pos x="59" y="11"/>
              </a:cxn>
              <a:cxn ang="0">
                <a:pos x="65" y="5"/>
              </a:cxn>
              <a:cxn ang="0">
                <a:pos x="86" y="0"/>
              </a:cxn>
              <a:cxn ang="0">
                <a:pos x="108" y="16"/>
              </a:cxn>
              <a:cxn ang="0">
                <a:pos x="92" y="16"/>
              </a:cxn>
              <a:cxn ang="0">
                <a:pos x="70" y="21"/>
              </a:cxn>
              <a:cxn ang="0">
                <a:pos x="59" y="11"/>
              </a:cxn>
              <a:cxn ang="0">
                <a:pos x="124" y="0"/>
              </a:cxn>
              <a:cxn ang="0">
                <a:pos x="108" y="16"/>
              </a:cxn>
              <a:cxn ang="0">
                <a:pos x="172" y="21"/>
              </a:cxn>
              <a:cxn ang="0">
                <a:pos x="188" y="32"/>
              </a:cxn>
              <a:cxn ang="0">
                <a:pos x="199" y="48"/>
              </a:cxn>
              <a:cxn ang="0">
                <a:pos x="210" y="64"/>
              </a:cxn>
              <a:cxn ang="0">
                <a:pos x="199" y="80"/>
              </a:cxn>
              <a:cxn ang="0">
                <a:pos x="194" y="69"/>
              </a:cxn>
              <a:cxn ang="0">
                <a:pos x="188" y="53"/>
              </a:cxn>
              <a:cxn ang="0">
                <a:pos x="178" y="43"/>
              </a:cxn>
              <a:cxn ang="0">
                <a:pos x="172" y="21"/>
              </a:cxn>
              <a:cxn ang="0">
                <a:pos x="215" y="128"/>
              </a:cxn>
              <a:cxn ang="0">
                <a:pos x="210" y="150"/>
              </a:cxn>
              <a:cxn ang="0">
                <a:pos x="199" y="166"/>
              </a:cxn>
              <a:cxn ang="0">
                <a:pos x="188" y="182"/>
              </a:cxn>
              <a:cxn ang="0">
                <a:pos x="183" y="187"/>
              </a:cxn>
              <a:cxn ang="0">
                <a:pos x="178" y="171"/>
              </a:cxn>
              <a:cxn ang="0">
                <a:pos x="188" y="160"/>
              </a:cxn>
              <a:cxn ang="0">
                <a:pos x="194" y="144"/>
              </a:cxn>
              <a:cxn ang="0">
                <a:pos x="199" y="123"/>
              </a:cxn>
              <a:cxn ang="0">
                <a:pos x="199" y="123"/>
              </a:cxn>
              <a:cxn ang="0">
                <a:pos x="140" y="214"/>
              </a:cxn>
              <a:cxn ang="0">
                <a:pos x="129" y="214"/>
              </a:cxn>
              <a:cxn ang="0">
                <a:pos x="108" y="203"/>
              </a:cxn>
              <a:cxn ang="0">
                <a:pos x="124" y="198"/>
              </a:cxn>
              <a:cxn ang="0">
                <a:pos x="140" y="214"/>
              </a:cxn>
              <a:cxn ang="0">
                <a:pos x="86" y="214"/>
              </a:cxn>
              <a:cxn ang="0">
                <a:pos x="70" y="209"/>
              </a:cxn>
              <a:cxn ang="0">
                <a:pos x="92" y="198"/>
              </a:cxn>
              <a:cxn ang="0">
                <a:pos x="108" y="203"/>
              </a:cxn>
              <a:cxn ang="0">
                <a:pos x="27" y="182"/>
              </a:cxn>
              <a:cxn ang="0">
                <a:pos x="16" y="166"/>
              </a:cxn>
              <a:cxn ang="0">
                <a:pos x="6" y="150"/>
              </a:cxn>
              <a:cxn ang="0">
                <a:pos x="0" y="128"/>
              </a:cxn>
              <a:cxn ang="0">
                <a:pos x="16" y="118"/>
              </a:cxn>
              <a:cxn ang="0">
                <a:pos x="16" y="123"/>
              </a:cxn>
              <a:cxn ang="0">
                <a:pos x="22" y="144"/>
              </a:cxn>
              <a:cxn ang="0">
                <a:pos x="27" y="160"/>
              </a:cxn>
              <a:cxn ang="0">
                <a:pos x="27" y="182"/>
              </a:cxn>
            </a:cxnLst>
            <a:rect l="0" t="0" r="r" b="b"/>
            <a:pathLst>
              <a:path w="215" h="219">
                <a:moveTo>
                  <a:pt x="0" y="107"/>
                </a:moveTo>
                <a:lnTo>
                  <a:pt x="0" y="86"/>
                </a:lnTo>
                <a:lnTo>
                  <a:pt x="0" y="86"/>
                </a:lnTo>
                <a:lnTo>
                  <a:pt x="6" y="64"/>
                </a:lnTo>
                <a:lnTo>
                  <a:pt x="6" y="64"/>
                </a:lnTo>
                <a:lnTo>
                  <a:pt x="16" y="48"/>
                </a:lnTo>
                <a:lnTo>
                  <a:pt x="16" y="43"/>
                </a:lnTo>
                <a:lnTo>
                  <a:pt x="22" y="43"/>
                </a:lnTo>
                <a:lnTo>
                  <a:pt x="33" y="53"/>
                </a:lnTo>
                <a:lnTo>
                  <a:pt x="27" y="53"/>
                </a:lnTo>
                <a:lnTo>
                  <a:pt x="33" y="53"/>
                </a:lnTo>
                <a:lnTo>
                  <a:pt x="22" y="69"/>
                </a:lnTo>
                <a:lnTo>
                  <a:pt x="22" y="69"/>
                </a:lnTo>
                <a:lnTo>
                  <a:pt x="16" y="91"/>
                </a:lnTo>
                <a:lnTo>
                  <a:pt x="16" y="86"/>
                </a:lnTo>
                <a:lnTo>
                  <a:pt x="16" y="107"/>
                </a:lnTo>
                <a:lnTo>
                  <a:pt x="0" y="107"/>
                </a:lnTo>
                <a:close/>
                <a:moveTo>
                  <a:pt x="59" y="11"/>
                </a:moveTo>
                <a:lnTo>
                  <a:pt x="65" y="5"/>
                </a:lnTo>
                <a:lnTo>
                  <a:pt x="65" y="5"/>
                </a:lnTo>
                <a:lnTo>
                  <a:pt x="86" y="0"/>
                </a:lnTo>
                <a:lnTo>
                  <a:pt x="86" y="0"/>
                </a:lnTo>
                <a:lnTo>
                  <a:pt x="108" y="0"/>
                </a:lnTo>
                <a:lnTo>
                  <a:pt x="108" y="16"/>
                </a:lnTo>
                <a:lnTo>
                  <a:pt x="86" y="16"/>
                </a:lnTo>
                <a:lnTo>
                  <a:pt x="92" y="16"/>
                </a:lnTo>
                <a:lnTo>
                  <a:pt x="70" y="21"/>
                </a:lnTo>
                <a:lnTo>
                  <a:pt x="70" y="21"/>
                </a:lnTo>
                <a:lnTo>
                  <a:pt x="65" y="21"/>
                </a:lnTo>
                <a:lnTo>
                  <a:pt x="59" y="11"/>
                </a:lnTo>
                <a:close/>
                <a:moveTo>
                  <a:pt x="108" y="0"/>
                </a:moveTo>
                <a:lnTo>
                  <a:pt x="124" y="0"/>
                </a:lnTo>
                <a:lnTo>
                  <a:pt x="124" y="16"/>
                </a:lnTo>
                <a:lnTo>
                  <a:pt x="108" y="16"/>
                </a:lnTo>
                <a:lnTo>
                  <a:pt x="108" y="0"/>
                </a:lnTo>
                <a:close/>
                <a:moveTo>
                  <a:pt x="172" y="21"/>
                </a:moveTo>
                <a:lnTo>
                  <a:pt x="183" y="27"/>
                </a:lnTo>
                <a:lnTo>
                  <a:pt x="188" y="32"/>
                </a:lnTo>
                <a:lnTo>
                  <a:pt x="199" y="43"/>
                </a:lnTo>
                <a:lnTo>
                  <a:pt x="199" y="48"/>
                </a:lnTo>
                <a:lnTo>
                  <a:pt x="210" y="64"/>
                </a:lnTo>
                <a:lnTo>
                  <a:pt x="210" y="64"/>
                </a:lnTo>
                <a:lnTo>
                  <a:pt x="215" y="75"/>
                </a:lnTo>
                <a:lnTo>
                  <a:pt x="199" y="80"/>
                </a:lnTo>
                <a:lnTo>
                  <a:pt x="194" y="69"/>
                </a:lnTo>
                <a:lnTo>
                  <a:pt x="194" y="69"/>
                </a:lnTo>
                <a:lnTo>
                  <a:pt x="183" y="53"/>
                </a:lnTo>
                <a:lnTo>
                  <a:pt x="188" y="53"/>
                </a:lnTo>
                <a:lnTo>
                  <a:pt x="172" y="43"/>
                </a:lnTo>
                <a:lnTo>
                  <a:pt x="178" y="43"/>
                </a:lnTo>
                <a:lnTo>
                  <a:pt x="161" y="32"/>
                </a:lnTo>
                <a:lnTo>
                  <a:pt x="172" y="21"/>
                </a:lnTo>
                <a:close/>
                <a:moveTo>
                  <a:pt x="215" y="128"/>
                </a:moveTo>
                <a:lnTo>
                  <a:pt x="215" y="128"/>
                </a:lnTo>
                <a:lnTo>
                  <a:pt x="215" y="128"/>
                </a:lnTo>
                <a:lnTo>
                  <a:pt x="210" y="150"/>
                </a:lnTo>
                <a:lnTo>
                  <a:pt x="210" y="150"/>
                </a:lnTo>
                <a:lnTo>
                  <a:pt x="199" y="166"/>
                </a:lnTo>
                <a:lnTo>
                  <a:pt x="199" y="171"/>
                </a:lnTo>
                <a:lnTo>
                  <a:pt x="188" y="182"/>
                </a:lnTo>
                <a:lnTo>
                  <a:pt x="183" y="187"/>
                </a:lnTo>
                <a:lnTo>
                  <a:pt x="183" y="187"/>
                </a:lnTo>
                <a:lnTo>
                  <a:pt x="172" y="176"/>
                </a:lnTo>
                <a:lnTo>
                  <a:pt x="178" y="171"/>
                </a:lnTo>
                <a:lnTo>
                  <a:pt x="172" y="176"/>
                </a:lnTo>
                <a:lnTo>
                  <a:pt x="188" y="160"/>
                </a:lnTo>
                <a:lnTo>
                  <a:pt x="183" y="160"/>
                </a:lnTo>
                <a:lnTo>
                  <a:pt x="194" y="144"/>
                </a:lnTo>
                <a:lnTo>
                  <a:pt x="194" y="144"/>
                </a:lnTo>
                <a:lnTo>
                  <a:pt x="199" y="123"/>
                </a:lnTo>
                <a:lnTo>
                  <a:pt x="199" y="128"/>
                </a:lnTo>
                <a:lnTo>
                  <a:pt x="199" y="123"/>
                </a:lnTo>
                <a:lnTo>
                  <a:pt x="215" y="128"/>
                </a:lnTo>
                <a:close/>
                <a:moveTo>
                  <a:pt x="140" y="214"/>
                </a:moveTo>
                <a:lnTo>
                  <a:pt x="129" y="214"/>
                </a:lnTo>
                <a:lnTo>
                  <a:pt x="129" y="214"/>
                </a:lnTo>
                <a:lnTo>
                  <a:pt x="108" y="219"/>
                </a:lnTo>
                <a:lnTo>
                  <a:pt x="108" y="203"/>
                </a:lnTo>
                <a:lnTo>
                  <a:pt x="129" y="198"/>
                </a:lnTo>
                <a:lnTo>
                  <a:pt x="124" y="198"/>
                </a:lnTo>
                <a:lnTo>
                  <a:pt x="135" y="198"/>
                </a:lnTo>
                <a:lnTo>
                  <a:pt x="140" y="214"/>
                </a:lnTo>
                <a:close/>
                <a:moveTo>
                  <a:pt x="108" y="219"/>
                </a:moveTo>
                <a:lnTo>
                  <a:pt x="86" y="214"/>
                </a:lnTo>
                <a:lnTo>
                  <a:pt x="86" y="214"/>
                </a:lnTo>
                <a:lnTo>
                  <a:pt x="70" y="209"/>
                </a:lnTo>
                <a:lnTo>
                  <a:pt x="76" y="193"/>
                </a:lnTo>
                <a:lnTo>
                  <a:pt x="92" y="198"/>
                </a:lnTo>
                <a:lnTo>
                  <a:pt x="86" y="198"/>
                </a:lnTo>
                <a:lnTo>
                  <a:pt x="108" y="203"/>
                </a:lnTo>
                <a:lnTo>
                  <a:pt x="108" y="219"/>
                </a:lnTo>
                <a:close/>
                <a:moveTo>
                  <a:pt x="27" y="182"/>
                </a:moveTo>
                <a:lnTo>
                  <a:pt x="16" y="171"/>
                </a:lnTo>
                <a:lnTo>
                  <a:pt x="16" y="166"/>
                </a:lnTo>
                <a:lnTo>
                  <a:pt x="6" y="150"/>
                </a:lnTo>
                <a:lnTo>
                  <a:pt x="6" y="150"/>
                </a:lnTo>
                <a:lnTo>
                  <a:pt x="0" y="128"/>
                </a:lnTo>
                <a:lnTo>
                  <a:pt x="0" y="128"/>
                </a:lnTo>
                <a:lnTo>
                  <a:pt x="0" y="118"/>
                </a:lnTo>
                <a:lnTo>
                  <a:pt x="16" y="118"/>
                </a:lnTo>
                <a:lnTo>
                  <a:pt x="16" y="128"/>
                </a:lnTo>
                <a:lnTo>
                  <a:pt x="16" y="123"/>
                </a:lnTo>
                <a:lnTo>
                  <a:pt x="22" y="144"/>
                </a:lnTo>
                <a:lnTo>
                  <a:pt x="22" y="144"/>
                </a:lnTo>
                <a:lnTo>
                  <a:pt x="33" y="160"/>
                </a:lnTo>
                <a:lnTo>
                  <a:pt x="27" y="160"/>
                </a:lnTo>
                <a:lnTo>
                  <a:pt x="38" y="171"/>
                </a:lnTo>
                <a:lnTo>
                  <a:pt x="27" y="182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Freeform 28"/>
          <p:cNvSpPr>
            <a:spLocks noEditPoints="1"/>
          </p:cNvSpPr>
          <p:nvPr/>
        </p:nvSpPr>
        <p:spPr bwMode="auto">
          <a:xfrm>
            <a:off x="4072736" y="3864942"/>
            <a:ext cx="290081" cy="1946986"/>
          </a:xfrm>
          <a:custGeom>
            <a:avLst/>
            <a:gdLst/>
            <a:ahLst/>
            <a:cxnLst>
              <a:cxn ang="0">
                <a:pos x="231" y="1584"/>
              </a:cxn>
              <a:cxn ang="0">
                <a:pos x="5" y="1584"/>
              </a:cxn>
              <a:cxn ang="0">
                <a:pos x="0" y="1579"/>
              </a:cxn>
              <a:cxn ang="0">
                <a:pos x="0" y="32"/>
              </a:cxn>
              <a:cxn ang="0">
                <a:pos x="5" y="26"/>
              </a:cxn>
              <a:cxn ang="0">
                <a:pos x="225" y="26"/>
              </a:cxn>
              <a:cxn ang="0">
                <a:pos x="225" y="37"/>
              </a:cxn>
              <a:cxn ang="0">
                <a:pos x="5" y="37"/>
              </a:cxn>
              <a:cxn ang="0">
                <a:pos x="11" y="32"/>
              </a:cxn>
              <a:cxn ang="0">
                <a:pos x="11" y="1579"/>
              </a:cxn>
              <a:cxn ang="0">
                <a:pos x="5" y="1573"/>
              </a:cxn>
              <a:cxn ang="0">
                <a:pos x="231" y="1573"/>
              </a:cxn>
              <a:cxn ang="0">
                <a:pos x="231" y="1584"/>
              </a:cxn>
              <a:cxn ang="0">
                <a:pos x="188" y="0"/>
              </a:cxn>
              <a:cxn ang="0">
                <a:pos x="236" y="32"/>
              </a:cxn>
              <a:cxn ang="0">
                <a:pos x="188" y="59"/>
              </a:cxn>
              <a:cxn ang="0">
                <a:pos x="182" y="59"/>
              </a:cxn>
              <a:cxn ang="0">
                <a:pos x="182" y="48"/>
              </a:cxn>
              <a:cxn ang="0">
                <a:pos x="225" y="26"/>
              </a:cxn>
              <a:cxn ang="0">
                <a:pos x="225" y="32"/>
              </a:cxn>
              <a:cxn ang="0">
                <a:pos x="182" y="10"/>
              </a:cxn>
              <a:cxn ang="0">
                <a:pos x="182" y="0"/>
              </a:cxn>
              <a:cxn ang="0">
                <a:pos x="188" y="0"/>
              </a:cxn>
              <a:cxn ang="0">
                <a:pos x="188" y="0"/>
              </a:cxn>
            </a:cxnLst>
            <a:rect l="0" t="0" r="r" b="b"/>
            <a:pathLst>
              <a:path w="236" h="1584">
                <a:moveTo>
                  <a:pt x="231" y="1584"/>
                </a:moveTo>
                <a:lnTo>
                  <a:pt x="5" y="1584"/>
                </a:lnTo>
                <a:lnTo>
                  <a:pt x="0" y="1579"/>
                </a:lnTo>
                <a:lnTo>
                  <a:pt x="0" y="32"/>
                </a:lnTo>
                <a:lnTo>
                  <a:pt x="5" y="26"/>
                </a:lnTo>
                <a:lnTo>
                  <a:pt x="225" y="26"/>
                </a:lnTo>
                <a:lnTo>
                  <a:pt x="225" y="37"/>
                </a:lnTo>
                <a:lnTo>
                  <a:pt x="5" y="37"/>
                </a:lnTo>
                <a:lnTo>
                  <a:pt x="11" y="32"/>
                </a:lnTo>
                <a:lnTo>
                  <a:pt x="11" y="1579"/>
                </a:lnTo>
                <a:lnTo>
                  <a:pt x="5" y="1573"/>
                </a:lnTo>
                <a:lnTo>
                  <a:pt x="231" y="1573"/>
                </a:lnTo>
                <a:lnTo>
                  <a:pt x="231" y="1584"/>
                </a:lnTo>
                <a:close/>
                <a:moveTo>
                  <a:pt x="188" y="0"/>
                </a:moveTo>
                <a:lnTo>
                  <a:pt x="236" y="32"/>
                </a:lnTo>
                <a:lnTo>
                  <a:pt x="188" y="59"/>
                </a:lnTo>
                <a:lnTo>
                  <a:pt x="182" y="59"/>
                </a:lnTo>
                <a:lnTo>
                  <a:pt x="182" y="48"/>
                </a:lnTo>
                <a:lnTo>
                  <a:pt x="225" y="26"/>
                </a:lnTo>
                <a:lnTo>
                  <a:pt x="225" y="32"/>
                </a:lnTo>
                <a:lnTo>
                  <a:pt x="182" y="10"/>
                </a:lnTo>
                <a:lnTo>
                  <a:pt x="182" y="0"/>
                </a:lnTo>
                <a:lnTo>
                  <a:pt x="188" y="0"/>
                </a:lnTo>
                <a:lnTo>
                  <a:pt x="188" y="0"/>
                </a:lnTo>
                <a:close/>
              </a:path>
            </a:pathLst>
          </a:custGeom>
          <a:solidFill>
            <a:srgbClr val="FF0000"/>
          </a:solidFill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29"/>
          <p:cNvSpPr>
            <a:spLocks noChangeArrowheads="1"/>
          </p:cNvSpPr>
          <p:nvPr/>
        </p:nvSpPr>
        <p:spPr bwMode="auto">
          <a:xfrm>
            <a:off x="4223922" y="4542208"/>
            <a:ext cx="110447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Replacement </a:t>
            </a:r>
            <a:endParaRPr kumimoji="1" lang="ko-KR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71" name="Rectangle 30"/>
          <p:cNvSpPr>
            <a:spLocks noChangeArrowheads="1"/>
          </p:cNvSpPr>
          <p:nvPr/>
        </p:nvSpPr>
        <p:spPr bwMode="auto">
          <a:xfrm>
            <a:off x="4223922" y="4740102"/>
            <a:ext cx="199894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맑은 고딕" pitchFamily="50" charset="-127"/>
                <a:cs typeface="Arial" pitchFamily="34" charset="0"/>
              </a:rPr>
              <a:t>with base layer reference</a:t>
            </a:r>
            <a:endParaRPr kumimoji="1" lang="ko-KR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sp>
        <p:nvSpPr>
          <p:cNvPr id="72" name="Freeform 13"/>
          <p:cNvSpPr>
            <a:spLocks noEditPoints="1"/>
          </p:cNvSpPr>
          <p:nvPr/>
        </p:nvSpPr>
        <p:spPr bwMode="auto">
          <a:xfrm>
            <a:off x="4528852" y="3657008"/>
            <a:ext cx="187200" cy="18360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0"/>
              </a:cxn>
              <a:cxn ang="0">
                <a:pos x="5" y="0"/>
              </a:cxn>
              <a:cxn ang="0">
                <a:pos x="166" y="0"/>
              </a:cxn>
              <a:cxn ang="0">
                <a:pos x="172" y="0"/>
              </a:cxn>
              <a:cxn ang="0">
                <a:pos x="177" y="6"/>
              </a:cxn>
              <a:cxn ang="0">
                <a:pos x="177" y="156"/>
              </a:cxn>
              <a:cxn ang="0">
                <a:pos x="166" y="166"/>
              </a:cxn>
              <a:cxn ang="0">
                <a:pos x="5" y="166"/>
              </a:cxn>
              <a:cxn ang="0">
                <a:pos x="0" y="161"/>
              </a:cxn>
              <a:cxn ang="0">
                <a:pos x="0" y="156"/>
              </a:cxn>
              <a:cxn ang="0">
                <a:pos x="0" y="6"/>
              </a:cxn>
              <a:cxn ang="0">
                <a:pos x="16" y="156"/>
              </a:cxn>
              <a:cxn ang="0">
                <a:pos x="5" y="150"/>
              </a:cxn>
              <a:cxn ang="0">
                <a:pos x="166" y="150"/>
              </a:cxn>
              <a:cxn ang="0">
                <a:pos x="161" y="156"/>
              </a:cxn>
              <a:cxn ang="0">
                <a:pos x="161" y="6"/>
              </a:cxn>
              <a:cxn ang="0">
                <a:pos x="166" y="16"/>
              </a:cxn>
              <a:cxn ang="0">
                <a:pos x="5" y="16"/>
              </a:cxn>
              <a:cxn ang="0">
                <a:pos x="16" y="6"/>
              </a:cxn>
              <a:cxn ang="0">
                <a:pos x="16" y="156"/>
              </a:cxn>
            </a:cxnLst>
            <a:rect l="0" t="0" r="r" b="b"/>
            <a:pathLst>
              <a:path w="177" h="166">
                <a:moveTo>
                  <a:pt x="0" y="6"/>
                </a:moveTo>
                <a:lnTo>
                  <a:pt x="0" y="0"/>
                </a:lnTo>
                <a:lnTo>
                  <a:pt x="5" y="0"/>
                </a:lnTo>
                <a:lnTo>
                  <a:pt x="166" y="0"/>
                </a:lnTo>
                <a:lnTo>
                  <a:pt x="172" y="0"/>
                </a:lnTo>
                <a:lnTo>
                  <a:pt x="177" y="6"/>
                </a:lnTo>
                <a:lnTo>
                  <a:pt x="177" y="156"/>
                </a:lnTo>
                <a:lnTo>
                  <a:pt x="166" y="166"/>
                </a:lnTo>
                <a:lnTo>
                  <a:pt x="5" y="166"/>
                </a:lnTo>
                <a:lnTo>
                  <a:pt x="0" y="161"/>
                </a:lnTo>
                <a:lnTo>
                  <a:pt x="0" y="156"/>
                </a:lnTo>
                <a:lnTo>
                  <a:pt x="0" y="6"/>
                </a:lnTo>
                <a:close/>
                <a:moveTo>
                  <a:pt x="16" y="156"/>
                </a:moveTo>
                <a:lnTo>
                  <a:pt x="5" y="150"/>
                </a:lnTo>
                <a:lnTo>
                  <a:pt x="166" y="150"/>
                </a:lnTo>
                <a:lnTo>
                  <a:pt x="161" y="156"/>
                </a:lnTo>
                <a:lnTo>
                  <a:pt x="161" y="6"/>
                </a:lnTo>
                <a:lnTo>
                  <a:pt x="166" y="16"/>
                </a:lnTo>
                <a:lnTo>
                  <a:pt x="5" y="16"/>
                </a:lnTo>
                <a:lnTo>
                  <a:pt x="16" y="6"/>
                </a:lnTo>
                <a:lnTo>
                  <a:pt x="16" y="156"/>
                </a:lnTo>
                <a:close/>
              </a:path>
            </a:pathLst>
          </a:custGeom>
          <a:solidFill>
            <a:srgbClr val="0000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Results(Intra)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Follow test conditions from TE3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2075139"/>
            <a:ext cx="5952114" cy="3082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Results(Inter)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Follow test conditions from TE3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556792"/>
            <a:ext cx="5581111" cy="4539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f</a:t>
            </a:r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illing unavailable reference samples in intra prediction at enhancement layer</a:t>
            </a:r>
          </a:p>
          <a:p>
            <a:r>
              <a:rPr lang="en-US" altLang="zh-TW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Simulation results reportedly show 0.1-0.2% bit rate reduction compared with SMuC-0.1.1 anchor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Dec time increase : &lt; 2.5%</a:t>
            </a:r>
          </a:p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Enc time increase : &lt; 2%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JCTVC-L0099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221</Words>
  <Application>Microsoft Office PowerPoint</Application>
  <PresentationFormat>화면 슬라이드 쇼(4:3)</PresentationFormat>
  <Paragraphs>45</Paragraphs>
  <Slides>6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TE 3-4.1.3 :filling unavailable reference samples in intra prediction at enhancement layer</vt:lpstr>
      <vt:lpstr>Overall Summary</vt:lpstr>
      <vt:lpstr>Proposed method</vt:lpstr>
      <vt:lpstr>Experimental Results(Intra)</vt:lpstr>
      <vt:lpstr>Experimental Results(Inter)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김철근/선임연구원/Convergence(연)ATS팀(chulkeun.kim@lge.com)</cp:lastModifiedBy>
  <cp:revision>385</cp:revision>
  <dcterms:created xsi:type="dcterms:W3CDTF">2012-01-31T08:50:48Z</dcterms:created>
  <dcterms:modified xsi:type="dcterms:W3CDTF">2013-01-14T10:15:38Z</dcterms:modified>
</cp:coreProperties>
</file>