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04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27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15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75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73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821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69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35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85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3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5EA30-A9A0-4D6D-AB50-51D88A4CE237}" type="datetimeFigureOut">
              <a:rPr lang="zh-CN" altLang="en-US" smtClean="0"/>
              <a:t>2013/1/10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A5571-8EDC-4C1D-92D0-374230407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20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zh-CN" b="1" dirty="0"/>
              <a:t>Cleanup for motion estimation process in HM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China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11144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Cleanup for the remaining code related to combined list and </a:t>
            </a:r>
            <a:r>
              <a:rPr lang="en-US" altLang="zh-CN" dirty="0" err="1" smtClean="0"/>
              <a:t>NoBackPredFlag</a:t>
            </a:r>
            <a:endParaRPr lang="en-US" altLang="zh-CN" dirty="0" smtClean="0"/>
          </a:p>
          <a:p>
            <a:r>
              <a:rPr lang="en-US" altLang="zh-CN" dirty="0" smtClean="0"/>
              <a:t>Reason</a:t>
            </a:r>
          </a:p>
          <a:p>
            <a:pPr lvl="1"/>
            <a:r>
              <a:rPr lang="en-US" altLang="zh-CN" dirty="0" smtClean="0"/>
              <a:t>The logic of the code is too difficult to understand and combined list does not exist in the current HEVC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48" y="4581128"/>
            <a:ext cx="801926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463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Proposed motion estimation process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hangingPunct="0"/>
            <a:r>
              <a:rPr lang="en-CA" altLang="zh-CN" sz="2000" dirty="0"/>
              <a:t>List 0: motion estimation for every reference picture to get MV and cost.</a:t>
            </a:r>
            <a:endParaRPr lang="zh-CN" altLang="zh-CN" sz="2000" dirty="0"/>
          </a:p>
          <a:p>
            <a:pPr lvl="0" hangingPunct="0"/>
            <a:r>
              <a:rPr lang="en-CA" altLang="zh-CN" sz="2000" dirty="0"/>
              <a:t>List 1:</a:t>
            </a:r>
            <a:endParaRPr lang="zh-CN" altLang="zh-CN" sz="2000" dirty="0"/>
          </a:p>
          <a:p>
            <a:pPr lvl="1" hangingPunct="0"/>
            <a:r>
              <a:rPr lang="en-CA" altLang="zh-CN" sz="1800" dirty="0"/>
              <a:t>If there exists a same picture in list 0, use the </a:t>
            </a:r>
            <a:r>
              <a:rPr lang="en-US" altLang="zh-CN" sz="1800" dirty="0"/>
              <a:t>MV</a:t>
            </a:r>
            <a:r>
              <a:rPr lang="en-CA" altLang="zh-CN" sz="1800" dirty="0"/>
              <a:t> obtained from list 0 to calculate cost;</a:t>
            </a:r>
            <a:endParaRPr lang="zh-CN" altLang="zh-CN" sz="1800" dirty="0"/>
          </a:p>
          <a:p>
            <a:pPr lvl="1" hangingPunct="0"/>
            <a:r>
              <a:rPr lang="en-CA" altLang="zh-CN" sz="1800" dirty="0"/>
              <a:t>Otherwise, perform motion estimation to get MV and cost</a:t>
            </a:r>
            <a:endParaRPr lang="zh-CN" altLang="zh-CN" sz="1800" dirty="0"/>
          </a:p>
          <a:p>
            <a:pPr lvl="0" hangingPunct="0"/>
            <a:r>
              <a:rPr lang="en-CA" altLang="zh-CN" sz="2000" dirty="0"/>
              <a:t>Bi-directional: In HM, fast bi-directional motion estimation is used and only one iteration step is performed. </a:t>
            </a:r>
            <a:r>
              <a:rPr lang="en-US" altLang="zh-CN" sz="2000" dirty="0"/>
              <a:t>In HM-9.0, the MV in list 0 is fixed and the MV in list 1 is re-estimated. In the proposed method, the MV in the list with smaller cost is fixed and the other MV is re-estimated.</a:t>
            </a:r>
            <a:br>
              <a:rPr lang="en-US" altLang="zh-CN" sz="2000" dirty="0"/>
            </a:br>
            <a:r>
              <a:rPr lang="en-US" altLang="zh-CN" sz="1600" dirty="0"/>
              <a:t>We do not change the bi-directional prediction motion estimation process when </a:t>
            </a:r>
            <a:r>
              <a:rPr lang="en-US" altLang="zh-CN" sz="1600" dirty="0" err="1"/>
              <a:t>pcCU</a:t>
            </a:r>
            <a:r>
              <a:rPr lang="en-US" altLang="zh-CN" sz="1600" dirty="0"/>
              <a:t>-&gt;</a:t>
            </a:r>
            <a:r>
              <a:rPr lang="en-US" altLang="zh-CN" sz="1600" dirty="0" err="1"/>
              <a:t>getSlice</a:t>
            </a:r>
            <a:r>
              <a:rPr lang="en-US" altLang="zh-CN" sz="1600" dirty="0"/>
              <a:t>()-&gt;getMvdL1ZeroFlag() is true.</a:t>
            </a:r>
            <a:endParaRPr lang="zh-CN" altLang="zh-CN" sz="1600" dirty="0"/>
          </a:p>
          <a:p>
            <a:pPr lvl="0" hangingPunct="0"/>
            <a:r>
              <a:rPr lang="en-CA" altLang="zh-CN" sz="2000" dirty="0"/>
              <a:t>Choose the best mode: For every picture in list 1, if there is a same picture in list 0, this picture </a:t>
            </a:r>
            <a:r>
              <a:rPr lang="en-US" altLang="zh-CN" sz="2000" dirty="0"/>
              <a:t>cannot be used for </a:t>
            </a:r>
            <a:r>
              <a:rPr lang="en-US" altLang="zh-CN" sz="2000" dirty="0" err="1"/>
              <a:t>uni</a:t>
            </a:r>
            <a:r>
              <a:rPr lang="en-US" altLang="zh-CN" sz="2000" dirty="0"/>
              <a:t>-directional prediction from list 1</a:t>
            </a:r>
            <a:r>
              <a:rPr lang="en-US" altLang="zh-CN" sz="2000" dirty="0" smtClean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7926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No RD performance change for LDB and LDP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89975"/>
              </p:ext>
            </p:extLst>
          </p:nvPr>
        </p:nvGraphicFramePr>
        <p:xfrm>
          <a:off x="827584" y="2276872"/>
          <a:ext cx="7776864" cy="3600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9833"/>
                <a:gridCol w="1076172"/>
                <a:gridCol w="1076172"/>
                <a:gridCol w="1076172"/>
                <a:gridCol w="1153331"/>
                <a:gridCol w="1037592"/>
                <a:gridCol w="1037592"/>
              </a:tblGrid>
              <a:tr h="292418">
                <a:tc>
                  <a:txBody>
                    <a:bodyPr/>
                    <a:lstStyle/>
                    <a:p>
                      <a:endParaRPr lang="zh-CN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Random Access Main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Random Access HE10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0694">
                <a:tc>
                  <a:txBody>
                    <a:bodyPr/>
                    <a:lstStyle/>
                    <a:p>
                      <a:endParaRPr lang="zh-CN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U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A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B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C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D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106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zh-CN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Overall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0.08%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0.17%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-0.02%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0.04%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0.07%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106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>
                          <a:effectLst/>
                        </a:rPr>
                        <a:t>　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106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Class F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0.0%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9241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Enc Time[%]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069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Dec Time[%]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>
                          <a:effectLst/>
                        </a:rPr>
                        <a:t>100%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dirty="0">
                          <a:effectLst/>
                        </a:rPr>
                        <a:t>100%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31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Non-normative</a:t>
            </a:r>
          </a:p>
          <a:p>
            <a:r>
              <a:rPr lang="en-US" altLang="zh-CN" dirty="0" smtClean="0"/>
              <a:t>We propose to include the cleanup of motion estimation process in the next release of HM.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3237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6000" dirty="0" smtClean="0"/>
              <a:t>Thank you!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731041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211</Words>
  <Application>Microsoft Office PowerPoint</Application>
  <PresentationFormat>全屏显示(4:3)</PresentationFormat>
  <Paragraphs>89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Cleanup for motion estimation process in HM</vt:lpstr>
      <vt:lpstr>Motivation</vt:lpstr>
      <vt:lpstr>Proposed motion estimation process</vt:lpstr>
      <vt:lpstr>Experimental results</vt:lpstr>
      <vt:lpstr>Conclusion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Cleanup for motion estimation process in HM</dc:title>
  <dc:creator>Bin Li</dc:creator>
  <cp:lastModifiedBy>Bin Li</cp:lastModifiedBy>
  <cp:revision>3</cp:revision>
  <dcterms:created xsi:type="dcterms:W3CDTF">2013-01-10T06:20:55Z</dcterms:created>
  <dcterms:modified xsi:type="dcterms:W3CDTF">2013-01-10T06:38:30Z</dcterms:modified>
</cp:coreProperties>
</file>