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sldIdLst>
    <p:sldId id="256" r:id="rId2"/>
    <p:sldId id="313" r:id="rId3"/>
    <p:sldId id="314" r:id="rId4"/>
    <p:sldId id="315" r:id="rId5"/>
    <p:sldId id="316" r:id="rId6"/>
    <p:sldId id="317" r:id="rId7"/>
    <p:sldId id="318" r:id="rId8"/>
    <p:sldId id="31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1" autoAdjust="0"/>
    <p:restoredTop sz="94675" autoAdjust="0"/>
  </p:normalViewPr>
  <p:slideViewPr>
    <p:cSldViewPr>
      <p:cViewPr>
        <p:scale>
          <a:sx n="100" d="100"/>
          <a:sy n="100" d="100"/>
        </p:scale>
        <p:origin x="-972" y="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657600"/>
            <a:ext cx="6934200" cy="1295400"/>
          </a:xfrm>
        </p:spPr>
        <p:txBody>
          <a:bodyPr>
            <a:noAutofit/>
          </a:bodyPr>
          <a:lstStyle/>
          <a:p>
            <a:pPr algn="l"/>
            <a:r>
              <a:rPr lang="en-CA" sz="2400" b="1" dirty="0"/>
              <a:t>TE5: Summary report of tool experiment on inter-layer syntax prediction using HEVC base layer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98210"/>
            <a:ext cx="6934200" cy="364390"/>
          </a:xfrm>
        </p:spPr>
        <p:txBody>
          <a:bodyPr>
            <a:noAutofit/>
          </a:bodyPr>
          <a:lstStyle/>
          <a:p>
            <a:pPr algn="l"/>
            <a:r>
              <a:rPr lang="nl-NL" sz="1600" dirty="0">
                <a:solidFill>
                  <a:schemeClr val="tx1"/>
                </a:solidFill>
              </a:rPr>
              <a:t>V. Seregin, P. Onno, S. Liu, T. Lee, C. Kim, H. Yang, H. Laksman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2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TE5 subsets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hangingPunct="0"/>
            <a:r>
              <a:rPr lang="en-GB" sz="2000" dirty="0"/>
              <a:t>TE5.1 Inter-layer intra mode prediction.</a:t>
            </a:r>
            <a:endParaRPr lang="en-US" sz="2000" dirty="0"/>
          </a:p>
          <a:p>
            <a:pPr lvl="0" hangingPunct="0"/>
            <a:r>
              <a:rPr lang="en-GB" sz="2000" dirty="0"/>
              <a:t>TE5.2 Inter-layer motion prediction including merge and AMVP modes.</a:t>
            </a:r>
            <a:endParaRPr lang="en-US" sz="2000" dirty="0"/>
          </a:p>
          <a:p>
            <a:pPr lvl="0" hangingPunct="0"/>
            <a:r>
              <a:rPr lang="en-GB" sz="2000" dirty="0"/>
              <a:t>TE5.3 Inter-layer inferred prediction mode (also known as </a:t>
            </a:r>
            <a:r>
              <a:rPr lang="en-GB" sz="2000" dirty="0" err="1"/>
              <a:t>InterBL</a:t>
            </a:r>
            <a:r>
              <a:rPr lang="en-GB" sz="2000" dirty="0"/>
              <a:t> or Base Mode). </a:t>
            </a:r>
            <a:endParaRPr lang="en-GB" sz="2000" dirty="0" smtClean="0"/>
          </a:p>
          <a:p>
            <a:pPr lvl="1" hangingPunct="0"/>
            <a:r>
              <a:rPr lang="en-GB" sz="1800" dirty="0" smtClean="0"/>
              <a:t>Current block </a:t>
            </a:r>
            <a:r>
              <a:rPr lang="en-GB" sz="1800" dirty="0"/>
              <a:t>is divided into sub-blocks and motion information associated with each sub-block is </a:t>
            </a:r>
            <a:r>
              <a:rPr lang="en-GB" sz="1800" dirty="0" smtClean="0"/>
              <a:t>derived from co-located sub-block</a:t>
            </a:r>
          </a:p>
          <a:p>
            <a:pPr lvl="1" hangingPunct="0"/>
            <a:r>
              <a:rPr lang="en-GB" sz="1800" dirty="0" smtClean="0"/>
              <a:t>Copy both partition type and motion information from co-located base layer block for a current block </a:t>
            </a:r>
            <a:endParaRPr lang="en-US" sz="1800" dirty="0"/>
          </a:p>
          <a:p>
            <a:pPr lvl="0" hangingPunct="0"/>
            <a:r>
              <a:rPr lang="en-GB" sz="2000" dirty="0"/>
              <a:t>TE5.4 Motion mapping for HLS </a:t>
            </a:r>
            <a:r>
              <a:rPr lang="en-GB" sz="2000" dirty="0" smtClean="0"/>
              <a:t>approach </a:t>
            </a:r>
            <a:r>
              <a:rPr lang="en-GB" sz="2000" dirty="0"/>
              <a:t>(also known as ”</a:t>
            </a:r>
            <a:r>
              <a:rPr lang="en-GB" sz="2000" dirty="0" err="1"/>
              <a:t>ref_idx</a:t>
            </a:r>
            <a:r>
              <a:rPr lang="en-GB" sz="2000" dirty="0"/>
              <a:t>” approach), </a:t>
            </a:r>
            <a:endParaRPr lang="en-GB" sz="2000" dirty="0" smtClean="0"/>
          </a:p>
          <a:p>
            <a:pPr lvl="1" hangingPunct="0"/>
            <a:r>
              <a:rPr lang="en-GB" sz="1800" dirty="0" smtClean="0"/>
              <a:t>Reconstructed </a:t>
            </a:r>
            <a:r>
              <a:rPr lang="en-GB" sz="1800" dirty="0" err="1"/>
              <a:t>upsampled</a:t>
            </a:r>
            <a:r>
              <a:rPr lang="en-GB" sz="1800" dirty="0"/>
              <a:t> base layer picture is inserted into DPB buffer and there is no low level block </a:t>
            </a:r>
            <a:r>
              <a:rPr lang="en-GB" sz="1800" dirty="0" smtClean="0"/>
              <a:t>modifications.</a:t>
            </a:r>
          </a:p>
          <a:p>
            <a:pPr lvl="1" hangingPunct="0"/>
            <a:r>
              <a:rPr lang="en-GB" sz="1800" dirty="0" smtClean="0"/>
              <a:t>Motion field is </a:t>
            </a:r>
            <a:r>
              <a:rPr lang="en-GB" sz="1800" dirty="0" err="1" smtClean="0"/>
              <a:t>upsampled</a:t>
            </a:r>
            <a:r>
              <a:rPr lang="en-GB" sz="1800" dirty="0" smtClean="0"/>
              <a:t> for inter-layer picture</a:t>
            </a:r>
            <a:endParaRPr lang="en-US" sz="18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79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TE5.1 Inter-layer intra mode prediction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19200"/>
            <a:ext cx="8229600" cy="990600"/>
          </a:xfrm>
        </p:spPr>
        <p:txBody>
          <a:bodyPr>
            <a:normAutofit fontScale="92500" lnSpcReduction="10000"/>
          </a:bodyPr>
          <a:lstStyle/>
          <a:p>
            <a:pPr lvl="0" hangingPunct="0"/>
            <a:r>
              <a:rPr lang="en-US" sz="2000" dirty="0" smtClean="0"/>
              <a:t>The most common parts of the methods:</a:t>
            </a:r>
          </a:p>
          <a:p>
            <a:pPr lvl="1" hangingPunct="0"/>
            <a:r>
              <a:rPr lang="en-US" sz="1800" dirty="0" smtClean="0"/>
              <a:t>Use </a:t>
            </a:r>
            <a:r>
              <a:rPr lang="en-US" sz="1800" dirty="0"/>
              <a:t>BL intra </a:t>
            </a:r>
            <a:r>
              <a:rPr lang="en-US" sz="1800" dirty="0" smtClean="0"/>
              <a:t>prediction mode </a:t>
            </a:r>
            <a:r>
              <a:rPr lang="en-US" sz="1800" dirty="0"/>
              <a:t>as an MPM mode or intra mode predictor</a:t>
            </a:r>
          </a:p>
          <a:p>
            <a:pPr lvl="1" hangingPunct="0"/>
            <a:r>
              <a:rPr lang="en-US" sz="1800" dirty="0"/>
              <a:t>Disable MDCS to avoid parsing dependency.</a:t>
            </a:r>
          </a:p>
          <a:p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72798"/>
            <a:ext cx="5562600" cy="4204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74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sz="3200" dirty="0"/>
              <a:t>TE5.2 Inter-layer motion </a:t>
            </a:r>
            <a:r>
              <a:rPr lang="en-GB" sz="3200" dirty="0" smtClean="0"/>
              <a:t>prediction (1)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2000" dirty="0"/>
              <a:t>The most common </a:t>
            </a:r>
            <a:r>
              <a:rPr lang="en-US" sz="2000" dirty="0" smtClean="0"/>
              <a:t>parts </a:t>
            </a:r>
            <a:r>
              <a:rPr lang="en-US" sz="2000" dirty="0"/>
              <a:t>of the methods</a:t>
            </a:r>
            <a:r>
              <a:rPr lang="en-US" sz="2000" dirty="0" smtClean="0"/>
              <a:t>:</a:t>
            </a:r>
          </a:p>
          <a:p>
            <a:pPr lvl="1" hangingPunct="0"/>
            <a:r>
              <a:rPr lang="en-US" sz="1800" dirty="0" smtClean="0"/>
              <a:t>Add </a:t>
            </a:r>
            <a:r>
              <a:rPr lang="en-US" sz="1800" dirty="0"/>
              <a:t>base layer MV candidate into Merge/AMVP list</a:t>
            </a:r>
          </a:p>
          <a:p>
            <a:pPr lvl="1" hangingPunct="0"/>
            <a:r>
              <a:rPr lang="en-US" sz="1800" dirty="0"/>
              <a:t>Derive base layer MV from the center position of the </a:t>
            </a:r>
            <a:r>
              <a:rPr lang="en-US" sz="1800"/>
              <a:t>co-located </a:t>
            </a:r>
            <a:r>
              <a:rPr lang="en-US" sz="1800" smtClean="0"/>
              <a:t>block using </a:t>
            </a:r>
            <a:r>
              <a:rPr lang="en-US" sz="1800" dirty="0"/>
              <a:t>compressed or uncompressed motion field</a:t>
            </a:r>
          </a:p>
          <a:p>
            <a:pPr lvl="1" hangingPunct="0"/>
            <a:r>
              <a:rPr lang="en-US" sz="1800" dirty="0"/>
              <a:t>Include additional pruning or checks to address redundancy in the candidate list</a:t>
            </a:r>
          </a:p>
          <a:p>
            <a:pPr lvl="1" hangingPunct="0"/>
            <a:r>
              <a:rPr lang="en-US" sz="1800" dirty="0"/>
              <a:t>Increase the candidate list size by one or keep it unchanged as for single layer coding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3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sz="3200" dirty="0"/>
              <a:t>TE5.2 Inter-layer motion </a:t>
            </a:r>
            <a:r>
              <a:rPr lang="en-GB" sz="3200" dirty="0" smtClean="0"/>
              <a:t>prediction (2)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275541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283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200" dirty="0" smtClean="0"/>
              <a:t>TE5.3 Inter-layer inferred prediction mode (</a:t>
            </a:r>
            <a:r>
              <a:rPr lang="en-US" sz="3200" dirty="0" err="1" smtClean="0"/>
              <a:t>InterBL</a:t>
            </a:r>
            <a:r>
              <a:rPr lang="en-US" sz="3200" dirty="0" smtClean="0"/>
              <a:t> mode) (1)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hangingPunct="0"/>
            <a:r>
              <a:rPr lang="en-US" sz="2000" dirty="0"/>
              <a:t>The most </a:t>
            </a:r>
            <a:r>
              <a:rPr lang="en-US" sz="2000"/>
              <a:t>common </a:t>
            </a:r>
            <a:r>
              <a:rPr lang="en-US" sz="2000" smtClean="0"/>
              <a:t>parts </a:t>
            </a:r>
            <a:r>
              <a:rPr lang="en-US" sz="2000" dirty="0"/>
              <a:t>of the methods</a:t>
            </a:r>
            <a:r>
              <a:rPr lang="en-US" sz="2000" dirty="0" smtClean="0"/>
              <a:t>:</a:t>
            </a:r>
          </a:p>
          <a:p>
            <a:pPr lvl="1" hangingPunct="0"/>
            <a:r>
              <a:rPr lang="en-US" sz="1800" dirty="0" smtClean="0"/>
              <a:t>Derive </a:t>
            </a:r>
            <a:r>
              <a:rPr lang="en-US" sz="1800" dirty="0"/>
              <a:t>plurality of the motion vectors from the base layer based on sub-blocks (such as 4x4 or 8x8), or according to the partition structure derived from the base layer co-located block.</a:t>
            </a:r>
          </a:p>
          <a:p>
            <a:pPr lvl="1" hangingPunct="0"/>
            <a:r>
              <a:rPr lang="en-US" sz="1800" dirty="0"/>
              <a:t>Derive base layer MVs from compressed or uncompressed motion field</a:t>
            </a:r>
          </a:p>
          <a:p>
            <a:pPr lvl="1" hangingPunct="0"/>
            <a:r>
              <a:rPr lang="en-US" sz="1800" dirty="0"/>
              <a:t>Use Intra-BL prediction or copy the motion field from the neighbor blocks in case base layer co-located block is intra coded</a:t>
            </a:r>
          </a:p>
          <a:p>
            <a:pPr lvl="1" hangingPunct="0"/>
            <a:r>
              <a:rPr lang="en-US" sz="1800" dirty="0"/>
              <a:t>Apply </a:t>
            </a:r>
            <a:r>
              <a:rPr lang="en-US" sz="1800" dirty="0" err="1"/>
              <a:t>deblocking</a:t>
            </a:r>
            <a:r>
              <a:rPr lang="en-US" sz="1800" dirty="0"/>
              <a:t> filter for the new mode</a:t>
            </a:r>
          </a:p>
        </p:txBody>
      </p:sp>
    </p:spTree>
    <p:extLst>
      <p:ext uri="{BB962C8B-B14F-4D97-AF65-F5344CB8AC3E}">
        <p14:creationId xmlns:p14="http://schemas.microsoft.com/office/powerpoint/2010/main" val="294539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200" dirty="0" smtClean="0"/>
              <a:t>TE5.3 Inter-layer inferred prediction mode (</a:t>
            </a:r>
            <a:r>
              <a:rPr lang="en-US" sz="3200" dirty="0" err="1" smtClean="0"/>
              <a:t>InterBL</a:t>
            </a:r>
            <a:r>
              <a:rPr lang="en-US" sz="3200" dirty="0" smtClean="0"/>
              <a:t> mode) (2)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150" y="1497630"/>
            <a:ext cx="6165850" cy="520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289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TE5.4 Motion mapping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HLS only framework (“reference index framework”)</a:t>
            </a:r>
          </a:p>
          <a:p>
            <a:r>
              <a:rPr lang="en-CA" sz="2000" dirty="0" smtClean="0"/>
              <a:t>Enable motion </a:t>
            </a:r>
            <a:r>
              <a:rPr lang="en-CA" sz="2000" dirty="0"/>
              <a:t>field for the inter-layer reference (ILR</a:t>
            </a:r>
            <a:r>
              <a:rPr lang="en-CA" sz="2000" dirty="0" smtClean="0"/>
              <a:t>)</a:t>
            </a:r>
          </a:p>
          <a:p>
            <a:r>
              <a:rPr lang="en-CA" sz="2000" dirty="0" smtClean="0"/>
              <a:t>Use ILR as a </a:t>
            </a:r>
            <a:r>
              <a:rPr lang="en-CA" sz="2000" smtClean="0"/>
              <a:t>co-located picture for TMVP 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930800"/>
              </p:ext>
            </p:extLst>
          </p:nvPr>
        </p:nvGraphicFramePr>
        <p:xfrm>
          <a:off x="457200" y="2971800"/>
          <a:ext cx="8153401" cy="1600200"/>
        </p:xfrm>
        <a:graphic>
          <a:graphicData uri="http://schemas.openxmlformats.org/drawingml/2006/table">
            <a:tbl>
              <a:tblPr firstRow="1" firstCol="1" bandRow="1"/>
              <a:tblGrid>
                <a:gridCol w="3296529"/>
                <a:gridCol w="691400"/>
                <a:gridCol w="691400"/>
                <a:gridCol w="662379"/>
                <a:gridCol w="662379"/>
                <a:gridCol w="664085"/>
                <a:gridCol w="664085"/>
                <a:gridCol w="821144"/>
              </a:tblGrid>
              <a:tr h="246433">
                <a:tc rowSpan="2"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Test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RA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LD-P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Average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8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+mn-cs"/>
                        </a:rPr>
                        <a:t>2x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+mn-cs"/>
                        </a:rPr>
                        <a:t>1.5x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+mn-cs"/>
                        </a:rPr>
                        <a:t>SNR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+mn-cs"/>
                        </a:rPr>
                        <a:t>2x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+mn-cs"/>
                        </a:rPr>
                        <a:t>1.5x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SNR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26401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Compressed base layer motion field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-1.10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algun Gothic"/>
                        </a:rPr>
                        <a:t>-1.73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-1.96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algun Gothic"/>
                        </a:rPr>
                        <a:t>-0.21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algun Gothic"/>
                        </a:rPr>
                        <a:t>-0.46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algun Gothic"/>
                        </a:rPr>
                        <a:t>-0.79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>
                          <a:effectLst/>
                          <a:latin typeface="Times New Roman"/>
                          <a:ea typeface="Malgun Gothic"/>
                        </a:rPr>
                        <a:t>-1.04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00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Uncompressed base layer motion field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-1.56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-1.89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-1.99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-0.60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-0.57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-0.82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  <a:latin typeface="Times New Roman"/>
                          <a:ea typeface="Malgun Gothic"/>
                        </a:rPr>
                        <a:t>-1.24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6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27215</TotalTime>
  <Words>439</Words>
  <Application>Microsoft Office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TE5: Summary report of tool experiment on inter-layer syntax prediction using HEVC base layer</vt:lpstr>
      <vt:lpstr>TE5 subsets</vt:lpstr>
      <vt:lpstr>TE5.1 Inter-layer intra mode prediction</vt:lpstr>
      <vt:lpstr>TE5.2 Inter-layer motion prediction (1)</vt:lpstr>
      <vt:lpstr>TE5.2 Inter-layer motion prediction (2)</vt:lpstr>
      <vt:lpstr>TE5.3 Inter-layer inferred prediction mode (InterBL mode) (1)</vt:lpstr>
      <vt:lpstr>TE5.3 Inter-layer inferred prediction mode (InterBL mode) (2)</vt:lpstr>
      <vt:lpstr>TE5.4 Motion mapping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Vadim Seregin</dc:creator>
  <cp:lastModifiedBy>Vadim Seregin</cp:lastModifiedBy>
  <cp:revision>433</cp:revision>
  <dcterms:created xsi:type="dcterms:W3CDTF">2011-12-07T01:29:30Z</dcterms:created>
  <dcterms:modified xsi:type="dcterms:W3CDTF">2013-01-14T18:43:14Z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155925787</vt:i4>
  </property>
  <property fmtid="{D5CDD505-2E9C-101B-9397-08002B2CF9AE}" pid="3" name="_NewReviewCycle">
    <vt:lpwstr/>
  </property>
  <property fmtid="{D5CDD505-2E9C-101B-9397-08002B2CF9AE}" pid="4" name="_EmailSubject">
    <vt:lpwstr>PPT slides</vt:lpwstr>
  </property>
  <property fmtid="{D5CDD505-2E9C-101B-9397-08002B2CF9AE}" pid="5" name="_AuthorEmail">
    <vt:lpwstr>cjianle@qti.qualcomm.com</vt:lpwstr>
  </property>
  <property fmtid="{D5CDD505-2E9C-101B-9397-08002B2CF9AE}" pid="6" name="_AuthorEmailDisplayName">
    <vt:lpwstr>Chen, Jianle</vt:lpwstr>
  </property>
  <property fmtid="{D5CDD505-2E9C-101B-9397-08002B2CF9AE}" pid="7" name="_PreviousAdHocReviewCycleID">
    <vt:i4>344664497</vt:i4>
  </property>
</Properties>
</file>