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1" r:id="rId10"/>
    <p:sldId id="320" r:id="rId11"/>
    <p:sldId id="322" r:id="rId12"/>
    <p:sldId id="326" r:id="rId13"/>
    <p:sldId id="323" r:id="rId14"/>
    <p:sldId id="324" r:id="rId15"/>
    <p:sldId id="32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1" autoAdjust="0"/>
    <p:restoredTop sz="94675" autoAdjust="0"/>
  </p:normalViewPr>
  <p:slideViewPr>
    <p:cSldViewPr>
      <p:cViewPr varScale="1">
        <p:scale>
          <a:sx n="84" d="100"/>
          <a:sy n="84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6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408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5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09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81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47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6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05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70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5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484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4F810-F015-42CF-B183-B798E4894EFD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32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14600"/>
            <a:ext cx="8344280" cy="1470025"/>
          </a:xfrm>
        </p:spPr>
        <p:txBody>
          <a:bodyPr>
            <a:noAutofit/>
          </a:bodyPr>
          <a:lstStyle/>
          <a:p>
            <a:r>
              <a:rPr lang="en-CA" sz="2800" b="1" dirty="0" smtClean="0"/>
              <a:t>TE3: </a:t>
            </a:r>
            <a:r>
              <a:rPr lang="en-CA" sz="2800" b="1" dirty="0"/>
              <a:t>Summary report of tool experiment on </a:t>
            </a:r>
            <a:r>
              <a:rPr lang="en-US" sz="2800" b="1" dirty="0"/>
              <a:t>Combined Prediction </a:t>
            </a:r>
            <a:r>
              <a:rPr lang="en-US" sz="2800" b="1" dirty="0" smtClean="0"/>
              <a:t>in SHVC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410200"/>
            <a:ext cx="6578931" cy="364390"/>
          </a:xfrm>
        </p:spPr>
        <p:txBody>
          <a:bodyPr>
            <a:normAutofit fontScale="55000" lnSpcReduction="20000"/>
          </a:bodyPr>
          <a:lstStyle/>
          <a:p>
            <a:r>
              <a:rPr lang="nl-NL" dirty="0">
                <a:solidFill>
                  <a:schemeClr val="tx1"/>
                </a:solidFill>
              </a:rPr>
              <a:t>Xiang </a:t>
            </a:r>
            <a:r>
              <a:rPr lang="nl-NL" dirty="0" smtClean="0">
                <a:solidFill>
                  <a:schemeClr val="tx1"/>
                </a:solidFill>
              </a:rPr>
              <a:t>Li, </a:t>
            </a:r>
            <a:r>
              <a:rPr lang="en-US" dirty="0">
                <a:solidFill>
                  <a:schemeClr val="tx1"/>
                </a:solidFill>
              </a:rPr>
              <a:t>Edouard </a:t>
            </a:r>
            <a:r>
              <a:rPr lang="en-US" dirty="0" smtClean="0">
                <a:solidFill>
                  <a:schemeClr val="tx1"/>
                </a:solidFill>
              </a:rPr>
              <a:t>François, </a:t>
            </a:r>
            <a:r>
              <a:rPr lang="en-US" dirty="0" err="1" smtClean="0">
                <a:solidFill>
                  <a:schemeClr val="tx1"/>
                </a:solidFill>
              </a:rPr>
              <a:t>Polin</a:t>
            </a:r>
            <a:r>
              <a:rPr lang="en-US" dirty="0" smtClean="0">
                <a:solidFill>
                  <a:schemeClr val="tx1"/>
                </a:solidFill>
              </a:rPr>
              <a:t> Lai, Do-</a:t>
            </a:r>
            <a:r>
              <a:rPr lang="en-US" dirty="0" err="1" smtClean="0">
                <a:solidFill>
                  <a:schemeClr val="tx1"/>
                </a:solidFill>
              </a:rPr>
              <a:t>Kyoung</a:t>
            </a:r>
            <a:r>
              <a:rPr lang="en-US" dirty="0" smtClean="0">
                <a:solidFill>
                  <a:schemeClr val="tx1"/>
                </a:solidFill>
              </a:rPr>
              <a:t> Kwon, </a:t>
            </a:r>
            <a:r>
              <a:rPr lang="en-US" dirty="0" err="1" smtClean="0">
                <a:solidFill>
                  <a:schemeClr val="tx1"/>
                </a:solidFill>
              </a:rPr>
              <a:t>Ankur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Saxena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42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3200" dirty="0" smtClean="0"/>
              <a:t>List </a:t>
            </a:r>
            <a:r>
              <a:rPr lang="en-US" sz="3200" dirty="0"/>
              <a:t>of related non-TE proposals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5230229"/>
              </p:ext>
            </p:extLst>
          </p:nvPr>
        </p:nvGraphicFramePr>
        <p:xfrm>
          <a:off x="457200" y="1371597"/>
          <a:ext cx="8229600" cy="42672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2725"/>
                <a:gridCol w="6276875"/>
              </a:tblGrid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Proposals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Title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JCTVC-L0074 (MediaTek)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Non-TE3: Adaptive predictor compensation with generalized residual prediction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JCTVC-L0084 (Samsung)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Non TEB3: Bi-directional optical flow for inter-layer texture prediction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JCTVC-L0104 (Canon)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Non-TE3: Simplification of Generalized Residual Inter-Layer Prediction (GRILP) in SHVC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JCTVC-L0140 (LG)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>
                          <a:effectLst/>
                        </a:rPr>
                        <a:t>Non-TE3: Modifications on inter-layer texture, DC, planar predictions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JCTVC-L0190 (Qualcomm)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Non-TE3: Extension of Test 4.6.2.1 on Generalized Residual Prediction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JCTVC-L0193 (Technicolor)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Base Layer residue upsampling and skip mode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8178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JCTVC-L0211 (Qualcomm)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NonTE3/4: Combination of TE-B4 4.2.1 Adaptive </a:t>
                      </a:r>
                      <a:r>
                        <a:rPr lang="en-US" sz="1400" dirty="0" smtClean="0">
                          <a:effectLst/>
                        </a:rPr>
                        <a:t>Up-</a:t>
                      </a:r>
                      <a:r>
                        <a:rPr lang="en-US" sz="1400" dirty="0" err="1" smtClean="0">
                          <a:effectLst/>
                        </a:rPr>
                        <a:t>samp</a:t>
                      </a:r>
                      <a:r>
                        <a:rPr lang="en-US" sz="1400" dirty="0" smtClean="0">
                          <a:effectLst/>
                        </a:rPr>
                        <a:t>. </a:t>
                      </a:r>
                      <a:r>
                        <a:rPr lang="en-US" sz="1400" dirty="0">
                          <a:effectLst/>
                        </a:rPr>
                        <a:t>Filter and TE3 4.6.2.1 </a:t>
                      </a:r>
                      <a:r>
                        <a:rPr lang="en-US" sz="1400" dirty="0" smtClean="0">
                          <a:effectLst/>
                        </a:rPr>
                        <a:t>GRP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5884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JCTVC-L0215 (Sony)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Non-TE3: Cross-checking and </a:t>
                      </a:r>
                      <a:r>
                        <a:rPr lang="en-US" sz="1400" dirty="0" err="1" smtClean="0">
                          <a:effectLst/>
                        </a:rPr>
                        <a:t>simplif</a:t>
                      </a:r>
                      <a:r>
                        <a:rPr lang="en-US" sz="1400" dirty="0" smtClean="0">
                          <a:effectLst/>
                        </a:rPr>
                        <a:t>. of </a:t>
                      </a:r>
                      <a:r>
                        <a:rPr lang="en-US" sz="1400" dirty="0">
                          <a:effectLst/>
                        </a:rPr>
                        <a:t>intra residual planar prediction in TE3-4.2.2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JCTVC-L0265 (Sony)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On interpolation filter for Generalized Residual Prediction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JCTVC-L0267 (Sharp)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Hybrid Intra and Inter-layer Prediction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326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JCTVC-L0294 (Qualcomm)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Non-TE3 : Simplification of Difference Intra Prediction In SHVC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6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332813"/>
              </p:ext>
            </p:extLst>
          </p:nvPr>
        </p:nvGraphicFramePr>
        <p:xfrm>
          <a:off x="228601" y="1066800"/>
          <a:ext cx="8763001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193"/>
                <a:gridCol w="1026193"/>
                <a:gridCol w="759560"/>
                <a:gridCol w="606068"/>
                <a:gridCol w="606068"/>
                <a:gridCol w="606068"/>
                <a:gridCol w="606068"/>
                <a:gridCol w="606068"/>
                <a:gridCol w="584143"/>
                <a:gridCol w="584143"/>
                <a:gridCol w="584143"/>
                <a:gridCol w="584143"/>
                <a:gridCol w="584143"/>
              </a:tblGrid>
              <a:tr h="117813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Subtests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Proposal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Test case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Results (BD-rate reduction of EL+BL)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Average of Coding Gain and Geometry Mean of Coding Time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rowSpan="10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4.1 Intra prediction based on reconstructed base layer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4.1.2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4.1.3</a:t>
                      </a:r>
                      <a:endParaRPr lang="fr-FR" sz="120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(Inter results are not mandatory)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rowSpan="10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4.2 Intra prediction based on differential picture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4.2.1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4.2.1 + 4.1.2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4.2.2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4.2.3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4.2.4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177%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171%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143%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hangingPunct="0"/>
            <a:r>
              <a:rPr lang="en-US" sz="3200" dirty="0" smtClean="0"/>
              <a:t>More Detailed Results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92813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22413"/>
              </p:ext>
            </p:extLst>
          </p:nvPr>
        </p:nvGraphicFramePr>
        <p:xfrm>
          <a:off x="228601" y="1402080"/>
          <a:ext cx="8763001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193"/>
                <a:gridCol w="1026193"/>
                <a:gridCol w="759560"/>
                <a:gridCol w="606068"/>
                <a:gridCol w="606068"/>
                <a:gridCol w="606068"/>
                <a:gridCol w="606068"/>
                <a:gridCol w="606068"/>
                <a:gridCol w="584143"/>
                <a:gridCol w="584143"/>
                <a:gridCol w="584143"/>
                <a:gridCol w="584143"/>
                <a:gridCol w="584143"/>
              </a:tblGrid>
              <a:tr h="117813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Subtests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Proposal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Test case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Results (BD-rate reduction of EL+BL)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Average of Coding Gain and Geometry Mean of Coding Time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4.3 Inter prediction based on reconstructed base layer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4.3.1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LDP-SNR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-6.0%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-7.0%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202657"/>
              </p:ext>
            </p:extLst>
          </p:nvPr>
        </p:nvGraphicFramePr>
        <p:xfrm>
          <a:off x="228601" y="3352800"/>
          <a:ext cx="8763001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193"/>
                <a:gridCol w="1026193"/>
                <a:gridCol w="759560"/>
                <a:gridCol w="606068"/>
                <a:gridCol w="606068"/>
                <a:gridCol w="606068"/>
                <a:gridCol w="606068"/>
                <a:gridCol w="606068"/>
                <a:gridCol w="584143"/>
                <a:gridCol w="584143"/>
                <a:gridCol w="584143"/>
                <a:gridCol w="584143"/>
                <a:gridCol w="584143"/>
              </a:tblGrid>
              <a:tr h="117813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Subtests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Proposal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Test case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Results (BD-rate reduction of EL+BL)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Average of Coding Gain and Geometry Mean of Coding Time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DecT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4.6 Generalized residual prediction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4.6.2.2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RA-2x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RA-1.5x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RA-SNR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LDP-2x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98%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LDP-SNR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-6.4%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-7.5%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101%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hangingPunct="0"/>
            <a:r>
              <a:rPr lang="en-US" sz="3200" dirty="0" smtClean="0"/>
              <a:t>More Detailed Results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53556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638339"/>
              </p:ext>
            </p:extLst>
          </p:nvPr>
        </p:nvGraphicFramePr>
        <p:xfrm>
          <a:off x="228601" y="1356360"/>
          <a:ext cx="8763001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193"/>
                <a:gridCol w="1026193"/>
                <a:gridCol w="759560"/>
                <a:gridCol w="606068"/>
                <a:gridCol w="606068"/>
                <a:gridCol w="606068"/>
                <a:gridCol w="606068"/>
                <a:gridCol w="606068"/>
                <a:gridCol w="584143"/>
                <a:gridCol w="584143"/>
                <a:gridCol w="584143"/>
                <a:gridCol w="584143"/>
                <a:gridCol w="584143"/>
              </a:tblGrid>
              <a:tr h="117813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Subtests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Proposal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Test case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Results (BD-rate reduction of EL+BL)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Average of Coding Gain and Geometry Mean of Coding Time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rowSpan="1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4.4 Inter prediction based on differential picture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4.4.1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-4.5%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101%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-3.5%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105%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106%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105%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4.4.2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182%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137%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131%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170%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138%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115%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179%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139%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140%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118%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rowSpan="8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4.5 SVC style residual prediction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8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4.5.1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172%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AI-1.5x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-0.7%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hangingPunct="0"/>
            <a:r>
              <a:rPr lang="en-US" sz="3200" dirty="0" smtClean="0"/>
              <a:t>More Detailed Results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95109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91108"/>
              </p:ext>
            </p:extLst>
          </p:nvPr>
        </p:nvGraphicFramePr>
        <p:xfrm>
          <a:off x="228601" y="518160"/>
          <a:ext cx="8763001" cy="6035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193"/>
                <a:gridCol w="1026193"/>
                <a:gridCol w="759560"/>
                <a:gridCol w="606068"/>
                <a:gridCol w="606068"/>
                <a:gridCol w="606068"/>
                <a:gridCol w="606068"/>
                <a:gridCol w="606068"/>
                <a:gridCol w="584143"/>
                <a:gridCol w="584143"/>
                <a:gridCol w="584143"/>
                <a:gridCol w="584143"/>
                <a:gridCol w="584143"/>
              </a:tblGrid>
              <a:tr h="117813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Subtests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Proposal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Test case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Results (BD-rate reduction of EL+BL)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Average of Coding Gain and Geometry Mean of Coding Time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rowSpan="30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4.6 Generalized residual prediction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4.6.1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132%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133%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87%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4.6.2.1 </a:t>
                      </a:r>
                      <a:endParaRPr lang="fr-FR" sz="120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Test1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4.6.2.1 </a:t>
                      </a:r>
                      <a:endParaRPr lang="fr-FR" sz="120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Test2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4.6.2.1</a:t>
                      </a:r>
                      <a:endParaRPr lang="fr-FR" sz="120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 Test3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4.6.3 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122%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-1.6%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103%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5109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124402"/>
              </p:ext>
            </p:extLst>
          </p:nvPr>
        </p:nvGraphicFramePr>
        <p:xfrm>
          <a:off x="228601" y="1371600"/>
          <a:ext cx="8763001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193"/>
                <a:gridCol w="1026193"/>
                <a:gridCol w="759560"/>
                <a:gridCol w="606068"/>
                <a:gridCol w="606068"/>
                <a:gridCol w="606068"/>
                <a:gridCol w="606068"/>
                <a:gridCol w="606068"/>
                <a:gridCol w="584143"/>
                <a:gridCol w="584143"/>
                <a:gridCol w="584143"/>
                <a:gridCol w="584143"/>
                <a:gridCol w="584143"/>
              </a:tblGrid>
              <a:tr h="117813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Subtests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Proposal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Test case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Results (BD-rate reduction of EL+BL)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Average of Coding Gain and Geometry Mean of Coding Time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EncT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DecT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rowSpan="1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4.6 Generalized residual prediction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4.6.2.1</a:t>
                      </a:r>
                      <a:endParaRPr lang="fr-FR" sz="1200" dirty="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Test4 (recently released)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171%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4.6.2.1</a:t>
                      </a:r>
                      <a:endParaRPr lang="fr-FR" sz="120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Test5</a:t>
                      </a:r>
                      <a:endParaRPr lang="fr-FR" sz="120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(recently released)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156%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RA-SNR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-2.6%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-5.8%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139%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LDP-2x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-3.4%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-3.5%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162%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LDP-1.5x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-4.7%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-4.8%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-4.0%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69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LDP-SNR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-4.3%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-4.9%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-4.5%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effectLst/>
                        </a:rPr>
                        <a:t>146%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effectLst/>
                        </a:rPr>
                        <a:t>106%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hangingPunct="0"/>
            <a:r>
              <a:rPr lang="en-US" sz="3200" dirty="0" smtClean="0"/>
              <a:t>More Detailed Results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70663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TE3 subsets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GB" sz="2000" dirty="0" smtClean="0"/>
              <a:t>TE3.1 </a:t>
            </a:r>
            <a:r>
              <a:rPr lang="en-US" sz="2000" dirty="0"/>
              <a:t>Intra prediction based on reconstructed base </a:t>
            </a:r>
            <a:r>
              <a:rPr lang="en-US" sz="2000" dirty="0" smtClean="0"/>
              <a:t>layer</a:t>
            </a:r>
          </a:p>
          <a:p>
            <a:pPr lvl="0" hangingPunct="0"/>
            <a:r>
              <a:rPr lang="en-GB" sz="2000" dirty="0" smtClean="0"/>
              <a:t>TE3.2 </a:t>
            </a:r>
            <a:r>
              <a:rPr lang="en-US" sz="2000" dirty="0"/>
              <a:t>Intra prediction based on differential </a:t>
            </a:r>
            <a:r>
              <a:rPr lang="en-US" sz="2000" dirty="0" smtClean="0"/>
              <a:t>picture</a:t>
            </a:r>
          </a:p>
          <a:p>
            <a:pPr lvl="0" hangingPunct="0"/>
            <a:endParaRPr lang="en-US" sz="2000" dirty="0" smtClean="0"/>
          </a:p>
          <a:p>
            <a:pPr lvl="0" hangingPunct="0"/>
            <a:r>
              <a:rPr lang="en-GB" sz="2000" dirty="0" smtClean="0"/>
              <a:t>TE3.3 </a:t>
            </a:r>
            <a:r>
              <a:rPr lang="en-US" sz="2000" dirty="0"/>
              <a:t>Inter prediction based on reconstructed base </a:t>
            </a:r>
            <a:r>
              <a:rPr lang="en-US" sz="2000" dirty="0" smtClean="0"/>
              <a:t>layer</a:t>
            </a:r>
          </a:p>
          <a:p>
            <a:pPr lvl="0" hangingPunct="0"/>
            <a:r>
              <a:rPr lang="en-GB" sz="2000" dirty="0" smtClean="0"/>
              <a:t>TE3.4 </a:t>
            </a:r>
            <a:r>
              <a:rPr lang="en-US" sz="2000" dirty="0"/>
              <a:t>Inter prediction based on differential </a:t>
            </a:r>
            <a:r>
              <a:rPr lang="en-US" sz="2000" dirty="0" smtClean="0"/>
              <a:t>picture</a:t>
            </a:r>
          </a:p>
          <a:p>
            <a:pPr lvl="0" hangingPunct="0"/>
            <a:endParaRPr lang="en-US" sz="2000" dirty="0"/>
          </a:p>
          <a:p>
            <a:pPr hangingPunct="0"/>
            <a:r>
              <a:rPr lang="en-GB" sz="2000" dirty="0" smtClean="0"/>
              <a:t>TE3.5 </a:t>
            </a:r>
            <a:r>
              <a:rPr lang="en-US" sz="2000" dirty="0"/>
              <a:t>SVC style residual </a:t>
            </a:r>
            <a:r>
              <a:rPr lang="en-US" sz="2000" dirty="0" smtClean="0"/>
              <a:t>prediction</a:t>
            </a:r>
          </a:p>
          <a:p>
            <a:pPr hangingPunct="0"/>
            <a:r>
              <a:rPr lang="en-US" sz="2000" dirty="0" smtClean="0"/>
              <a:t>TE3.6 </a:t>
            </a:r>
            <a:r>
              <a:rPr lang="en-US" sz="2000" dirty="0"/>
              <a:t>Generalized residual </a:t>
            </a:r>
            <a:r>
              <a:rPr lang="en-US" sz="2000" dirty="0" smtClean="0"/>
              <a:t>prediction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79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GB" sz="3200" dirty="0" smtClean="0"/>
              <a:t>TE3.1 </a:t>
            </a:r>
            <a:r>
              <a:rPr lang="en-US" sz="3200" dirty="0"/>
              <a:t>Intra prediction based on reconstructed </a:t>
            </a:r>
            <a:r>
              <a:rPr lang="en-US" sz="3200" dirty="0" smtClean="0"/>
              <a:t>BL</a:t>
            </a:r>
            <a:endParaRPr lang="en-US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042389"/>
              </p:ext>
            </p:extLst>
          </p:nvPr>
        </p:nvGraphicFramePr>
        <p:xfrm>
          <a:off x="457198" y="1539240"/>
          <a:ext cx="8229602" cy="21526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3"/>
                <a:gridCol w="3777087"/>
                <a:gridCol w="718577"/>
                <a:gridCol w="552623"/>
                <a:gridCol w="552623"/>
                <a:gridCol w="552623"/>
                <a:gridCol w="552623"/>
                <a:gridCol w="552623"/>
              </a:tblGrid>
              <a:tr h="190500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81685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4.1.2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JCTVC-L0036 (Nokia)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dc_delta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added </a:t>
                      </a:r>
                      <a:r>
                        <a:rPr lang="en-US" sz="1400" dirty="0">
                          <a:effectLst/>
                        </a:rPr>
                        <a:t>to </a:t>
                      </a:r>
                      <a:r>
                        <a:rPr lang="en-US" sz="1400" dirty="0" smtClean="0">
                          <a:effectLst/>
                        </a:rPr>
                        <a:t>Intra </a:t>
                      </a:r>
                      <a:r>
                        <a:rPr lang="en-US" sz="1400" dirty="0" err="1" smtClean="0">
                          <a:effectLst/>
                        </a:rPr>
                        <a:t>Pred</a:t>
                      </a:r>
                      <a:r>
                        <a:rPr lang="en-US" sz="1400" dirty="0" smtClean="0">
                          <a:effectLst/>
                        </a:rPr>
                        <a:t> when </a:t>
                      </a:r>
                      <a:r>
                        <a:rPr lang="en-US" sz="1400" dirty="0">
                          <a:effectLst/>
                        </a:rPr>
                        <a:t>size &gt;= 8x8.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 smtClean="0">
                          <a:effectLst/>
                        </a:rPr>
                        <a:t>dc_delta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= (DC </a:t>
                      </a:r>
                      <a:r>
                        <a:rPr lang="en-US" sz="1400" dirty="0" smtClean="0">
                          <a:effectLst/>
                        </a:rPr>
                        <a:t>BL </a:t>
                      </a:r>
                      <a:r>
                        <a:rPr lang="en-US" sz="1400" dirty="0" err="1">
                          <a:effectLst/>
                        </a:rPr>
                        <a:t>Pred</a:t>
                      </a:r>
                      <a:r>
                        <a:rPr lang="en-US" sz="1400" dirty="0">
                          <a:effectLst/>
                        </a:rPr>
                        <a:t> block) - (DC </a:t>
                      </a:r>
                      <a:r>
                        <a:rPr lang="en-US" sz="1400" dirty="0" smtClean="0">
                          <a:effectLst/>
                        </a:rPr>
                        <a:t>EL </a:t>
                      </a:r>
                      <a:r>
                        <a:rPr lang="en-US" sz="1400" dirty="0" err="1">
                          <a:effectLst/>
                        </a:rPr>
                        <a:t>Pred</a:t>
                      </a:r>
                      <a:r>
                        <a:rPr lang="en-US" sz="1400" dirty="0">
                          <a:effectLst/>
                        </a:rPr>
                        <a:t> block). 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AI-2x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AI-1.5x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-0.2%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105%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30885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4.1.3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(Inter </a:t>
                      </a:r>
                      <a:r>
                        <a:rPr lang="en-US" sz="1400" dirty="0" smtClean="0">
                          <a:effectLst/>
                        </a:rPr>
                        <a:t>not </a:t>
                      </a:r>
                      <a:r>
                        <a:rPr lang="en-US" sz="1400" dirty="0">
                          <a:effectLst/>
                        </a:rPr>
                        <a:t>mandatory)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JCTVC-L0099 (LG)</a:t>
                      </a:r>
                      <a:endParaRPr lang="fr-FR" sz="140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Unavailable ref samples for Intra Prediction at EL are replaced by collocated BL samples. 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AI-2x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AI-1.5x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inter</a:t>
                      </a:r>
                      <a:endParaRPr lang="fr-FR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-0.1%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0.0%</a:t>
                      </a:r>
                      <a:endParaRPr lang="fr-FR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-0.1%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-0.1%</a:t>
                      </a:r>
                      <a:endParaRPr lang="fr-FR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-0.1%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-0.1%</a:t>
                      </a:r>
                      <a:endParaRPr lang="fr-FR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102%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100%</a:t>
                      </a:r>
                      <a:endParaRPr lang="fr-FR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101%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100%</a:t>
                      </a:r>
                      <a:endParaRPr lang="fr-FR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574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lvl="0" hangingPunct="0"/>
            <a:r>
              <a:rPr lang="en-GB" sz="3200" dirty="0" smtClean="0"/>
              <a:t>TE3.2 </a:t>
            </a:r>
            <a:r>
              <a:rPr lang="en-US" sz="3200" dirty="0"/>
              <a:t>Intra </a:t>
            </a:r>
            <a:r>
              <a:rPr lang="en-US" sz="3200" dirty="0" smtClean="0"/>
              <a:t>pred. </a:t>
            </a:r>
            <a:r>
              <a:rPr lang="en-US" sz="3200" dirty="0"/>
              <a:t>based on </a:t>
            </a:r>
            <a:r>
              <a:rPr lang="en-US" sz="3200" dirty="0" smtClean="0"/>
              <a:t>differential </a:t>
            </a:r>
            <a:r>
              <a:rPr lang="en-US" sz="3200" dirty="0"/>
              <a:t>picture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751564"/>
              </p:ext>
            </p:extLst>
          </p:nvPr>
        </p:nvGraphicFramePr>
        <p:xfrm>
          <a:off x="457203" y="1947545"/>
          <a:ext cx="8229596" cy="46056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1997"/>
                <a:gridCol w="3985913"/>
                <a:gridCol w="718576"/>
                <a:gridCol w="552622"/>
                <a:gridCol w="552622"/>
                <a:gridCol w="552622"/>
                <a:gridCol w="552622"/>
                <a:gridCol w="552622"/>
              </a:tblGrid>
              <a:tr h="190500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Description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8735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4.2.1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JCTVC-L0037 (Nokia)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Intra </a:t>
                      </a:r>
                      <a:r>
                        <a:rPr lang="en-US" sz="1400" dirty="0" err="1" smtClean="0">
                          <a:effectLst/>
                        </a:rPr>
                        <a:t>horiz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and </a:t>
                      </a:r>
                      <a:r>
                        <a:rPr lang="en-US" sz="1400" dirty="0" err="1" smtClean="0">
                          <a:effectLst/>
                        </a:rPr>
                        <a:t>vertic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pred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modes at EL </a:t>
                      </a:r>
                      <a:r>
                        <a:rPr lang="en-US" sz="1400" dirty="0" smtClean="0">
                          <a:effectLst/>
                        </a:rPr>
                        <a:t>replaced </a:t>
                      </a:r>
                      <a:r>
                        <a:rPr lang="en-US" sz="1400" dirty="0">
                          <a:effectLst/>
                        </a:rPr>
                        <a:t>by new modes which combine EL and BL </a:t>
                      </a:r>
                      <a:r>
                        <a:rPr lang="en-US" sz="1400" dirty="0" smtClean="0">
                          <a:effectLst/>
                        </a:rPr>
                        <a:t>as </a:t>
                      </a: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 smtClean="0">
                          <a:effectLst/>
                        </a:rPr>
                        <a:t>Pred_el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= </a:t>
                      </a:r>
                      <a:r>
                        <a:rPr lang="en-US" sz="1400" dirty="0" err="1">
                          <a:effectLst/>
                        </a:rPr>
                        <a:t>Ref_el</a:t>
                      </a:r>
                      <a:r>
                        <a:rPr lang="en-US" sz="1400" dirty="0">
                          <a:effectLst/>
                        </a:rPr>
                        <a:t> + </a:t>
                      </a:r>
                      <a:r>
                        <a:rPr lang="en-US" sz="1400" dirty="0" err="1">
                          <a:effectLst/>
                        </a:rPr>
                        <a:t>Rec_bl</a:t>
                      </a:r>
                      <a:r>
                        <a:rPr lang="en-US" sz="1400" dirty="0">
                          <a:effectLst/>
                        </a:rPr>
                        <a:t> - </a:t>
                      </a:r>
                      <a:r>
                        <a:rPr lang="en-US" sz="1400" dirty="0" err="1">
                          <a:effectLst/>
                        </a:rPr>
                        <a:t>Ref_bl</a:t>
                      </a:r>
                      <a:r>
                        <a:rPr lang="en-US" sz="1400" dirty="0">
                          <a:effectLst/>
                        </a:rPr>
                        <a:t>.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No </a:t>
                      </a:r>
                      <a:r>
                        <a:rPr lang="en-US" sz="1400" dirty="0">
                          <a:effectLst/>
                        </a:rPr>
                        <a:t>additional Signaling. 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AI-2x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AI-1.5x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-0.1%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-0.1%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99%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9370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4.2.1 +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4.1.2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AI-2x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AI-1.5x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-0.1%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-0.2%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100%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889635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4.2.2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JCTVC-L0222 (Qualcomm) 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Diff domain Intra </a:t>
                      </a:r>
                      <a:r>
                        <a:rPr lang="en-US" sz="1400" dirty="0" smtClean="0">
                          <a:effectLst/>
                        </a:rPr>
                        <a:t>Pred. </a:t>
                      </a:r>
                      <a:r>
                        <a:rPr lang="en-US" sz="1400" dirty="0">
                          <a:effectLst/>
                        </a:rPr>
                        <a:t>MDIS </a:t>
                      </a:r>
                      <a:r>
                        <a:rPr lang="en-US" sz="1400" dirty="0" smtClean="0">
                          <a:effectLst/>
                        </a:rPr>
                        <a:t> disabled. </a:t>
                      </a:r>
                      <a:r>
                        <a:rPr lang="en-US" sz="1400" dirty="0">
                          <a:effectLst/>
                        </a:rPr>
                        <a:t>Planar </a:t>
                      </a:r>
                      <a:r>
                        <a:rPr lang="en-US" sz="1400" dirty="0" smtClean="0">
                          <a:effectLst/>
                        </a:rPr>
                        <a:t>modified </a:t>
                      </a:r>
                      <a:r>
                        <a:rPr lang="en-US" sz="1400" dirty="0">
                          <a:effectLst/>
                        </a:rPr>
                        <a:t>to set all </a:t>
                      </a:r>
                      <a:r>
                        <a:rPr lang="en-US" sz="1400" dirty="0" smtClean="0">
                          <a:effectLst/>
                        </a:rPr>
                        <a:t>pixels </a:t>
                      </a:r>
                      <a:r>
                        <a:rPr lang="en-US" sz="1400" dirty="0">
                          <a:effectLst/>
                        </a:rPr>
                        <a:t>in </a:t>
                      </a:r>
                      <a:r>
                        <a:rPr lang="en-US" sz="1400" dirty="0" smtClean="0">
                          <a:effectLst/>
                        </a:rPr>
                        <a:t>bottom-right </a:t>
                      </a:r>
                      <a:r>
                        <a:rPr lang="en-US" sz="1400" dirty="0">
                          <a:effectLst/>
                        </a:rPr>
                        <a:t>portion ((x + y) &gt;= N-1) to </a:t>
                      </a:r>
                      <a:r>
                        <a:rPr lang="en-US" sz="1400" dirty="0" smtClean="0">
                          <a:effectLst/>
                        </a:rPr>
                        <a:t>0.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AI-2x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AI-1.5x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-0.2%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156%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568325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4.2.3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JCTVC-L0135 (LG) 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Diff Domain Intra Prediction. Diff signal is clipped to [-128,127]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AI-2x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AI-1.5x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-0.1%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159%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2898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4.2.4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JCTVC-L0183 (</a:t>
                      </a:r>
                      <a:r>
                        <a:rPr lang="en-US" sz="1400" dirty="0" err="1">
                          <a:effectLst/>
                        </a:rPr>
                        <a:t>Vidyo</a:t>
                      </a:r>
                      <a:r>
                        <a:rPr lang="en-US" sz="1400" dirty="0">
                          <a:effectLst/>
                        </a:rPr>
                        <a:t>/Samsung)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Diff Intra </a:t>
                      </a:r>
                      <a:r>
                        <a:rPr lang="en-US" sz="1400" dirty="0" smtClean="0">
                          <a:effectLst/>
                        </a:rPr>
                        <a:t>Pred. </a:t>
                      </a:r>
                      <a:r>
                        <a:rPr lang="en-US" sz="1400" dirty="0">
                          <a:effectLst/>
                        </a:rPr>
                        <a:t>Offset 128 </a:t>
                      </a:r>
                      <a:r>
                        <a:rPr lang="en-US" sz="1400" dirty="0" smtClean="0">
                          <a:effectLst/>
                        </a:rPr>
                        <a:t>added </a:t>
                      </a:r>
                      <a:r>
                        <a:rPr lang="en-US" sz="1400" dirty="0">
                          <a:effectLst/>
                        </a:rPr>
                        <a:t>to diff signal to keep </a:t>
                      </a:r>
                      <a:r>
                        <a:rPr lang="en-US" sz="1400" dirty="0" smtClean="0">
                          <a:effectLst/>
                        </a:rPr>
                        <a:t>dynamic </a:t>
                      </a:r>
                      <a:r>
                        <a:rPr lang="en-US" sz="1400" dirty="0">
                          <a:effectLst/>
                        </a:rPr>
                        <a:t>range </a:t>
                      </a:r>
                      <a:r>
                        <a:rPr lang="en-US" sz="1400" dirty="0" smtClean="0">
                          <a:effectLst/>
                        </a:rPr>
                        <a:t>in [0</a:t>
                      </a:r>
                      <a:r>
                        <a:rPr lang="en-US" sz="1400" dirty="0">
                          <a:effectLst/>
                        </a:rPr>
                        <a:t>, 255] 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AI-2x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AI-1.5x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-0.2%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171%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142%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/>
        </p:nvSpPr>
        <p:spPr>
          <a:xfrm>
            <a:off x="457200" y="990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hangingPunct="0"/>
            <a:r>
              <a:rPr lang="en-US" sz="2000" dirty="0" smtClean="0"/>
              <a:t>Differential Signal: </a:t>
            </a:r>
          </a:p>
          <a:p>
            <a:pPr lvl="1" hangingPunct="0"/>
            <a:r>
              <a:rPr lang="en-US" sz="1600" dirty="0" smtClean="0"/>
              <a:t>( EL </a:t>
            </a:r>
            <a:r>
              <a:rPr lang="en-US" sz="1600" dirty="0"/>
              <a:t>Reconstructed </a:t>
            </a:r>
            <a:r>
              <a:rPr lang="en-US" sz="1600" dirty="0" smtClean="0"/>
              <a:t>Signal – </a:t>
            </a:r>
            <a:r>
              <a:rPr lang="en-US" sz="1600" dirty="0" err="1" smtClean="0"/>
              <a:t>Upsampled</a:t>
            </a:r>
            <a:r>
              <a:rPr lang="en-US" sz="1600" dirty="0" smtClean="0"/>
              <a:t> Reconstructed </a:t>
            </a:r>
            <a:r>
              <a:rPr lang="en-US" sz="1600" dirty="0"/>
              <a:t>BL </a:t>
            </a:r>
            <a:r>
              <a:rPr lang="en-US" sz="1600" dirty="0" smtClean="0"/>
              <a:t>Signal )   in Current Picture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043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GB" sz="3200" dirty="0" smtClean="0"/>
              <a:t>TE3.3 </a:t>
            </a:r>
            <a:r>
              <a:rPr lang="en-US" sz="3200" dirty="0"/>
              <a:t>Inter </a:t>
            </a:r>
            <a:r>
              <a:rPr lang="en-US" sz="3200" dirty="0" smtClean="0"/>
              <a:t>pred. </a:t>
            </a:r>
            <a:r>
              <a:rPr lang="en-US" sz="3200" dirty="0"/>
              <a:t>based on reconstructed </a:t>
            </a:r>
            <a:r>
              <a:rPr lang="en-US" sz="3200" dirty="0" smtClean="0"/>
              <a:t>BL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297960"/>
              </p:ext>
            </p:extLst>
          </p:nvPr>
        </p:nvGraphicFramePr>
        <p:xfrm>
          <a:off x="457202" y="1524000"/>
          <a:ext cx="8229597" cy="16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4"/>
                <a:gridCol w="3777087"/>
                <a:gridCol w="718576"/>
                <a:gridCol w="552622"/>
                <a:gridCol w="552622"/>
                <a:gridCol w="552622"/>
                <a:gridCol w="552622"/>
                <a:gridCol w="552622"/>
              </a:tblGrid>
              <a:tr h="190500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96012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4.3.1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JCTVC-L0072 (</a:t>
                      </a:r>
                      <a:r>
                        <a:rPr lang="en-US" sz="1400" dirty="0" err="1">
                          <a:effectLst/>
                        </a:rPr>
                        <a:t>MediaTek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 smtClean="0">
                          <a:effectLst/>
                        </a:rPr>
                        <a:t>Rec_el</a:t>
                      </a:r>
                      <a:r>
                        <a:rPr lang="en-US" sz="1400" dirty="0" smtClean="0">
                          <a:effectLst/>
                        </a:rPr>
                        <a:t> = Clip( (</a:t>
                      </a:r>
                      <a:r>
                        <a:rPr lang="en-US" sz="1400" dirty="0" err="1" smtClean="0">
                          <a:effectLst/>
                        </a:rPr>
                        <a:t>Pred_el</a:t>
                      </a:r>
                      <a:r>
                        <a:rPr lang="en-US" sz="1400" dirty="0" smtClean="0">
                          <a:effectLst/>
                        </a:rPr>
                        <a:t> + </a:t>
                      </a:r>
                      <a:r>
                        <a:rPr lang="en-US" sz="1400" dirty="0" err="1" smtClean="0">
                          <a:effectLst/>
                        </a:rPr>
                        <a:t>Rec_bl</a:t>
                      </a:r>
                      <a:r>
                        <a:rPr lang="en-US" sz="1400" dirty="0" smtClean="0">
                          <a:effectLst/>
                        </a:rPr>
                        <a:t>) / 2 + </a:t>
                      </a:r>
                      <a:r>
                        <a:rPr lang="en-US" sz="1400" dirty="0" err="1" smtClean="0">
                          <a:effectLst/>
                        </a:rPr>
                        <a:t>Residue_el</a:t>
                      </a:r>
                      <a:r>
                        <a:rPr lang="en-US" sz="1400" dirty="0" smtClean="0">
                          <a:effectLst/>
                        </a:rPr>
                        <a:t> )</a:t>
                      </a: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CU </a:t>
                      </a:r>
                      <a:r>
                        <a:rPr lang="en-US" sz="1400" dirty="0">
                          <a:effectLst/>
                        </a:rPr>
                        <a:t>level signaling</a:t>
                      </a:r>
                      <a:r>
                        <a:rPr lang="en-US" sz="1400" dirty="0" smtClean="0">
                          <a:effectLst/>
                        </a:rPr>
                        <a:t>. If CU in 2Nx2N with at least one non-zero residue.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RA-2x, 1.5x, SNR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LP-2x, 1.5x, SNR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-1.2%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100%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4994978"/>
              </p:ext>
            </p:extLst>
          </p:nvPr>
        </p:nvGraphicFramePr>
        <p:xfrm>
          <a:off x="457203" y="3455564"/>
          <a:ext cx="8229596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4"/>
                <a:gridCol w="3777087"/>
                <a:gridCol w="718575"/>
                <a:gridCol w="552622"/>
                <a:gridCol w="552622"/>
                <a:gridCol w="552622"/>
                <a:gridCol w="552622"/>
                <a:gridCol w="552622"/>
              </a:tblGrid>
              <a:tr h="352478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Test case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Average of Coding Gain and Geometry Mean of Coding Time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62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0495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4.6.2.2 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JCTVC-L0206 (Qualcomm)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Combined prediction of </a:t>
                      </a:r>
                      <a:r>
                        <a:rPr lang="en-US" sz="1400" dirty="0" smtClean="0">
                          <a:effectLst/>
                        </a:rPr>
                        <a:t>BL and EL. </a:t>
                      </a: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CU level signaling. </a:t>
                      </a:r>
                      <a:r>
                        <a:rPr lang="en-US" sz="1400" dirty="0" err="1" smtClean="0">
                          <a:effectLst/>
                        </a:rPr>
                        <a:t>Rec_el</a:t>
                      </a:r>
                      <a:r>
                        <a:rPr lang="en-US" sz="1400" dirty="0" smtClean="0">
                          <a:effectLst/>
                        </a:rPr>
                        <a:t>=Clip(Pred_el+Rec_bl+1</a:t>
                      </a:r>
                      <a:r>
                        <a:rPr lang="en-US" sz="1400" dirty="0">
                          <a:effectLst/>
                        </a:rPr>
                        <a:t>)/2+Residue_el)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RA-2x, 1.5x, SNR</a:t>
                      </a:r>
                      <a:endParaRPr lang="fr-FR" sz="1400" dirty="0" smtClean="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LP-2x, 1.5x, SNR</a:t>
                      </a:r>
                      <a:endParaRPr lang="fr-FR" sz="14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-1.2%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-3.6%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-4.2%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116%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100%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283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lvl="0" hangingPunct="0"/>
            <a:r>
              <a:rPr lang="en-GB" sz="3200" dirty="0" smtClean="0"/>
              <a:t>TE3.4 </a:t>
            </a:r>
            <a:r>
              <a:rPr lang="en-US" sz="3200" dirty="0"/>
              <a:t>Inter </a:t>
            </a:r>
            <a:r>
              <a:rPr lang="en-US" sz="3200" dirty="0" smtClean="0"/>
              <a:t>pred. </a:t>
            </a:r>
            <a:r>
              <a:rPr lang="en-US" sz="3200" dirty="0"/>
              <a:t>based on differential picture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8245433"/>
              </p:ext>
            </p:extLst>
          </p:nvPr>
        </p:nvGraphicFramePr>
        <p:xfrm>
          <a:off x="457204" y="1859280"/>
          <a:ext cx="8229595" cy="2712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3"/>
                <a:gridCol w="3777086"/>
                <a:gridCol w="718576"/>
                <a:gridCol w="552622"/>
                <a:gridCol w="552622"/>
                <a:gridCol w="552622"/>
                <a:gridCol w="552622"/>
                <a:gridCol w="552622"/>
              </a:tblGrid>
              <a:tr h="190500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0278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4.4.1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JCTVC-L0136 (LG)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diff-inter prediction.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Diff </a:t>
                      </a:r>
                      <a:r>
                        <a:rPr lang="en-US" sz="1400" dirty="0">
                          <a:effectLst/>
                        </a:rPr>
                        <a:t>signal </a:t>
                      </a:r>
                      <a:r>
                        <a:rPr lang="en-US" sz="1400" dirty="0" smtClean="0">
                          <a:effectLst/>
                        </a:rPr>
                        <a:t>clipped </a:t>
                      </a:r>
                      <a:r>
                        <a:rPr lang="en-US" sz="1400" dirty="0">
                          <a:effectLst/>
                        </a:rPr>
                        <a:t>to [-128, 127]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RA-2x, 1.5x, SNR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LP-2x, 1.5x, SNR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-2.0%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-3.5%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153%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21920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4.4.2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JCTVC-L0184 (</a:t>
                      </a:r>
                      <a:r>
                        <a:rPr lang="en-US" sz="1400" dirty="0" err="1">
                          <a:effectLst/>
                        </a:rPr>
                        <a:t>Vidyo</a:t>
                      </a:r>
                      <a:r>
                        <a:rPr lang="en-US" sz="1400" dirty="0">
                          <a:effectLst/>
                        </a:rPr>
                        <a:t>/Samsung)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diff-inter prediction. </a:t>
                      </a:r>
                      <a:r>
                        <a:rPr lang="en-US" sz="1400" dirty="0" smtClean="0">
                          <a:effectLst/>
                        </a:rPr>
                        <a:t>Offset </a:t>
                      </a:r>
                      <a:r>
                        <a:rPr lang="en-US" sz="1400" dirty="0">
                          <a:effectLst/>
                        </a:rPr>
                        <a:t>128 </a:t>
                      </a:r>
                      <a:r>
                        <a:rPr lang="en-US" sz="1400" dirty="0" smtClean="0">
                          <a:effectLst/>
                        </a:rPr>
                        <a:t>added to </a:t>
                      </a:r>
                      <a:r>
                        <a:rPr lang="en-US" sz="1400" dirty="0">
                          <a:effectLst/>
                        </a:rPr>
                        <a:t>keep </a:t>
                      </a:r>
                      <a:r>
                        <a:rPr lang="en-US" sz="1400" dirty="0" smtClean="0">
                          <a:effectLst/>
                        </a:rPr>
                        <a:t>dynamic </a:t>
                      </a:r>
                      <a:r>
                        <a:rPr lang="en-US" sz="1400" dirty="0">
                          <a:effectLst/>
                        </a:rPr>
                        <a:t>range of [0, 255]. Bi-linear interpolation for sub-</a:t>
                      </a:r>
                      <a:r>
                        <a:rPr lang="en-US" sz="1400" dirty="0" err="1">
                          <a:effectLst/>
                        </a:rPr>
                        <a:t>pel</a:t>
                      </a:r>
                      <a:r>
                        <a:rPr lang="en-US" sz="1400" dirty="0">
                          <a:effectLst/>
                        </a:rPr>
                        <a:t> diff blocks. </a:t>
                      </a:r>
                      <a:r>
                        <a:rPr lang="en-US" sz="1400" dirty="0" err="1">
                          <a:effectLst/>
                        </a:rPr>
                        <a:t>Deblocking</a:t>
                      </a:r>
                      <a:r>
                        <a:rPr lang="en-US" sz="1400" dirty="0">
                          <a:effectLst/>
                        </a:rPr>
                        <a:t> BS=1 for the diff/non-diff boundary.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RA-2x, 1.5x, SNR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LP-2x, 1.5x, SNR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-2.4%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131%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/>
        </p:nvSpPr>
        <p:spPr>
          <a:xfrm>
            <a:off x="457200" y="990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hangingPunct="0"/>
            <a:r>
              <a:rPr lang="en-US" sz="2000" dirty="0" smtClean="0"/>
              <a:t>Differential Signal: </a:t>
            </a:r>
          </a:p>
          <a:p>
            <a:pPr lvl="1" hangingPunct="0"/>
            <a:r>
              <a:rPr lang="en-US" sz="1600" dirty="0" smtClean="0"/>
              <a:t>( EL </a:t>
            </a:r>
            <a:r>
              <a:rPr lang="en-US" sz="1600" dirty="0"/>
              <a:t>Reconstructed </a:t>
            </a:r>
            <a:r>
              <a:rPr lang="en-US" sz="1600" dirty="0" smtClean="0"/>
              <a:t>Signal – </a:t>
            </a:r>
            <a:r>
              <a:rPr lang="en-US" sz="1600" dirty="0" err="1" smtClean="0"/>
              <a:t>Upsampled</a:t>
            </a:r>
            <a:r>
              <a:rPr lang="en-US" sz="1600" dirty="0" smtClean="0"/>
              <a:t> Reconstructed </a:t>
            </a:r>
            <a:r>
              <a:rPr lang="en-US" sz="1600" dirty="0"/>
              <a:t>BL </a:t>
            </a:r>
            <a:r>
              <a:rPr lang="en-US" sz="1600" dirty="0" smtClean="0"/>
              <a:t>Signal )     in Reference Picture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4539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hangingPunct="0"/>
            <a:r>
              <a:rPr lang="en-GB" sz="3200" dirty="0" smtClean="0"/>
              <a:t>TE3.5 </a:t>
            </a:r>
            <a:r>
              <a:rPr lang="en-US" sz="3200" dirty="0"/>
              <a:t>SVC style residual prediction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524137"/>
              </p:ext>
            </p:extLst>
          </p:nvPr>
        </p:nvGraphicFramePr>
        <p:xfrm>
          <a:off x="457204" y="1930400"/>
          <a:ext cx="8229595" cy="2260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3"/>
                <a:gridCol w="3777086"/>
                <a:gridCol w="718576"/>
                <a:gridCol w="552622"/>
                <a:gridCol w="552622"/>
                <a:gridCol w="552622"/>
                <a:gridCol w="552622"/>
                <a:gridCol w="552622"/>
              </a:tblGrid>
              <a:tr h="190500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Description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93700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4.5.1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JCTVC-L0286 (Intel)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l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SVC style residual prediction.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algn="l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signaling at </a:t>
                      </a:r>
                      <a:r>
                        <a:rPr lang="en-US" sz="1400" dirty="0">
                          <a:effectLst/>
                        </a:rPr>
                        <a:t>CU level for </a:t>
                      </a:r>
                      <a:r>
                        <a:rPr lang="en-US" sz="1400" dirty="0" smtClean="0">
                          <a:effectLst/>
                        </a:rPr>
                        <a:t>intra, PU </a:t>
                      </a:r>
                      <a:r>
                        <a:rPr lang="en-US" sz="1400" dirty="0">
                          <a:effectLst/>
                        </a:rPr>
                        <a:t>level for inter. Base residues are bi-linearly up-sampled.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AI-2x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AI-1.5x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-0.1%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193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RA-2x, 1.5x, SNR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LP-2x, 1.5x, SNR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-0.9%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-1.0%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110%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Content Placeholder 2"/>
          <p:cNvSpPr>
            <a:spLocks noGrp="1"/>
          </p:cNvSpPr>
          <p:nvPr/>
        </p:nvSpPr>
        <p:spPr>
          <a:xfrm>
            <a:off x="457200" y="990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hangingPunct="0"/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order Residual Prediction using Decoded BL residual </a:t>
            </a:r>
          </a:p>
        </p:txBody>
      </p:sp>
    </p:spTree>
    <p:extLst>
      <p:ext uri="{BB962C8B-B14F-4D97-AF65-F5344CB8AC3E}">
        <p14:creationId xmlns:p14="http://schemas.microsoft.com/office/powerpoint/2010/main" val="364289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hangingPunct="0"/>
            <a:r>
              <a:rPr lang="en-US" sz="3200" dirty="0" smtClean="0"/>
              <a:t>TE3.6 </a:t>
            </a:r>
            <a:r>
              <a:rPr lang="en-US" sz="3200" dirty="0"/>
              <a:t>Generalized residual prediction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4388525"/>
              </p:ext>
            </p:extLst>
          </p:nvPr>
        </p:nvGraphicFramePr>
        <p:xfrm>
          <a:off x="457203" y="1600200"/>
          <a:ext cx="8229596" cy="4511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4"/>
                <a:gridCol w="3777087"/>
                <a:gridCol w="718575"/>
                <a:gridCol w="552622"/>
                <a:gridCol w="552622"/>
                <a:gridCol w="552622"/>
                <a:gridCol w="552622"/>
                <a:gridCol w="552622"/>
              </a:tblGrid>
              <a:tr h="352478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62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0495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4.6.1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JCTVC-L0100 (Canon)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signaling. </a:t>
                      </a:r>
                      <a:r>
                        <a:rPr lang="en-US" sz="1400" dirty="0" err="1">
                          <a:effectLst/>
                        </a:rPr>
                        <a:t>Pred_el</a:t>
                      </a:r>
                      <a:r>
                        <a:rPr lang="en-US" sz="1400" dirty="0">
                          <a:effectLst/>
                        </a:rPr>
                        <a:t>=</a:t>
                      </a:r>
                      <a:r>
                        <a:rPr lang="en-US" sz="1400" dirty="0" err="1">
                          <a:effectLst/>
                        </a:rPr>
                        <a:t>Ref_el+Rec_bl-Ref_bl</a:t>
                      </a:r>
                      <a:r>
                        <a:rPr lang="en-US" sz="1400" dirty="0">
                          <a:effectLst/>
                        </a:rPr>
                        <a:t>. This method does not apply to skip mode.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RA-2x, 1.5x, SNR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LP-2x, 1.5x, SNR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-1.6%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-2.8%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-2.9%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143%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83%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09728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4.6.2.1 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Test1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JCTVC-L0078 (Qualcomm)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 level signaling. </a:t>
                      </a:r>
                      <a:r>
                        <a:rPr lang="en-US" sz="1400" dirty="0" err="1">
                          <a:effectLst/>
                        </a:rPr>
                        <a:t>Pred_el</a:t>
                      </a:r>
                      <a:r>
                        <a:rPr lang="en-US" sz="1400" dirty="0">
                          <a:effectLst/>
                        </a:rPr>
                        <a:t>=</a:t>
                      </a:r>
                      <a:r>
                        <a:rPr lang="en-US" sz="1400" dirty="0" err="1">
                          <a:effectLst/>
                        </a:rPr>
                        <a:t>Ref_el</a:t>
                      </a:r>
                      <a:r>
                        <a:rPr lang="en-US" sz="1400" dirty="0">
                          <a:effectLst/>
                        </a:rPr>
                        <a:t> + w*(</a:t>
                      </a:r>
                      <a:r>
                        <a:rPr lang="en-US" sz="1400" dirty="0" err="1">
                          <a:effectLst/>
                        </a:rPr>
                        <a:t>Rec_bl-Ref_bl</a:t>
                      </a:r>
                      <a:r>
                        <a:rPr lang="en-US" sz="1400" dirty="0">
                          <a:effectLst/>
                        </a:rPr>
                        <a:t>), w= 0.5, 1. </a:t>
                      </a:r>
                      <a:r>
                        <a:rPr lang="en-US" sz="1400" dirty="0" smtClean="0">
                          <a:effectLst/>
                        </a:rPr>
                        <a:t>Interpol. </a:t>
                      </a:r>
                      <a:r>
                        <a:rPr lang="en-US" sz="1400" dirty="0">
                          <a:effectLst/>
                        </a:rPr>
                        <a:t>directly on </a:t>
                      </a:r>
                      <a:r>
                        <a:rPr lang="en-US" sz="1400" dirty="0" smtClean="0">
                          <a:effectLst/>
                        </a:rPr>
                        <a:t>Diff block </a:t>
                      </a:r>
                      <a:r>
                        <a:rPr lang="en-US" sz="1400" dirty="0">
                          <a:effectLst/>
                        </a:rPr>
                        <a:t>for sub-</a:t>
                      </a:r>
                      <a:r>
                        <a:rPr lang="en-US" sz="1400" dirty="0" err="1">
                          <a:effectLst/>
                        </a:rPr>
                        <a:t>pel</a:t>
                      </a:r>
                      <a:r>
                        <a:rPr lang="en-US" sz="1400" dirty="0">
                          <a:effectLst/>
                        </a:rPr>
                        <a:t> positions. Fast GRP mode selection method (encoder only). 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Test 1: GRP (0.5)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RA-2x, 1.5x, SNR</a:t>
                      </a:r>
                      <a:endParaRPr lang="fr-FR" sz="14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LP-2x, 1.5x, SNR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-2.4%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-3.0%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-2.8%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5052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Test2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Test 2: GRP (0.5, 1) + Fast GRP mode </a:t>
                      </a:r>
                      <a:r>
                        <a:rPr lang="en-US" sz="1400" dirty="0" smtClean="0">
                          <a:effectLst/>
                        </a:rPr>
                        <a:t>selection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-2.8%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-4.3%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-4.2%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116%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104%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Test3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Test 3: GRP (0.5, 1) + Fast GRP mode selection + </a:t>
                      </a:r>
                      <a:r>
                        <a:rPr lang="en-US" sz="1400" dirty="0" smtClean="0">
                          <a:effectLst/>
                        </a:rPr>
                        <a:t>4-tap </a:t>
                      </a:r>
                      <a:r>
                        <a:rPr lang="en-US" sz="1400" dirty="0">
                          <a:effectLst/>
                        </a:rPr>
                        <a:t>up-sampling filter for GRP </a:t>
                      </a:r>
                      <a:r>
                        <a:rPr lang="en-US" sz="1400" dirty="0" smtClean="0">
                          <a:effectLst/>
                        </a:rPr>
                        <a:t>mode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-3.5%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116%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0495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4.6.3 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JCTVC-L0038 (Nokia)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PU level signaling. </a:t>
                      </a:r>
                      <a:r>
                        <a:rPr lang="en-US" sz="1400" dirty="0" err="1">
                          <a:effectLst/>
                        </a:rPr>
                        <a:t>Pred_el</a:t>
                      </a:r>
                      <a:r>
                        <a:rPr lang="en-US" sz="1400" dirty="0">
                          <a:effectLst/>
                        </a:rPr>
                        <a:t>=</a:t>
                      </a:r>
                      <a:r>
                        <a:rPr lang="en-US" sz="1400" dirty="0" err="1">
                          <a:effectLst/>
                        </a:rPr>
                        <a:t>Ref_el</a:t>
                      </a:r>
                      <a:r>
                        <a:rPr lang="en-US" sz="1400" dirty="0">
                          <a:effectLst/>
                        </a:rPr>
                        <a:t> + w*(</a:t>
                      </a:r>
                      <a:r>
                        <a:rPr lang="en-US" sz="1400" dirty="0" err="1">
                          <a:effectLst/>
                        </a:rPr>
                        <a:t>Rec_bl-Ref_bl</a:t>
                      </a:r>
                      <a:r>
                        <a:rPr lang="en-US" sz="1400" dirty="0">
                          <a:effectLst/>
                        </a:rPr>
                        <a:t>), w=0.5, 1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RA-2x, 1.5x, SNR</a:t>
                      </a:r>
                      <a:endParaRPr lang="fr-FR" sz="14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LP-2x, 1.5x, SNR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-2.4%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-3.8%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-4.0%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115%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104%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/>
        </p:nvSpPr>
        <p:spPr>
          <a:xfrm>
            <a:off x="609600" y="990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hangingPunct="0"/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order Residual Prediction using </a:t>
            </a:r>
            <a:r>
              <a:rPr lang="en-US" sz="2000" u="sng" dirty="0" smtClean="0"/>
              <a:t>BL</a:t>
            </a:r>
            <a:r>
              <a:rPr lang="en-US" sz="2000" dirty="0" smtClean="0"/>
              <a:t> Temporal </a:t>
            </a:r>
            <a:r>
              <a:rPr lang="en-US" sz="2000" dirty="0" err="1" smtClean="0"/>
              <a:t>Pred</a:t>
            </a:r>
            <a:r>
              <a:rPr lang="en-US" sz="2000" dirty="0" smtClean="0"/>
              <a:t> Residual</a:t>
            </a:r>
          </a:p>
        </p:txBody>
      </p:sp>
    </p:spTree>
    <p:extLst>
      <p:ext uri="{BB962C8B-B14F-4D97-AF65-F5344CB8AC3E}">
        <p14:creationId xmlns:p14="http://schemas.microsoft.com/office/powerpoint/2010/main" val="36166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3200" dirty="0" smtClean="0"/>
              <a:t>TE3.6 </a:t>
            </a:r>
            <a:r>
              <a:rPr lang="en-US" sz="3200" dirty="0"/>
              <a:t>Generalized residual </a:t>
            </a:r>
            <a:r>
              <a:rPr lang="en-US" sz="3200" dirty="0" smtClean="0"/>
              <a:t>prediction</a:t>
            </a:r>
            <a:br>
              <a:rPr lang="en-US" sz="3200" dirty="0" smtClean="0"/>
            </a:br>
            <a:r>
              <a:rPr lang="en-US" sz="3200" dirty="0" smtClean="0"/>
              <a:t>(late release)</a:t>
            </a:r>
            <a:endParaRPr lang="en-US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0810926"/>
              </p:ext>
            </p:extLst>
          </p:nvPr>
        </p:nvGraphicFramePr>
        <p:xfrm>
          <a:off x="457203" y="1752600"/>
          <a:ext cx="8229596" cy="2153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824"/>
                <a:gridCol w="3777087"/>
                <a:gridCol w="718575"/>
                <a:gridCol w="552622"/>
                <a:gridCol w="552622"/>
                <a:gridCol w="552622"/>
                <a:gridCol w="552622"/>
                <a:gridCol w="552622"/>
              </a:tblGrid>
              <a:tr h="352478"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Description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 anchor="ctr"/>
                </a:tc>
                <a:tc rowSpan="2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Test case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Average of Coding Gain and Geometry Mean of Coding Time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62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DecT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dirty="0" smtClean="0">
                          <a:effectLst/>
                        </a:rPr>
                        <a:t>4.6.2.1 </a:t>
                      </a:r>
                      <a:endParaRPr lang="fr-FR" sz="1400" dirty="0" smtClean="0">
                        <a:effectLst/>
                      </a:endParaRP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Test4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JCTVC-L0078 (Qualcomm)</a:t>
                      </a:r>
                      <a:endParaRPr lang="fr-FR" sz="1400" dirty="0" smtClean="0"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CU level signaling. </a:t>
                      </a:r>
                      <a:r>
                        <a:rPr lang="en-US" sz="1400" dirty="0" err="1" smtClean="0">
                          <a:effectLst/>
                        </a:rPr>
                        <a:t>Pred_el</a:t>
                      </a:r>
                      <a:r>
                        <a:rPr lang="en-US" sz="1400" dirty="0" smtClean="0">
                          <a:effectLst/>
                        </a:rPr>
                        <a:t>=</a:t>
                      </a:r>
                      <a:r>
                        <a:rPr lang="en-US" sz="1400" dirty="0" err="1" smtClean="0">
                          <a:effectLst/>
                        </a:rPr>
                        <a:t>Ref_el</a:t>
                      </a:r>
                      <a:r>
                        <a:rPr lang="en-US" sz="1400" dirty="0" smtClean="0">
                          <a:effectLst/>
                        </a:rPr>
                        <a:t> + w*(</a:t>
                      </a:r>
                      <a:r>
                        <a:rPr lang="en-US" sz="1400" dirty="0" err="1" smtClean="0">
                          <a:effectLst/>
                        </a:rPr>
                        <a:t>Rec_bl-Ref_bl</a:t>
                      </a:r>
                      <a:r>
                        <a:rPr lang="en-US" sz="1400" dirty="0" smtClean="0">
                          <a:effectLst/>
                        </a:rPr>
                        <a:t>), w= 0.5, 1. Interpol. directly on Diff block for sub-</a:t>
                      </a:r>
                      <a:r>
                        <a:rPr lang="en-US" sz="1400" dirty="0" err="1" smtClean="0">
                          <a:effectLst/>
                        </a:rPr>
                        <a:t>pel</a:t>
                      </a:r>
                      <a:r>
                        <a:rPr lang="en-US" sz="1400" dirty="0" smtClean="0">
                          <a:effectLst/>
                        </a:rPr>
                        <a:t> positions. Fast GRP mode selection method (encoder only). </a:t>
                      </a: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Test </a:t>
                      </a:r>
                      <a:r>
                        <a:rPr lang="en-US" sz="1400" dirty="0">
                          <a:effectLst/>
                        </a:rPr>
                        <a:t>4 (recently released): Test 1 + additional </a:t>
                      </a:r>
                      <a:r>
                        <a:rPr lang="en-US" sz="1400" dirty="0" smtClean="0">
                          <a:effectLst/>
                        </a:rPr>
                        <a:t>ME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-3.1%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159%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109%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Test5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Test 5 (recently released): Test 2 + additional </a:t>
                      </a:r>
                      <a:r>
                        <a:rPr lang="en-US" sz="1400" dirty="0" smtClean="0">
                          <a:effectLst/>
                        </a:rPr>
                        <a:t>ME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996" marR="46996" marT="0" marB="0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-3.4%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-4.8%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-4.7%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148%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105%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18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26971</TotalTime>
  <Words>3184</Words>
  <Application>Microsoft Office PowerPoint</Application>
  <PresentationFormat>On-screen Show (4:3)</PresentationFormat>
  <Paragraphs>1122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TE3: Summary report of tool experiment on Combined Prediction in SHVC</vt:lpstr>
      <vt:lpstr>TE3 subsets</vt:lpstr>
      <vt:lpstr>TE3.1 Intra prediction based on reconstructed BL</vt:lpstr>
      <vt:lpstr>TE3.2 Intra pred. based on differential picture</vt:lpstr>
      <vt:lpstr>TE3.3 Inter pred. based on reconstructed BL</vt:lpstr>
      <vt:lpstr>TE3.4 Inter pred. based on differential picture</vt:lpstr>
      <vt:lpstr>TE3.5 SVC style residual prediction</vt:lpstr>
      <vt:lpstr>TE3.6 Generalized residual prediction</vt:lpstr>
      <vt:lpstr>TE3.6 Generalized residual prediction (late release)</vt:lpstr>
      <vt:lpstr>List of related non-TE proposals</vt:lpstr>
      <vt:lpstr>More Detailed Results</vt:lpstr>
      <vt:lpstr>More Detailed Results</vt:lpstr>
      <vt:lpstr>More Detailed Results</vt:lpstr>
      <vt:lpstr>PowerPoint Presentation</vt:lpstr>
      <vt:lpstr>More Detailed Results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Vadim Seregin</dc:creator>
  <cp:lastModifiedBy>FRANCOIS Edouard</cp:lastModifiedBy>
  <cp:revision>465</cp:revision>
  <dcterms:created xsi:type="dcterms:W3CDTF">2011-12-07T01:29:30Z</dcterms:created>
  <dcterms:modified xsi:type="dcterms:W3CDTF">2013-01-14T09:40:43Z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344664497</vt:i4>
  </property>
  <property fmtid="{D5CDD505-2E9C-101B-9397-08002B2CF9AE}" pid="3" name="_NewReviewCycle">
    <vt:lpwstr/>
  </property>
  <property fmtid="{D5CDD505-2E9C-101B-9397-08002B2CF9AE}" pid="4" name="_EmailSubject">
    <vt:lpwstr>[TE5] Results summary</vt:lpwstr>
  </property>
  <property fmtid="{D5CDD505-2E9C-101B-9397-08002B2CF9AE}" pid="5" name="_AuthorEmail">
    <vt:lpwstr>vseregin@qti.qualcomm.com</vt:lpwstr>
  </property>
  <property fmtid="{D5CDD505-2E9C-101B-9397-08002B2CF9AE}" pid="6" name="_AuthorEmailDisplayName">
    <vt:lpwstr>Seregin, Vadim</vt:lpwstr>
  </property>
  <property fmtid="{D5CDD505-2E9C-101B-9397-08002B2CF9AE}" pid="7" name="_PreviousAdHocReviewCycleID">
    <vt:i4>155925787</vt:i4>
  </property>
</Properties>
</file>