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95" r:id="rId3"/>
    <p:sldId id="292" r:id="rId4"/>
    <p:sldId id="293" r:id="rId5"/>
    <p:sldId id="29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Max</a:t>
            </a:r>
            <a:r>
              <a:rPr lang="en-US" baseline="0" dirty="0" smtClean="0"/>
              <a:t> Memory (MB)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MB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HM6.1</c:v>
                </c:pt>
                <c:pt idx="1">
                  <c:v>K0036</c:v>
                </c:pt>
                <c:pt idx="2">
                  <c:v>K0038</c:v>
                </c:pt>
                <c:pt idx="3">
                  <c:v>K0345</c:v>
                </c:pt>
                <c:pt idx="4">
                  <c:v>K0348</c:v>
                </c:pt>
                <c:pt idx="5">
                  <c:v>K0364</c:v>
                </c:pt>
                <c:pt idx="6">
                  <c:v>k0366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2382</c:v>
                </c:pt>
                <c:pt idx="1">
                  <c:v>5501</c:v>
                </c:pt>
                <c:pt idx="2">
                  <c:v>4838</c:v>
                </c:pt>
                <c:pt idx="3">
                  <c:v>10044</c:v>
                </c:pt>
                <c:pt idx="4">
                  <c:v>4832</c:v>
                </c:pt>
                <c:pt idx="5">
                  <c:v>4757</c:v>
                </c:pt>
                <c:pt idx="6">
                  <c:v>6110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920768"/>
        <c:axId val="43713664"/>
      </c:barChart>
      <c:catAx>
        <c:axId val="107920768"/>
        <c:scaling>
          <c:orientation val="minMax"/>
        </c:scaling>
        <c:delete val="0"/>
        <c:axPos val="b"/>
        <c:majorTickMark val="out"/>
        <c:minorTickMark val="none"/>
        <c:tickLblPos val="nextTo"/>
        <c:crossAx val="43713664"/>
        <c:crosses val="autoZero"/>
        <c:auto val="1"/>
        <c:lblAlgn val="ctr"/>
        <c:lblOffset val="100"/>
        <c:noMultiLvlLbl val="0"/>
      </c:catAx>
      <c:valAx>
        <c:axId val="43713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920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Max</a:t>
            </a:r>
            <a:r>
              <a:rPr lang="en-US" baseline="0" dirty="0" smtClean="0"/>
              <a:t> Memory Ratio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Ratio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HM6.1</c:v>
                </c:pt>
                <c:pt idx="1">
                  <c:v>K0036</c:v>
                </c:pt>
                <c:pt idx="2">
                  <c:v>K0038</c:v>
                </c:pt>
                <c:pt idx="3">
                  <c:v>K0345</c:v>
                </c:pt>
                <c:pt idx="4">
                  <c:v>K0348</c:v>
                </c:pt>
                <c:pt idx="5">
                  <c:v>K0364</c:v>
                </c:pt>
                <c:pt idx="6">
                  <c:v>K0366</c:v>
                </c:pt>
              </c:strCache>
            </c:strRef>
          </c:cat>
          <c:val>
            <c:numRef>
              <c:f>Sheet1!$B$2:$B$8</c:f>
              <c:numCache>
                <c:formatCode>0.00</c:formatCode>
                <c:ptCount val="7"/>
                <c:pt idx="0">
                  <c:v>1</c:v>
                </c:pt>
                <c:pt idx="1">
                  <c:v>2.3094038623005879</c:v>
                </c:pt>
                <c:pt idx="2">
                  <c:v>2.0310663308144417</c:v>
                </c:pt>
                <c:pt idx="3">
                  <c:v>4.2166246851385392</c:v>
                </c:pt>
                <c:pt idx="4">
                  <c:v>2.0285474391267844</c:v>
                </c:pt>
                <c:pt idx="5">
                  <c:v>1.9970612930310663</c:v>
                </c:pt>
                <c:pt idx="6">
                  <c:v>2.5650713685978168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741952"/>
        <c:axId val="43743488"/>
      </c:barChart>
      <c:catAx>
        <c:axId val="43741952"/>
        <c:scaling>
          <c:orientation val="minMax"/>
        </c:scaling>
        <c:delete val="0"/>
        <c:axPos val="b"/>
        <c:majorTickMark val="out"/>
        <c:minorTickMark val="none"/>
        <c:tickLblPos val="nextTo"/>
        <c:crossAx val="43743488"/>
        <c:crosses val="autoZero"/>
        <c:auto val="1"/>
        <c:lblAlgn val="ctr"/>
        <c:lblOffset val="100"/>
        <c:noMultiLvlLbl val="0"/>
      </c:catAx>
      <c:valAx>
        <c:axId val="43743488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43741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Max</a:t>
            </a:r>
            <a:r>
              <a:rPr lang="en-US" baseline="0" dirty="0" smtClean="0"/>
              <a:t> Memory (MB)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MB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HM6.1</c:v>
                </c:pt>
                <c:pt idx="1">
                  <c:v>K0036</c:v>
                </c:pt>
                <c:pt idx="2">
                  <c:v>K0038</c:v>
                </c:pt>
                <c:pt idx="3">
                  <c:v>K0345</c:v>
                </c:pt>
                <c:pt idx="4">
                  <c:v>K0348</c:v>
                </c:pt>
                <c:pt idx="5">
                  <c:v>K0364</c:v>
                </c:pt>
                <c:pt idx="6">
                  <c:v>K0366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1043</c:v>
                </c:pt>
                <c:pt idx="1">
                  <c:v>2477</c:v>
                </c:pt>
                <c:pt idx="2">
                  <c:v>2159</c:v>
                </c:pt>
                <c:pt idx="3">
                  <c:v>5152</c:v>
                </c:pt>
                <c:pt idx="4">
                  <c:v>2074</c:v>
                </c:pt>
                <c:pt idx="5">
                  <c:v>2022</c:v>
                </c:pt>
                <c:pt idx="6">
                  <c:v>3248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811584"/>
        <c:axId val="43813120"/>
      </c:barChart>
      <c:catAx>
        <c:axId val="43811584"/>
        <c:scaling>
          <c:orientation val="minMax"/>
        </c:scaling>
        <c:delete val="0"/>
        <c:axPos val="b"/>
        <c:majorTickMark val="out"/>
        <c:minorTickMark val="none"/>
        <c:tickLblPos val="nextTo"/>
        <c:crossAx val="43813120"/>
        <c:crosses val="autoZero"/>
        <c:auto val="1"/>
        <c:lblAlgn val="ctr"/>
        <c:lblOffset val="100"/>
        <c:noMultiLvlLbl val="0"/>
      </c:catAx>
      <c:valAx>
        <c:axId val="43813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8115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Max</a:t>
            </a:r>
            <a:r>
              <a:rPr lang="en-US" baseline="0" dirty="0" smtClean="0"/>
              <a:t> Memory Ratio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Ratio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HM6.1</c:v>
                </c:pt>
                <c:pt idx="1">
                  <c:v>K0036</c:v>
                </c:pt>
                <c:pt idx="2">
                  <c:v>K0038</c:v>
                </c:pt>
                <c:pt idx="3">
                  <c:v>k0345</c:v>
                </c:pt>
                <c:pt idx="4">
                  <c:v>K0348</c:v>
                </c:pt>
                <c:pt idx="5">
                  <c:v>K0364</c:v>
                </c:pt>
                <c:pt idx="6">
                  <c:v>K0366</c:v>
                </c:pt>
              </c:strCache>
            </c:strRef>
          </c:cat>
          <c:val>
            <c:numRef>
              <c:f>Sheet1!$B$2:$B$8</c:f>
              <c:numCache>
                <c:formatCode>0.00</c:formatCode>
                <c:ptCount val="7"/>
                <c:pt idx="0">
                  <c:v>1</c:v>
                </c:pt>
                <c:pt idx="1">
                  <c:v>2.3748801534036432</c:v>
                </c:pt>
                <c:pt idx="2">
                  <c:v>2.0699904122722916</c:v>
                </c:pt>
                <c:pt idx="3">
                  <c:v>4.9395973154362416</c:v>
                </c:pt>
                <c:pt idx="4">
                  <c:v>1.9884947267497604</c:v>
                </c:pt>
                <c:pt idx="5">
                  <c:v>1.9386385426653883</c:v>
                </c:pt>
                <c:pt idx="6">
                  <c:v>3.1140939597315436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042112"/>
        <c:axId val="44043648"/>
      </c:barChart>
      <c:catAx>
        <c:axId val="44042112"/>
        <c:scaling>
          <c:orientation val="minMax"/>
        </c:scaling>
        <c:delete val="0"/>
        <c:axPos val="b"/>
        <c:majorTickMark val="out"/>
        <c:minorTickMark val="none"/>
        <c:tickLblPos val="nextTo"/>
        <c:crossAx val="44043648"/>
        <c:crosses val="autoZero"/>
        <c:auto val="1"/>
        <c:lblAlgn val="ctr"/>
        <c:lblOffset val="100"/>
        <c:noMultiLvlLbl val="0"/>
      </c:catAx>
      <c:valAx>
        <c:axId val="44043648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44042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31D34-0DD1-4236-A62A-7A0564B5D56D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A939B-E922-4D7F-9B30-52C4E81FF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94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A939B-E922-4D7F-9B30-52C4E81FF4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91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JCTVC-K374: </a:t>
            </a:r>
            <a:r>
              <a:rPr lang="en-US" dirty="0" smtClean="0"/>
              <a:t>Memory Analysis </a:t>
            </a:r>
            <a:r>
              <a:rPr lang="en-US" dirty="0" smtClean="0"/>
              <a:t>on Candidate Software Models </a:t>
            </a:r>
            <a:r>
              <a:rPr lang="en-US" dirty="0"/>
              <a:t>for Scalable HEVC Extension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X. Li, J. Chen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 Platform</a:t>
            </a:r>
          </a:p>
          <a:p>
            <a:pPr lvl="1"/>
            <a:r>
              <a:rPr lang="en-US" dirty="0"/>
              <a:t>LSF ( Load Sharing Facility ) system 7.0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Test </a:t>
            </a:r>
            <a:r>
              <a:rPr lang="en-US" dirty="0" smtClean="0"/>
              <a:t>Conditions</a:t>
            </a:r>
            <a:endParaRPr lang="en-US" dirty="0" smtClean="0"/>
          </a:p>
          <a:p>
            <a:pPr lvl="1"/>
            <a:r>
              <a:rPr lang="en-US" dirty="0" err="1"/>
              <a:t>PeopleOnStreet</a:t>
            </a:r>
            <a:r>
              <a:rPr lang="en-US" dirty="0"/>
              <a:t> (Class A, 3840x2160), 17 frames, SNR case, q0=26, </a:t>
            </a:r>
            <a:r>
              <a:rPr lang="en-US" dirty="0" smtClean="0"/>
              <a:t>q1=18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Data Collection</a:t>
            </a:r>
          </a:p>
          <a:p>
            <a:pPr lvl="1"/>
            <a:r>
              <a:rPr lang="en-US" dirty="0" smtClean="0"/>
              <a:t>Job summary reported by LSF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7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Test Results on Encoding Memory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182633845"/>
              </p:ext>
            </p:extLst>
          </p:nvPr>
        </p:nvGraphicFramePr>
        <p:xfrm>
          <a:off x="0" y="1524000"/>
          <a:ext cx="4572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852562460"/>
              </p:ext>
            </p:extLst>
          </p:nvPr>
        </p:nvGraphicFramePr>
        <p:xfrm>
          <a:off x="4724400" y="1524000"/>
          <a:ext cx="42672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1045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Test Results on Decoding Memory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HM-6.1 memory leak bug fix </a:t>
            </a:r>
            <a:r>
              <a:rPr lang="en-US" dirty="0"/>
              <a:t>applied (</a:t>
            </a:r>
            <a:r>
              <a:rPr lang="en-US" dirty="0" smtClean="0"/>
              <a:t>Change set #2181)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539730796"/>
              </p:ext>
            </p:extLst>
          </p:nvPr>
        </p:nvGraphicFramePr>
        <p:xfrm>
          <a:off x="304800" y="1498600"/>
          <a:ext cx="42672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37109610"/>
              </p:ext>
            </p:extLst>
          </p:nvPr>
        </p:nvGraphicFramePr>
        <p:xfrm>
          <a:off x="4724400" y="1473200"/>
          <a:ext cx="42672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1384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Memory usage is an important issue </a:t>
            </a:r>
            <a:r>
              <a:rPr lang="en-US" smtClean="0"/>
              <a:t>in SVC </a:t>
            </a:r>
            <a:r>
              <a:rPr lang="en-US" dirty="0" smtClean="0"/>
              <a:t>software model design</a:t>
            </a:r>
          </a:p>
          <a:p>
            <a:endParaRPr lang="en-US" dirty="0" smtClean="0"/>
          </a:p>
          <a:p>
            <a:r>
              <a:rPr lang="en-US" dirty="0" smtClean="0"/>
              <a:t>JCTVC-K0345 software uses much more memory than HM-6.1 </a:t>
            </a:r>
          </a:p>
          <a:p>
            <a:pPr lvl="1"/>
            <a:r>
              <a:rPr lang="en-US" dirty="0" smtClean="0"/>
              <a:t>In 2-layer SNR case, for class A </a:t>
            </a:r>
          </a:p>
          <a:p>
            <a:pPr lvl="2"/>
            <a:r>
              <a:rPr lang="en-US" dirty="0" smtClean="0"/>
              <a:t>More than 4x for encoder (10GB+)</a:t>
            </a:r>
          </a:p>
          <a:p>
            <a:pPr lvl="2"/>
            <a:r>
              <a:rPr lang="en-US" dirty="0" smtClean="0"/>
              <a:t>Near 5x for decoder (5GB+)</a:t>
            </a:r>
          </a:p>
          <a:p>
            <a:pPr marL="574675" lvl="2" indent="0">
              <a:buNone/>
            </a:pPr>
            <a:endParaRPr lang="en-US" dirty="0" smtClean="0"/>
          </a:p>
          <a:p>
            <a:r>
              <a:rPr lang="en-US" dirty="0"/>
              <a:t>JCTVC-K0345 software uses much more memory than </a:t>
            </a:r>
            <a:r>
              <a:rPr lang="en-US" dirty="0" smtClean="0"/>
              <a:t>other software candidates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0940042"/>
      </p:ext>
    </p:extLst>
  </p:cSld>
  <p:clrMapOvr>
    <a:masterClrMapping/>
  </p:clrMapOvr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3149</TotalTime>
  <Words>153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QCT2008_PPT_Master_ConfdProp</vt:lpstr>
      <vt:lpstr>JCTVC-K374: Memory Analysis on Candidate Software Models for Scalable HEVC Extension</vt:lpstr>
      <vt:lpstr>Test Conditions</vt:lpstr>
      <vt:lpstr>Sample Test Results on Encoding Memory Usage</vt:lpstr>
      <vt:lpstr>Sample Test Results on Decoding Memory Usage</vt:lpstr>
      <vt:lpstr>Summary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Xiang Li</cp:lastModifiedBy>
  <cp:revision>122</cp:revision>
  <dcterms:created xsi:type="dcterms:W3CDTF">2012-03-19T15:53:13Z</dcterms:created>
  <dcterms:modified xsi:type="dcterms:W3CDTF">2012-10-16T00:38:42Z</dcterms:modified>
</cp:coreProperties>
</file>