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3"/>
  </p:notesMasterIdLst>
  <p:sldIdLst>
    <p:sldId id="256" r:id="rId5"/>
    <p:sldId id="258" r:id="rId6"/>
    <p:sldId id="267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0692" autoAdjust="0"/>
  </p:normalViewPr>
  <p:slideViewPr>
    <p:cSldViewPr>
      <p:cViewPr varScale="1">
        <p:scale>
          <a:sx n="83" d="100"/>
          <a:sy n="83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8E1E-9FE7-42EF-8F5F-7A3C7329B592}" type="datetimeFigureOut">
              <a:rPr lang="zh-TW" altLang="en-US" smtClean="0"/>
              <a:pPr/>
              <a:t>2012/10/12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99DE1-F695-41FA-989A-422C210974A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VSP_skip</a:t>
            </a:r>
            <a:r>
              <a:rPr lang="en-US" altLang="zh-TW" dirty="0" smtClean="0"/>
              <a:t> and others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VSP_skip</a:t>
            </a:r>
            <a:r>
              <a:rPr lang="en-US" altLang="zh-TW" dirty="0" smtClean="0"/>
              <a:t> and others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VSP_skip</a:t>
            </a:r>
            <a:r>
              <a:rPr lang="en-US" altLang="zh-TW" dirty="0" smtClean="0"/>
              <a:t> and others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VSP_skip</a:t>
            </a:r>
            <a:r>
              <a:rPr lang="en-US" altLang="zh-TW" dirty="0" smtClean="0"/>
              <a:t> and others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VSP_skip</a:t>
            </a:r>
            <a:r>
              <a:rPr lang="en-US" altLang="zh-TW" dirty="0" smtClean="0"/>
              <a:t> and others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JCTVC-K0363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fld id="{C3A3E516-0552-493D-8B17-8DE79E62367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JCTVC-K0363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JCTVC-K0363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dirty="0" smtClean="0">
                <a:solidFill>
                  <a:schemeClr val="tx1"/>
                </a:solidFill>
                <a:effectLst/>
              </a:rPr>
              <a:t>Study of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Software Model for </a:t>
            </a:r>
            <a:br>
              <a:rPr lang="en-US" dirty="0" smtClean="0">
                <a:solidFill>
                  <a:schemeClr val="tx1"/>
                </a:solidFill>
                <a:effectLst/>
              </a:rPr>
            </a:br>
            <a:r>
              <a:rPr lang="en-US" dirty="0" smtClean="0">
                <a:solidFill>
                  <a:schemeClr val="tx1"/>
                </a:solidFill>
                <a:effectLst/>
              </a:rPr>
              <a:t>Scalable HEVC Extension in JCTVC-K0345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PoLin Lai, Shan Liu, and Shawmin Lei (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PoLin Lai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Oct, </a:t>
            </a:r>
            <a:r>
              <a:rPr lang="en-CA" altLang="zh-TW" sz="1400" dirty="0"/>
              <a:t>2012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Highlights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300" y="1268760"/>
            <a:ext cx="8342188" cy="4824536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The high-level framework, i.e. multiple layers, hooks for scalability, difference-domain coding, is from JCTVC-K0045 (</a:t>
            </a:r>
            <a:r>
              <a:rPr lang="en-US" altLang="zh-TW" dirty="0" smtClean="0">
                <a:solidFill>
                  <a:srgbClr val="00B0F0"/>
                </a:solidFill>
              </a:rPr>
              <a:t>macro: </a:t>
            </a:r>
            <a:r>
              <a:rPr lang="en-US" dirty="0" smtClean="0">
                <a:solidFill>
                  <a:srgbClr val="00B0F0"/>
                </a:solidFill>
              </a:rPr>
              <a:t>K0045</a:t>
            </a:r>
            <a:r>
              <a:rPr lang="en-US" altLang="zh-TW" dirty="0" smtClean="0"/>
              <a:t>)</a:t>
            </a:r>
          </a:p>
          <a:p>
            <a:pPr lvl="8"/>
            <a:endParaRPr lang="en-US" altLang="zh-TW" dirty="0" smtClean="0"/>
          </a:p>
          <a:p>
            <a:r>
              <a:rPr lang="en-US" altLang="zh-TW" dirty="0" smtClean="0"/>
              <a:t>Encoding process:</a:t>
            </a:r>
          </a:p>
          <a:p>
            <a:pPr lvl="1"/>
            <a:r>
              <a:rPr lang="en-US" altLang="zh-TW" sz="1900" dirty="0" smtClean="0"/>
              <a:t>For JCTVC-K0345, within each GOP</a:t>
            </a:r>
          </a:p>
          <a:p>
            <a:pPr lvl="2"/>
            <a:r>
              <a:rPr lang="en-US" altLang="zh-TW" sz="1900" dirty="0" smtClean="0"/>
              <a:t>First, encode </a:t>
            </a:r>
            <a:r>
              <a:rPr lang="en-US" altLang="zh-TW" sz="1900" i="1" u="sng" dirty="0" smtClean="0"/>
              <a:t>ALL pictures </a:t>
            </a:r>
            <a:r>
              <a:rPr lang="en-US" altLang="zh-TW" sz="1900" dirty="0" smtClean="0"/>
              <a:t>in the Base Layer (BL)</a:t>
            </a:r>
          </a:p>
          <a:p>
            <a:pPr lvl="2"/>
            <a:r>
              <a:rPr lang="en-US" altLang="zh-TW" sz="1900" dirty="0" smtClean="0"/>
              <a:t>Then , encode pictures in the Enhancement Layer (EL)</a:t>
            </a:r>
          </a:p>
          <a:p>
            <a:pPr lvl="1"/>
            <a:r>
              <a:rPr lang="en-US" altLang="zh-TW" sz="1900" dirty="0" smtClean="0"/>
              <a:t>An alternative approach is to encode collocated </a:t>
            </a:r>
            <a:r>
              <a:rPr lang="en-US" altLang="zh-TW" sz="1900" i="1" u="sng" dirty="0" smtClean="0"/>
              <a:t>BL/EL-pairs</a:t>
            </a:r>
            <a:r>
              <a:rPr lang="en-US" altLang="zh-TW" sz="1900" dirty="0" smtClean="0"/>
              <a:t> together in GOP</a:t>
            </a:r>
          </a:p>
          <a:p>
            <a:pPr lvl="8"/>
            <a:endParaRPr lang="en-US" altLang="zh-TW" dirty="0" smtClean="0"/>
          </a:p>
          <a:p>
            <a:r>
              <a:rPr lang="en-US" altLang="zh-TW" dirty="0" smtClean="0"/>
              <a:t>Features (the “meat”) for the following are implemented:</a:t>
            </a:r>
          </a:p>
          <a:p>
            <a:pPr lvl="1">
              <a:buNone/>
            </a:pPr>
            <a:r>
              <a:rPr lang="en-US" altLang="zh-TW" sz="2400" dirty="0" smtClean="0"/>
              <a:t>Can be tracked by individual or combination of </a:t>
            </a:r>
            <a:r>
              <a:rPr lang="en-US" altLang="zh-TW" sz="2400" i="1" dirty="0" smtClean="0">
                <a:solidFill>
                  <a:srgbClr val="00B0F0"/>
                </a:solidFill>
              </a:rPr>
              <a:t>macros</a:t>
            </a:r>
          </a:p>
          <a:p>
            <a:pPr lvl="1"/>
            <a:r>
              <a:rPr lang="en-US" altLang="zh-TW" sz="1900" dirty="0" smtClean="0"/>
              <a:t>Inter-layer texture prediction: Intra-BL Mode</a:t>
            </a:r>
          </a:p>
          <a:p>
            <a:pPr lvl="1"/>
            <a:r>
              <a:rPr lang="en-US" altLang="zh-TW" sz="1900" dirty="0" smtClean="0"/>
              <a:t>Inter-layer syntax prediction: Merge / AMVP, Inter-BL Mode</a:t>
            </a:r>
          </a:p>
          <a:p>
            <a:pPr lvl="1"/>
            <a:r>
              <a:rPr lang="en-US" altLang="zh-TW" sz="1900" dirty="0" smtClean="0"/>
              <a:t>Difference-domain coding: Diff-INTRA, Diff-INTER</a:t>
            </a:r>
          </a:p>
          <a:p>
            <a:pPr lvl="1"/>
            <a:r>
              <a:rPr lang="en-US" altLang="zh-TW" sz="1900" dirty="0" smtClean="0"/>
              <a:t>Modified </a:t>
            </a:r>
            <a:r>
              <a:rPr lang="en-US" altLang="zh-TW" sz="1900" dirty="0" err="1" smtClean="0"/>
              <a:t>deblocking</a:t>
            </a:r>
            <a:r>
              <a:rPr lang="en-US" altLang="zh-TW" sz="1900" dirty="0" smtClean="0"/>
              <a:t> considering Diff.</a:t>
            </a:r>
          </a:p>
          <a:p>
            <a:endParaRPr lang="en-US" altLang="zh-TW" dirty="0" smtClean="0"/>
          </a:p>
          <a:p>
            <a:pPr lvl="2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2"/>
            <a:endParaRPr lang="zh-TW" alt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Inter-layer Texture Prediction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2"/>
            <a:ext cx="8198172" cy="4570413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Intra-BL mode (</a:t>
            </a:r>
            <a:r>
              <a:rPr lang="en-US" dirty="0" smtClean="0">
                <a:solidFill>
                  <a:srgbClr val="00B0F0"/>
                </a:solidFill>
              </a:rPr>
              <a:t>K0045_Intra_BL</a:t>
            </a:r>
            <a:r>
              <a:rPr lang="en-US" dirty="0" smtClean="0"/>
              <a:t>)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Extend SVC Intra-BL mode to all BL blocks, i.e. multi-loop</a:t>
            </a:r>
            <a:endParaRPr lang="en-US" dirty="0" smtClean="0"/>
          </a:p>
          <a:p>
            <a:pPr lvl="1"/>
            <a:r>
              <a:rPr lang="en-US" dirty="0" err="1" smtClean="0"/>
              <a:t>Upsampled</a:t>
            </a:r>
            <a:r>
              <a:rPr lang="en-US" dirty="0" smtClean="0"/>
              <a:t> reconstructed BL samples as </a:t>
            </a:r>
            <a:r>
              <a:rPr lang="en-US" b="1" dirty="0" smtClean="0"/>
              <a:t>predictor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Residual</a:t>
            </a:r>
            <a:r>
              <a:rPr lang="en-US" dirty="0" smtClean="0"/>
              <a:t> of the CU are coded as HEVC’s INTER residual </a:t>
            </a:r>
          </a:p>
          <a:p>
            <a:pPr lvl="1"/>
            <a:r>
              <a:rPr lang="en-US" dirty="0" smtClean="0"/>
              <a:t>Prediction mode set to INTRA DC (</a:t>
            </a:r>
            <a:r>
              <a:rPr lang="en-US" dirty="0" smtClean="0">
                <a:solidFill>
                  <a:srgbClr val="00B0F0"/>
                </a:solidFill>
              </a:rPr>
              <a:t>K0045_Intra_BL_PredModeDC</a:t>
            </a:r>
            <a:r>
              <a:rPr lang="en-US" dirty="0" smtClean="0"/>
              <a:t>) </a:t>
            </a:r>
          </a:p>
          <a:p>
            <a:pPr lvl="8"/>
            <a:endParaRPr lang="en-US" altLang="zh-TW" dirty="0" smtClean="0"/>
          </a:p>
          <a:p>
            <a:r>
              <a:rPr lang="en-US" altLang="zh-TW" dirty="0" smtClean="0"/>
              <a:t>Estimated performance</a:t>
            </a:r>
          </a:p>
          <a:p>
            <a:pPr lvl="1"/>
            <a:r>
              <a:rPr lang="en-US" altLang="zh-TW" dirty="0" smtClean="0"/>
              <a:t>In principle Intra-BL similar to JCTVC-K0038</a:t>
            </a:r>
          </a:p>
          <a:p>
            <a:pPr lvl="1"/>
            <a:r>
              <a:rPr lang="en-US" altLang="zh-TW" dirty="0" smtClean="0"/>
              <a:t>Results from JCTVC-K0038, EL-Only Target rate:</a:t>
            </a:r>
          </a:p>
          <a:p>
            <a:pPr lvl="1">
              <a:buNone/>
            </a:pPr>
            <a:r>
              <a:rPr lang="en-US" altLang="zh-TW" dirty="0" smtClean="0"/>
              <a:t>	AI, 2X 28.5%, 1.5X 48.4%</a:t>
            </a:r>
          </a:p>
          <a:p>
            <a:pPr lvl="1">
              <a:buNone/>
            </a:pPr>
            <a:r>
              <a:rPr lang="en-US" altLang="zh-TW" dirty="0" smtClean="0"/>
              <a:t>	RA, 2X 17.6%, 1.5X 37.8%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3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Inter-layer Syntax Prediction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570413"/>
          </a:xfrm>
        </p:spPr>
        <p:txBody>
          <a:bodyPr>
            <a:normAutofit/>
          </a:bodyPr>
          <a:lstStyle/>
          <a:p>
            <a:r>
              <a:rPr lang="en-US" altLang="zh-TW" sz="2200" dirty="0" smtClean="0"/>
              <a:t>Modified AMVP (</a:t>
            </a:r>
            <a:r>
              <a:rPr lang="en-US" sz="2200" dirty="0" smtClean="0">
                <a:solidFill>
                  <a:srgbClr val="00B0F0"/>
                </a:solidFill>
              </a:rPr>
              <a:t>K0045_InterLayerMotionPred</a:t>
            </a:r>
            <a:r>
              <a:rPr lang="en-US" sz="2200" dirty="0" smtClean="0"/>
              <a:t>)</a:t>
            </a:r>
            <a:endParaRPr lang="en-US" altLang="zh-TW" sz="2200" dirty="0" smtClean="0"/>
          </a:p>
          <a:p>
            <a:pPr lvl="1"/>
            <a:r>
              <a:rPr lang="en-US" sz="1800" dirty="0" smtClean="0"/>
              <a:t>Additional inter-layer motion vector predictor (IL) </a:t>
            </a:r>
          </a:p>
          <a:p>
            <a:pPr lvl="1"/>
            <a:r>
              <a:rPr lang="en-US" sz="1800" dirty="0" smtClean="0"/>
              <a:t>Place it at </a:t>
            </a:r>
            <a:r>
              <a:rPr lang="en-US" sz="1800" dirty="0" smtClean="0"/>
              <a:t>the beginning of the candidate list</a:t>
            </a:r>
            <a:endParaRPr lang="en-US" altLang="zh-TW" sz="1800" dirty="0" smtClean="0"/>
          </a:p>
          <a:p>
            <a:pPr lvl="8"/>
            <a:endParaRPr lang="en-US" altLang="zh-TW" dirty="0" smtClean="0"/>
          </a:p>
          <a:p>
            <a:r>
              <a:rPr lang="en-US" altLang="zh-TW" sz="2200" dirty="0" smtClean="0"/>
              <a:t>Modified Merge (</a:t>
            </a:r>
            <a:r>
              <a:rPr lang="en-US" sz="2200" dirty="0" smtClean="0">
                <a:solidFill>
                  <a:srgbClr val="00B0F0"/>
                </a:solidFill>
              </a:rPr>
              <a:t>K0045_InterLayerMotionPred + K0042_MERGE</a:t>
            </a:r>
            <a:r>
              <a:rPr lang="en-US" altLang="zh-TW" sz="2200" dirty="0" smtClean="0"/>
              <a:t>)</a:t>
            </a:r>
          </a:p>
          <a:p>
            <a:pPr lvl="1"/>
            <a:r>
              <a:rPr lang="en-US" sz="1800" dirty="0" smtClean="0"/>
              <a:t>Co-located BL Merge flag = 0: Additional candidate from BL</a:t>
            </a:r>
          </a:p>
          <a:p>
            <a:pPr lvl="1"/>
            <a:r>
              <a:rPr lang="en-US" sz="1800" dirty="0" smtClean="0"/>
              <a:t>Co-located BL Merge flag = 1: Same candidate list as HEVC</a:t>
            </a:r>
          </a:p>
          <a:p>
            <a:pPr lvl="1"/>
            <a:r>
              <a:rPr lang="en-US" sz="1800" b="1" i="1" dirty="0" smtClean="0"/>
              <a:t>Reordering</a:t>
            </a:r>
            <a:r>
              <a:rPr lang="en-US" sz="1800" b="1" dirty="0" smtClean="0"/>
              <a:t> </a:t>
            </a:r>
            <a:r>
              <a:rPr lang="en-US" sz="1800" b="1" i="1" dirty="0" smtClean="0"/>
              <a:t>process</a:t>
            </a:r>
            <a:r>
              <a:rPr lang="en-US" sz="1800" b="1" dirty="0" smtClean="0"/>
              <a:t> </a:t>
            </a:r>
            <a:r>
              <a:rPr lang="en-US" sz="1800" dirty="0" smtClean="0"/>
              <a:t>may be invoked. [Refer to JCTVC-K0345 for details]</a:t>
            </a:r>
          </a:p>
          <a:p>
            <a:pPr lvl="8"/>
            <a:endParaRPr lang="en-US" dirty="0" smtClean="0"/>
          </a:p>
          <a:p>
            <a:r>
              <a:rPr lang="en-US" altLang="zh-TW" sz="2200" dirty="0" smtClean="0"/>
              <a:t>Performance</a:t>
            </a:r>
          </a:p>
          <a:p>
            <a:pPr lvl="1"/>
            <a:r>
              <a:rPr lang="en-US" altLang="zh-TW" sz="1800" dirty="0" smtClean="0"/>
              <a:t>Can be tested by disabling BOTH </a:t>
            </a:r>
            <a:r>
              <a:rPr lang="en-US" sz="1800" dirty="0" smtClean="0">
                <a:solidFill>
                  <a:srgbClr val="00B0F0"/>
                </a:solidFill>
              </a:rPr>
              <a:t>K0045_InterLayerMotionPred, K0042_MERGE</a:t>
            </a:r>
            <a:endParaRPr lang="en-US" altLang="zh-TW" sz="1800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4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Inter-layer Syntax Prediction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570413"/>
          </a:xfrm>
        </p:spPr>
        <p:txBody>
          <a:bodyPr>
            <a:normAutofit/>
          </a:bodyPr>
          <a:lstStyle/>
          <a:p>
            <a:pPr lvl="8"/>
            <a:endParaRPr lang="en-US" altLang="zh-TW" dirty="0" smtClean="0"/>
          </a:p>
          <a:p>
            <a:r>
              <a:rPr lang="en-US" altLang="zh-TW" dirty="0" smtClean="0"/>
              <a:t>Inter-BL Mode (</a:t>
            </a:r>
            <a:r>
              <a:rPr lang="en-US" dirty="0" smtClean="0">
                <a:solidFill>
                  <a:srgbClr val="00B0F0"/>
                </a:solidFill>
              </a:rPr>
              <a:t>K0045_Inter_BL</a:t>
            </a:r>
            <a:r>
              <a:rPr lang="en-US" dirty="0" smtClean="0"/>
              <a:t>)</a:t>
            </a:r>
            <a:endParaRPr lang="en-US" altLang="zh-TW" dirty="0" smtClean="0"/>
          </a:p>
          <a:p>
            <a:pPr lvl="1"/>
            <a:r>
              <a:rPr lang="en-US" altLang="zh-TW" b="1" dirty="0" smtClean="0">
                <a:solidFill>
                  <a:srgbClr val="FFC000"/>
                </a:solidFill>
              </a:rPr>
              <a:t>Not a commonality among </a:t>
            </a:r>
            <a:r>
              <a:rPr lang="en-US" altLang="zh-TW" b="1" dirty="0" err="1" smtClean="0">
                <a:solidFill>
                  <a:srgbClr val="FFC000"/>
                </a:solidFill>
              </a:rPr>
              <a:t>CfP</a:t>
            </a:r>
            <a:r>
              <a:rPr lang="en-US" altLang="zh-TW" b="1" dirty="0" smtClean="0">
                <a:solidFill>
                  <a:srgbClr val="FFC000"/>
                </a:solidFill>
              </a:rPr>
              <a:t> proposals</a:t>
            </a:r>
            <a:r>
              <a:rPr lang="en-US" altLang="zh-TW" dirty="0" smtClean="0">
                <a:solidFill>
                  <a:srgbClr val="FFC000"/>
                </a:solidFill>
              </a:rPr>
              <a:t> 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BoG</a:t>
            </a:r>
            <a:r>
              <a:rPr lang="en-US" altLang="zh-TW" dirty="0" smtClean="0"/>
              <a:t> JCTVC-K0354]</a:t>
            </a:r>
            <a:endParaRPr lang="en-US" dirty="0" smtClean="0"/>
          </a:p>
          <a:p>
            <a:pPr lvl="1"/>
            <a:r>
              <a:rPr lang="en-US" dirty="0" smtClean="0"/>
              <a:t>At CU level, </a:t>
            </a:r>
            <a:r>
              <a:rPr lang="en-US" b="1" i="1" dirty="0" smtClean="0"/>
              <a:t>all prediction parameters are inferred </a:t>
            </a:r>
            <a:r>
              <a:rPr lang="en-US" dirty="0" smtClean="0"/>
              <a:t>from co-located BL</a:t>
            </a:r>
          </a:p>
          <a:p>
            <a:pPr lvl="1"/>
            <a:r>
              <a:rPr lang="en-US" dirty="0" smtClean="0"/>
              <a:t>Details in JCTVC-K0345</a:t>
            </a:r>
          </a:p>
          <a:p>
            <a:pPr lvl="1"/>
            <a:r>
              <a:rPr lang="en-US" dirty="0" smtClean="0"/>
              <a:t>When no motion vectors available in BL for a sub-partition, switch to inter-layer INTRA-picture prediction for that sub-partition (</a:t>
            </a:r>
            <a:r>
              <a:rPr lang="en-US" dirty="0" smtClean="0">
                <a:solidFill>
                  <a:srgbClr val="00B0F0"/>
                </a:solidFill>
              </a:rPr>
              <a:t>K0042_Inter_BL_SwitchToIntra</a:t>
            </a:r>
            <a:r>
              <a:rPr lang="en-US" dirty="0" smtClean="0"/>
              <a:t>)</a:t>
            </a:r>
            <a:endParaRPr lang="en-US" altLang="zh-TW" dirty="0" smtClean="0"/>
          </a:p>
          <a:p>
            <a:pPr lvl="8"/>
            <a:endParaRPr lang="en-US" altLang="zh-TW" dirty="0" smtClean="0"/>
          </a:p>
          <a:p>
            <a:r>
              <a:rPr lang="en-US" altLang="zh-TW" dirty="0" smtClean="0"/>
              <a:t>Performance</a:t>
            </a:r>
          </a:p>
          <a:p>
            <a:pPr lvl="1"/>
            <a:r>
              <a:rPr lang="en-US" altLang="zh-TW" dirty="0" smtClean="0"/>
              <a:t>Can be tested by disabling </a:t>
            </a:r>
            <a:r>
              <a:rPr lang="en-US" dirty="0" smtClean="0">
                <a:solidFill>
                  <a:srgbClr val="00B0F0"/>
                </a:solidFill>
              </a:rPr>
              <a:t>K0045_Inter_BL</a:t>
            </a:r>
            <a:endParaRPr lang="en-US" altLang="zh-TW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Difference-domain Coding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896544"/>
          </a:xfrm>
        </p:spPr>
        <p:txBody>
          <a:bodyPr>
            <a:normAutofit/>
          </a:bodyPr>
          <a:lstStyle/>
          <a:p>
            <a:r>
              <a:rPr lang="en-US" altLang="zh-TW" sz="2200" dirty="0" smtClean="0"/>
              <a:t>Encode difference picture as a texture picture (</a:t>
            </a:r>
            <a:r>
              <a:rPr lang="en-US" sz="2200" dirty="0" smtClean="0">
                <a:solidFill>
                  <a:srgbClr val="00B0F0"/>
                </a:solidFill>
              </a:rPr>
              <a:t>K0045_DiffCoding</a:t>
            </a:r>
            <a:r>
              <a:rPr lang="en-US" sz="2200" dirty="0" smtClean="0"/>
              <a:t>)</a:t>
            </a:r>
            <a:endParaRPr lang="en-US" altLang="zh-TW" sz="2200" dirty="0" smtClean="0"/>
          </a:p>
          <a:p>
            <a:pPr lvl="1"/>
            <a:r>
              <a:rPr lang="en-US" altLang="zh-TW" dirty="0" smtClean="0"/>
              <a:t>Difference signal = EL picture – </a:t>
            </a:r>
            <a:r>
              <a:rPr lang="en-US" altLang="zh-TW" dirty="0" err="1" smtClean="0"/>
              <a:t>upsampled</a:t>
            </a:r>
            <a:r>
              <a:rPr lang="en-US" altLang="zh-TW" dirty="0" smtClean="0"/>
              <a:t> reconstructed BL </a:t>
            </a:r>
          </a:p>
          <a:p>
            <a:pPr lvl="1"/>
            <a:r>
              <a:rPr lang="en-US" altLang="zh-TW" dirty="0" smtClean="0"/>
              <a:t>HEVC INTRA / INTER modes are supported, i.e. include MC in Diff-domain</a:t>
            </a:r>
          </a:p>
          <a:p>
            <a:pPr lvl="8"/>
            <a:endParaRPr lang="en-US" altLang="zh-TW" dirty="0" smtClean="0"/>
          </a:p>
          <a:p>
            <a:r>
              <a:rPr lang="en-US" altLang="zh-TW" sz="2200" dirty="0" smtClean="0"/>
              <a:t>Different interpolation filter for </a:t>
            </a:r>
            <a:r>
              <a:rPr lang="en-US" altLang="zh-TW" sz="2200" dirty="0" err="1" smtClean="0"/>
              <a:t>subpel</a:t>
            </a:r>
            <a:r>
              <a:rPr lang="en-US" altLang="zh-TW" sz="2200" dirty="0" smtClean="0"/>
              <a:t> for Diff-domain MC (</a:t>
            </a:r>
            <a:r>
              <a:rPr lang="en-US" sz="2000" dirty="0" smtClean="0">
                <a:solidFill>
                  <a:srgbClr val="00B0F0"/>
                </a:solidFill>
              </a:rPr>
              <a:t>K0045_DiffCoding_Interp</a:t>
            </a:r>
            <a:r>
              <a:rPr lang="en-US" altLang="zh-TW" sz="2200" dirty="0" smtClean="0"/>
              <a:t>)</a:t>
            </a:r>
          </a:p>
          <a:p>
            <a:pPr lvl="1"/>
            <a:r>
              <a:rPr lang="en-US" altLang="zh-TW" b="1" dirty="0" smtClean="0">
                <a:solidFill>
                  <a:srgbClr val="FFC000"/>
                </a:solidFill>
              </a:rPr>
              <a:t>Not a commonality among </a:t>
            </a:r>
            <a:r>
              <a:rPr lang="en-US" altLang="zh-TW" b="1" dirty="0" err="1" smtClean="0">
                <a:solidFill>
                  <a:srgbClr val="FFC000"/>
                </a:solidFill>
              </a:rPr>
              <a:t>CfP</a:t>
            </a:r>
            <a:r>
              <a:rPr lang="en-US" altLang="zh-TW" b="1" dirty="0" smtClean="0">
                <a:solidFill>
                  <a:srgbClr val="FFC000"/>
                </a:solidFill>
              </a:rPr>
              <a:t> proposals</a:t>
            </a:r>
            <a:endParaRPr lang="en-US" b="1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/>
              <a:t>Bi-linear interpolation filters to generate </a:t>
            </a:r>
            <a:r>
              <a:rPr lang="en-US" dirty="0" err="1" smtClean="0"/>
              <a:t>subpel</a:t>
            </a:r>
            <a:r>
              <a:rPr lang="en-US" dirty="0" smtClean="0"/>
              <a:t> for Diff-domain MC</a:t>
            </a:r>
          </a:p>
          <a:p>
            <a:pPr lvl="8"/>
            <a:endParaRPr lang="en-US" dirty="0" smtClean="0"/>
          </a:p>
          <a:p>
            <a:r>
              <a:rPr lang="en-US" altLang="zh-TW" sz="2200" dirty="0" smtClean="0"/>
              <a:t>Estimated performance</a:t>
            </a:r>
          </a:p>
          <a:p>
            <a:pPr lvl="1"/>
            <a:r>
              <a:rPr lang="en-US" altLang="zh-TW" dirty="0" smtClean="0"/>
              <a:t>Can be tested by disabling BOTH </a:t>
            </a:r>
            <a:r>
              <a:rPr lang="en-US" dirty="0" smtClean="0">
                <a:solidFill>
                  <a:srgbClr val="00B0F0"/>
                </a:solidFill>
              </a:rPr>
              <a:t>K0045_DiffCoding</a:t>
            </a:r>
          </a:p>
          <a:p>
            <a:pPr lvl="1"/>
            <a:r>
              <a:rPr lang="en-US" altLang="zh-TW" dirty="0" smtClean="0"/>
              <a:t>K0033 with Diff: AI 2X 37.0%, 1.5X 55.8%, RA 2X 33.8%, 1.5X 50.3%</a:t>
            </a:r>
          </a:p>
          <a:p>
            <a:pPr lvl="1"/>
            <a:r>
              <a:rPr lang="en-US" altLang="zh-TW" dirty="0" smtClean="0"/>
              <a:t>K0050 w/o Diff: AI 2X 36.7%, 1.5X 55.6%, RA 2X 31.6%, 1.5X 48.7%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Modified De-blocking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896544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solidFill>
                  <a:srgbClr val="FFC000"/>
                </a:solidFill>
              </a:rPr>
              <a:t>Not a commonality among </a:t>
            </a:r>
            <a:r>
              <a:rPr lang="en-US" altLang="zh-TW" dirty="0" err="1" smtClean="0">
                <a:solidFill>
                  <a:srgbClr val="FFC000"/>
                </a:solidFill>
              </a:rPr>
              <a:t>CfP</a:t>
            </a:r>
            <a:r>
              <a:rPr lang="en-US" altLang="zh-TW" dirty="0" smtClean="0">
                <a:solidFill>
                  <a:srgbClr val="FFC000"/>
                </a:solidFill>
              </a:rPr>
              <a:t> proposals </a:t>
            </a:r>
            <a:r>
              <a:rPr lang="en-US" altLang="zh-TW" dirty="0" smtClean="0">
                <a:solidFill>
                  <a:schemeClr val="tx1"/>
                </a:solidFill>
              </a:rPr>
              <a:t>[</a:t>
            </a:r>
            <a:r>
              <a:rPr lang="en-US" altLang="zh-TW" dirty="0" err="1" smtClean="0">
                <a:solidFill>
                  <a:schemeClr val="tx1"/>
                </a:solidFill>
              </a:rPr>
              <a:t>BoG</a:t>
            </a:r>
            <a:r>
              <a:rPr lang="en-US" altLang="zh-TW" dirty="0" smtClean="0">
                <a:solidFill>
                  <a:schemeClr val="tx1"/>
                </a:solidFill>
              </a:rPr>
              <a:t> JCTVC-K0354]</a:t>
            </a:r>
          </a:p>
          <a:p>
            <a:pPr lvl="8"/>
            <a:endParaRPr lang="en-US" altLang="zh-TW" dirty="0" smtClean="0"/>
          </a:p>
          <a:p>
            <a:r>
              <a:rPr lang="en-US" sz="2200" dirty="0" smtClean="0"/>
              <a:t>Additional criteria added to the de-blocking filter’s block strength calculation to consider difference coding mode vs. pixel coding mode</a:t>
            </a:r>
          </a:p>
          <a:p>
            <a:r>
              <a:rPr lang="en-US" dirty="0" smtClean="0"/>
              <a:t>If only one of the blocks is Diff Coded, force Bs = 1 </a:t>
            </a:r>
          </a:p>
          <a:p>
            <a:pPr lvl="1"/>
            <a:endParaRPr lang="en-US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 and Suggestions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300" y="1268760"/>
            <a:ext cx="8342188" cy="4824536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Features (the “meat”) for the following are implemented:</a:t>
            </a:r>
          </a:p>
          <a:p>
            <a:pPr lvl="1"/>
            <a:r>
              <a:rPr lang="en-US" altLang="zh-TW" dirty="0" smtClean="0"/>
              <a:t>Inter-layer texture prediction: Intra-BL Mode</a:t>
            </a:r>
          </a:p>
          <a:p>
            <a:pPr lvl="1"/>
            <a:r>
              <a:rPr lang="en-US" altLang="zh-TW" dirty="0" smtClean="0"/>
              <a:t>Inter-layer syntax prediction: Merge / AMVP, Inter-BL Mode</a:t>
            </a:r>
          </a:p>
          <a:p>
            <a:pPr lvl="1"/>
            <a:r>
              <a:rPr lang="en-US" altLang="zh-TW" dirty="0" smtClean="0"/>
              <a:t>Difference-domain coding: Diff-INTRA, Diff-INTER</a:t>
            </a:r>
          </a:p>
          <a:p>
            <a:pPr lvl="1"/>
            <a:r>
              <a:rPr lang="en-US" altLang="zh-TW" dirty="0" smtClean="0"/>
              <a:t>Modified </a:t>
            </a:r>
            <a:r>
              <a:rPr lang="en-US" altLang="zh-TW" dirty="0" err="1" smtClean="0"/>
              <a:t>deblocking</a:t>
            </a:r>
            <a:r>
              <a:rPr lang="en-US" altLang="zh-TW" dirty="0" smtClean="0"/>
              <a:t> considering Diff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TW" sz="2400" dirty="0" smtClean="0"/>
              <a:t>Can be disabled by individual or combination of </a:t>
            </a:r>
            <a:r>
              <a:rPr lang="en-US" altLang="zh-TW" sz="2400" i="1" dirty="0" smtClean="0">
                <a:solidFill>
                  <a:srgbClr val="00B0F0"/>
                </a:solidFill>
              </a:rPr>
              <a:t>macros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TW" sz="2400" dirty="0" smtClean="0"/>
              <a:t>Include features </a:t>
            </a:r>
            <a:r>
              <a:rPr lang="en-US" altLang="zh-TW" sz="2400" dirty="0" smtClean="0">
                <a:solidFill>
                  <a:srgbClr val="FFC000"/>
                </a:solidFill>
              </a:rPr>
              <a:t>not commonality among </a:t>
            </a:r>
            <a:r>
              <a:rPr lang="en-US" altLang="zh-TW" sz="2400" dirty="0" err="1" smtClean="0">
                <a:solidFill>
                  <a:srgbClr val="FFC000"/>
                </a:solidFill>
              </a:rPr>
              <a:t>CfP</a:t>
            </a:r>
            <a:r>
              <a:rPr lang="en-US" altLang="zh-TW" sz="2400" dirty="0" smtClean="0">
                <a:solidFill>
                  <a:srgbClr val="FFC000"/>
                </a:solidFill>
              </a:rPr>
              <a:t> proposals</a:t>
            </a:r>
          </a:p>
          <a:p>
            <a:r>
              <a:rPr lang="en-US" altLang="zh-TW" dirty="0" smtClean="0"/>
              <a:t>Also consider </a:t>
            </a:r>
            <a:r>
              <a:rPr lang="en-US" altLang="zh-TW" dirty="0" smtClean="0"/>
              <a:t>other s/w as starting </a:t>
            </a:r>
            <a:r>
              <a:rPr lang="en-US" altLang="zh-TW" dirty="0" smtClean="0"/>
              <a:t>point</a:t>
            </a:r>
            <a:endParaRPr lang="en-US" altLang="zh-TW" dirty="0" smtClean="0"/>
          </a:p>
          <a:p>
            <a:r>
              <a:rPr lang="en-US" altLang="zh-TW" dirty="0" smtClean="0"/>
              <a:t>IF using JCTVC-K0345 as s/w model, ONLY enable </a:t>
            </a:r>
            <a:r>
              <a:rPr lang="en-US" dirty="0" smtClean="0">
                <a:solidFill>
                  <a:srgbClr val="00B0F0"/>
                </a:solidFill>
              </a:rPr>
              <a:t>K0045_Intra_BL </a:t>
            </a:r>
            <a:r>
              <a:rPr lang="en-US" dirty="0" smtClean="0">
                <a:solidFill>
                  <a:schemeClr val="tx1"/>
                </a:solidFill>
              </a:rPr>
              <a:t>(“meat” onl</a:t>
            </a:r>
            <a:r>
              <a:rPr lang="en-US" dirty="0" smtClean="0">
                <a:solidFill>
                  <a:schemeClr val="tx1"/>
                </a:solidFill>
              </a:rPr>
              <a:t>y </a:t>
            </a:r>
            <a:r>
              <a:rPr lang="en-US" dirty="0" smtClean="0">
                <a:solidFill>
                  <a:schemeClr val="tx1"/>
                </a:solidFill>
              </a:rPr>
              <a:t>as example, no priority)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endParaRPr lang="en-US" altLang="zh-TW" dirty="0" smtClean="0"/>
          </a:p>
          <a:p>
            <a:pPr lvl="2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2"/>
            <a:endParaRPr lang="zh-TW" alt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A034A5A3-0848-424A-8ACA-59229216414C}" type="slidenum">
              <a:rPr lang="en-US" altLang="ja-JP" smtClean="0"/>
              <a:pPr>
                <a:defRPr/>
              </a:pPr>
              <a:t>8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BC1263904F40B867900246B018CF" ma:contentTypeVersion="2" ma:contentTypeDescription="Create a new document." ma:contentTypeScope="" ma:versionID="ba1378b3b7b750c8c5223e824a3e2bc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fb04d284c6857e9523d4205e502470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CEnDecrypt" minOccurs="0"/>
                <xsd:element ref="ns1:SCEncryptB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SCEnDecrypt" ma:index="8" nillable="true" ma:displayName="En/Decrypt" ma:default="Not Encrypted" ma:format="RadioButtons" ma:internalName="SCEnDecrypt">
      <xsd:simpleType>
        <xsd:restriction base="dms:Choice">
          <xsd:enumeration value="Not Encrypted"/>
          <xsd:enumeration value="Encrypted"/>
          <xsd:enumeration value="Queue"/>
        </xsd:restriction>
      </xsd:simpleType>
    </xsd:element>
    <xsd:element name="SCEncryptBy" ma:index="9" nillable="true" ma:displayName="Encrypt By" ma:list="UserInfo" ma:internalName="SCEncryptBy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CEnDecrypt xmlns="http://schemas.microsoft.com/sharepoint/v3">Not Encrypted</SCEnDecrypt>
    <SCEncryptBy xmlns="http://schemas.microsoft.com/sharepoint/v3">
      <UserInfo>
        <DisplayName/>
        <AccountId xsi:nil="true"/>
        <AccountType/>
      </UserInfo>
    </SCEncryptBy>
  </documentManagement>
</p:properties>
</file>

<file path=customXml/itemProps1.xml><?xml version="1.0" encoding="utf-8"?>
<ds:datastoreItem xmlns:ds="http://schemas.openxmlformats.org/officeDocument/2006/customXml" ds:itemID="{34B0E644-953B-4887-A5AA-DA11AFAD3A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005B75-9A6E-4661-938C-7BA2ECCFC4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4C0B081-FC95-43A9-899E-6DC5E258A678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2286</TotalTime>
  <Words>636</Words>
  <Application>Microsoft Office PowerPoint</Application>
  <PresentationFormat>On-screen Show (4:3)</PresentationFormat>
  <Paragraphs>107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JCTVC-K0363 Study of Software Model for  Scalable HEVC Extension in JCTVC-K0345</vt:lpstr>
      <vt:lpstr>Highlights</vt:lpstr>
      <vt:lpstr>Inter-layer Texture Prediction</vt:lpstr>
      <vt:lpstr>Inter-layer Syntax Prediction (1/2)</vt:lpstr>
      <vt:lpstr>Inter-layer Syntax Prediction (2/2)</vt:lpstr>
      <vt:lpstr>Difference-domain Coding</vt:lpstr>
      <vt:lpstr>Modified De-blocking</vt:lpstr>
      <vt:lpstr>Conclusions and Suggestions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3D-CE1.a related: inter-view Skip/Direct mode with sub-partition scheme</dc:title>
  <dc:creator>Mediatek</dc:creator>
  <cp:lastModifiedBy>mtk30288</cp:lastModifiedBy>
  <cp:revision>217</cp:revision>
  <dcterms:created xsi:type="dcterms:W3CDTF">2012-07-10T05:30:21Z</dcterms:created>
  <dcterms:modified xsi:type="dcterms:W3CDTF">2012-10-13T06:26:33Z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-886030308</vt:i4>
  </property>
  <property fmtid="{D5CDD505-2E9C-101B-9397-08002B2CF9AE}" pid="3" name="_NewReviewCycle">
    <vt:lpwstr/>
  </property>
  <property fmtid="{D5CDD505-2E9C-101B-9397-08002B2CF9AE}" pid="4" name="_EmailSubject">
    <vt:lpwstr>Study of Software Model for Scalable HEVC Extension in JCTVC-K0345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-132216726</vt:i4>
  </property>
</Properties>
</file>