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8F06-CEE8-4E62-AA28-ABC4EE8EA8B4}" type="datetimeFigureOut">
              <a:rPr kumimoji="1" lang="ja-JP" altLang="en-US" smtClean="0"/>
              <a:t>2012/10/12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EE4C-3C39-45DA-8EFD-4A38E66E87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1715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8F06-CEE8-4E62-AA28-ABC4EE8EA8B4}" type="datetimeFigureOut">
              <a:rPr kumimoji="1" lang="ja-JP" altLang="en-US" smtClean="0"/>
              <a:t>2012/10/12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EE4C-3C39-45DA-8EFD-4A38E66E87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0466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8F06-CEE8-4E62-AA28-ABC4EE8EA8B4}" type="datetimeFigureOut">
              <a:rPr kumimoji="1" lang="ja-JP" altLang="en-US" smtClean="0"/>
              <a:t>2012/10/12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EE4C-3C39-45DA-8EFD-4A38E66E87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314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8F06-CEE8-4E62-AA28-ABC4EE8EA8B4}" type="datetimeFigureOut">
              <a:rPr kumimoji="1" lang="ja-JP" altLang="en-US" smtClean="0"/>
              <a:t>2012/10/12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EE4C-3C39-45DA-8EFD-4A38E66E87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3061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8F06-CEE8-4E62-AA28-ABC4EE8EA8B4}" type="datetimeFigureOut">
              <a:rPr kumimoji="1" lang="ja-JP" altLang="en-US" smtClean="0"/>
              <a:t>2012/10/12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EE4C-3C39-45DA-8EFD-4A38E66E87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5358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8F06-CEE8-4E62-AA28-ABC4EE8EA8B4}" type="datetimeFigureOut">
              <a:rPr kumimoji="1" lang="ja-JP" altLang="en-US" smtClean="0"/>
              <a:t>2012/10/12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EE4C-3C39-45DA-8EFD-4A38E66E87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9085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8F06-CEE8-4E62-AA28-ABC4EE8EA8B4}" type="datetimeFigureOut">
              <a:rPr kumimoji="1" lang="ja-JP" altLang="en-US" smtClean="0"/>
              <a:t>2012/10/12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EE4C-3C39-45DA-8EFD-4A38E66E87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7374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8F06-CEE8-4E62-AA28-ABC4EE8EA8B4}" type="datetimeFigureOut">
              <a:rPr kumimoji="1" lang="ja-JP" altLang="en-US" smtClean="0"/>
              <a:t>2012/10/12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EE4C-3C39-45DA-8EFD-4A38E66E87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437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8F06-CEE8-4E62-AA28-ABC4EE8EA8B4}" type="datetimeFigureOut">
              <a:rPr kumimoji="1" lang="ja-JP" altLang="en-US" smtClean="0"/>
              <a:t>2012/10/12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EE4C-3C39-45DA-8EFD-4A38E66E87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93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8F06-CEE8-4E62-AA28-ABC4EE8EA8B4}" type="datetimeFigureOut">
              <a:rPr kumimoji="1" lang="ja-JP" altLang="en-US" smtClean="0"/>
              <a:t>2012/10/12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EE4C-3C39-45DA-8EFD-4A38E66E87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4224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8F06-CEE8-4E62-AA28-ABC4EE8EA8B4}" type="datetimeFigureOut">
              <a:rPr kumimoji="1" lang="ja-JP" altLang="en-US" smtClean="0"/>
              <a:t>2012/10/12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EE4C-3C39-45DA-8EFD-4A38E66E87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8605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98F06-CEE8-4E62-AA28-ABC4EE8EA8B4}" type="datetimeFigureOut">
              <a:rPr kumimoji="1" lang="ja-JP" altLang="en-US" smtClean="0"/>
              <a:t>2012/10/12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4EE4C-3C39-45DA-8EFD-4A38E66E87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6108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251520" y="3429000"/>
            <a:ext cx="4104456" cy="266429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871755" y="6179430"/>
            <a:ext cx="1212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Picture</a:t>
            </a:r>
            <a:endParaRPr kumimoji="1" lang="ja-JP" altLang="en-US" sz="2800" dirty="0"/>
          </a:p>
        </p:txBody>
      </p:sp>
      <p:sp>
        <p:nvSpPr>
          <p:cNvPr id="29" name="正方形/長方形 28"/>
          <p:cNvSpPr/>
          <p:nvPr/>
        </p:nvSpPr>
        <p:spPr>
          <a:xfrm>
            <a:off x="971600" y="4149160"/>
            <a:ext cx="720000" cy="72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LCU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grpSp>
        <p:nvGrpSpPr>
          <p:cNvPr id="4" name="グループ化 3"/>
          <p:cNvGrpSpPr>
            <a:grpSpLocks noChangeAspect="1"/>
          </p:cNvGrpSpPr>
          <p:nvPr/>
        </p:nvGrpSpPr>
        <p:grpSpPr>
          <a:xfrm>
            <a:off x="1691680" y="548680"/>
            <a:ext cx="2162232" cy="2160000"/>
            <a:chOff x="5292080" y="548680"/>
            <a:chExt cx="2882976" cy="2880000"/>
          </a:xfrm>
        </p:grpSpPr>
        <p:sp>
          <p:nvSpPr>
            <p:cNvPr id="30" name="正方形/長方形 29"/>
            <p:cNvSpPr>
              <a:spLocks noChangeAspect="1"/>
            </p:cNvSpPr>
            <p:nvPr/>
          </p:nvSpPr>
          <p:spPr>
            <a:xfrm>
              <a:off x="5292080" y="549356"/>
              <a:ext cx="1440000" cy="144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400" dirty="0" smtClean="0">
                  <a:solidFill>
                    <a:schemeClr val="tx1"/>
                  </a:solidFill>
                </a:rPr>
                <a:t>PCM</a:t>
              </a:r>
              <a:endParaRPr lang="ja-JP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31" name="正方形/長方形 30"/>
            <p:cNvSpPr>
              <a:spLocks noChangeAspect="1"/>
            </p:cNvSpPr>
            <p:nvPr/>
          </p:nvSpPr>
          <p:spPr>
            <a:xfrm>
              <a:off x="6731945" y="548680"/>
              <a:ext cx="1440000" cy="144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400" dirty="0" smtClean="0">
                  <a:solidFill>
                    <a:schemeClr val="tx1"/>
                  </a:solidFill>
                </a:rPr>
                <a:t>PCM</a:t>
              </a:r>
              <a:endParaRPr lang="ja-JP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32" name="正方形/長方形 31"/>
            <p:cNvSpPr>
              <a:spLocks noChangeAspect="1"/>
            </p:cNvSpPr>
            <p:nvPr/>
          </p:nvSpPr>
          <p:spPr>
            <a:xfrm>
              <a:off x="5295191" y="1988680"/>
              <a:ext cx="1440000" cy="144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400" dirty="0" smtClean="0">
                  <a:solidFill>
                    <a:schemeClr val="tx1"/>
                  </a:solidFill>
                </a:rPr>
                <a:t>PCM</a:t>
              </a:r>
              <a:endParaRPr lang="ja-JP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41" name="正方形/長方形 40"/>
            <p:cNvSpPr>
              <a:spLocks noChangeAspect="1"/>
            </p:cNvSpPr>
            <p:nvPr/>
          </p:nvSpPr>
          <p:spPr>
            <a:xfrm>
              <a:off x="6735056" y="1988004"/>
              <a:ext cx="1440000" cy="144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dirty="0" smtClean="0">
                  <a:solidFill>
                    <a:schemeClr val="tx1"/>
                  </a:solidFill>
                </a:rPr>
                <a:t>PCM</a:t>
              </a:r>
              <a:endParaRPr kumimoji="1" lang="ja-JP" altLang="en-US" sz="14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3" name="直線コネクタ 12"/>
          <p:cNvCxnSpPr/>
          <p:nvPr/>
        </p:nvCxnSpPr>
        <p:spPr>
          <a:xfrm flipV="1">
            <a:off x="971600" y="549187"/>
            <a:ext cx="723111" cy="3599973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 flipV="1">
            <a:off x="1694711" y="2699894"/>
            <a:ext cx="2159201" cy="1449027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正方形/長方形 11"/>
          <p:cNvSpPr/>
          <p:nvPr/>
        </p:nvSpPr>
        <p:spPr>
          <a:xfrm>
            <a:off x="3851920" y="5589240"/>
            <a:ext cx="720000" cy="72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LCU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 flipV="1">
            <a:off x="3853912" y="549188"/>
            <a:ext cx="1437792" cy="5040052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 flipV="1">
            <a:off x="4572808" y="2696220"/>
            <a:ext cx="2884189" cy="3613020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正方形/長方形 26"/>
          <p:cNvSpPr>
            <a:spLocks noChangeAspect="1"/>
          </p:cNvSpPr>
          <p:nvPr/>
        </p:nvSpPr>
        <p:spPr>
          <a:xfrm>
            <a:off x="5289371" y="540739"/>
            <a:ext cx="1080000" cy="108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>
                <a:solidFill>
                  <a:schemeClr val="tx1"/>
                </a:solidFill>
              </a:rPr>
              <a:t>PCM</a:t>
            </a:r>
            <a:endParaRPr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/>
          <p:cNvSpPr>
            <a:spLocks noChangeAspect="1"/>
          </p:cNvSpPr>
          <p:nvPr/>
        </p:nvSpPr>
        <p:spPr>
          <a:xfrm>
            <a:off x="6369270" y="540232"/>
            <a:ext cx="540000" cy="5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>
                <a:solidFill>
                  <a:schemeClr val="tx1"/>
                </a:solidFill>
              </a:rPr>
              <a:t>PCM</a:t>
            </a:r>
            <a:endParaRPr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34" name="正方形/長方形 33"/>
          <p:cNvSpPr>
            <a:spLocks noChangeAspect="1"/>
          </p:cNvSpPr>
          <p:nvPr/>
        </p:nvSpPr>
        <p:spPr>
          <a:xfrm>
            <a:off x="6371603" y="1067250"/>
            <a:ext cx="540000" cy="5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</a:rPr>
              <a:t>PCM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35" name="正方形/長方形 34"/>
          <p:cNvSpPr>
            <a:spLocks noChangeAspect="1"/>
          </p:cNvSpPr>
          <p:nvPr/>
        </p:nvSpPr>
        <p:spPr>
          <a:xfrm>
            <a:off x="6372200" y="1621038"/>
            <a:ext cx="540000" cy="5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>
                <a:solidFill>
                  <a:schemeClr val="tx1"/>
                </a:solidFill>
              </a:rPr>
              <a:t>PCM</a:t>
            </a:r>
            <a:endParaRPr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36" name="正方形/長方形 35"/>
          <p:cNvSpPr>
            <a:spLocks noChangeAspect="1"/>
          </p:cNvSpPr>
          <p:nvPr/>
        </p:nvSpPr>
        <p:spPr>
          <a:xfrm>
            <a:off x="5292080" y="1615878"/>
            <a:ext cx="540000" cy="5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</a:rPr>
              <a:t>PCM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cxnSp>
        <p:nvCxnSpPr>
          <p:cNvPr id="16" name="直線コネクタ 15"/>
          <p:cNvCxnSpPr/>
          <p:nvPr/>
        </p:nvCxnSpPr>
        <p:spPr>
          <a:xfrm>
            <a:off x="6909270" y="540232"/>
            <a:ext cx="7727" cy="1615646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正方形/長方形 36"/>
          <p:cNvSpPr>
            <a:spLocks noChangeAspect="1"/>
          </p:cNvSpPr>
          <p:nvPr/>
        </p:nvSpPr>
        <p:spPr>
          <a:xfrm>
            <a:off x="6376997" y="527250"/>
            <a:ext cx="1080000" cy="108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38" name="正方形/長方形 37"/>
          <p:cNvSpPr>
            <a:spLocks noChangeAspect="1"/>
          </p:cNvSpPr>
          <p:nvPr/>
        </p:nvSpPr>
        <p:spPr>
          <a:xfrm>
            <a:off x="6369025" y="1616220"/>
            <a:ext cx="1080000" cy="108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 dirty="0">
              <a:solidFill>
                <a:schemeClr val="tx1"/>
              </a:solidFill>
            </a:endParaRPr>
          </a:p>
        </p:txBody>
      </p:sp>
      <p:cxnSp>
        <p:nvCxnSpPr>
          <p:cNvPr id="39" name="直線矢印コネクタ 38"/>
          <p:cNvCxnSpPr/>
          <p:nvPr/>
        </p:nvCxnSpPr>
        <p:spPr>
          <a:xfrm>
            <a:off x="2513979" y="1099814"/>
            <a:ext cx="504056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/>
          <p:cNvCxnSpPr/>
          <p:nvPr/>
        </p:nvCxnSpPr>
        <p:spPr>
          <a:xfrm>
            <a:off x="2520147" y="2168920"/>
            <a:ext cx="504056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/>
          <p:cNvCxnSpPr/>
          <p:nvPr/>
        </p:nvCxnSpPr>
        <p:spPr>
          <a:xfrm flipH="1">
            <a:off x="2231680" y="1248060"/>
            <a:ext cx="1082232" cy="74078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/>
          <p:nvPr/>
        </p:nvCxnSpPr>
        <p:spPr>
          <a:xfrm rot="5400000">
            <a:off x="6459270" y="1045780"/>
            <a:ext cx="36000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矢印コネクタ 45"/>
          <p:cNvCxnSpPr/>
          <p:nvPr/>
        </p:nvCxnSpPr>
        <p:spPr>
          <a:xfrm>
            <a:off x="950687" y="5013176"/>
            <a:ext cx="74402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/>
          <p:cNvSpPr txBox="1"/>
          <p:nvPr/>
        </p:nvSpPr>
        <p:spPr>
          <a:xfrm>
            <a:off x="1123803" y="501317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64</a:t>
            </a:r>
            <a:endParaRPr kumimoji="1" lang="ja-JP" altLang="en-US" dirty="0"/>
          </a:p>
        </p:txBody>
      </p:sp>
      <p:sp>
        <p:nvSpPr>
          <p:cNvPr id="50" name="正方形/長方形 49"/>
          <p:cNvSpPr>
            <a:spLocks noChangeAspect="1"/>
          </p:cNvSpPr>
          <p:nvPr/>
        </p:nvSpPr>
        <p:spPr>
          <a:xfrm>
            <a:off x="5292080" y="1620070"/>
            <a:ext cx="1080000" cy="108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51" name="正方形/長方形 50"/>
          <p:cNvSpPr>
            <a:spLocks noChangeAspect="1"/>
          </p:cNvSpPr>
          <p:nvPr/>
        </p:nvSpPr>
        <p:spPr>
          <a:xfrm>
            <a:off x="5832200" y="1620070"/>
            <a:ext cx="540000" cy="5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</a:rPr>
              <a:t>PCM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cxnSp>
        <p:nvCxnSpPr>
          <p:cNvPr id="53" name="直線矢印コネクタ 52"/>
          <p:cNvCxnSpPr/>
          <p:nvPr/>
        </p:nvCxnSpPr>
        <p:spPr>
          <a:xfrm>
            <a:off x="5580172" y="2039418"/>
            <a:ext cx="504056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 rot="5400000">
            <a:off x="6080364" y="1344192"/>
            <a:ext cx="7727" cy="1615646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6807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239286" y="2996952"/>
            <a:ext cx="865319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/>
            <a:r>
              <a:rPr lang="en-US" altLang="ja-JP" sz="1600" b="1" dirty="0" err="1"/>
              <a:t>num_subsequent_pcm</a:t>
            </a:r>
            <a:r>
              <a:rPr lang="en-US" altLang="ja-JP" sz="1600" dirty="0"/>
              <a:t> specifies the number of subsequent coding units with </a:t>
            </a:r>
            <a:r>
              <a:rPr lang="en-US" altLang="ja-JP" sz="1600" dirty="0" err="1"/>
              <a:t>pcm_flag</a:t>
            </a:r>
            <a:r>
              <a:rPr lang="en-US" altLang="ja-JP" sz="1600" dirty="0"/>
              <a:t> equal to 1, </a:t>
            </a:r>
            <a:r>
              <a:rPr lang="en-US" altLang="ja-JP" sz="1600" dirty="0" err="1"/>
              <a:t>PartMode</a:t>
            </a:r>
            <a:r>
              <a:rPr lang="en-US" altLang="ja-JP" sz="1600" dirty="0"/>
              <a:t> equal to PART_2Nx2N and log2CbSize equal to the current log2CbSize, </a:t>
            </a:r>
            <a:r>
              <a:rPr lang="en-US" altLang="ja-JP" sz="1600" strike="dblStrike" dirty="0"/>
              <a:t>that successively follow the current coding unit with </a:t>
            </a:r>
            <a:r>
              <a:rPr lang="en-US" altLang="ja-JP" sz="1600" strike="dblStrike" dirty="0" err="1"/>
              <a:t>pcm_flag</a:t>
            </a:r>
            <a:r>
              <a:rPr lang="en-US" altLang="ja-JP" sz="1600" strike="dblStrike" dirty="0"/>
              <a:t> equal to 1 in the same depth in a coding tree unit. It is a requirement of </a:t>
            </a:r>
            <a:r>
              <a:rPr lang="en-US" altLang="ja-JP" sz="1600" strike="dblStrike" dirty="0" err="1"/>
              <a:t>bitstream</a:t>
            </a:r>
            <a:r>
              <a:rPr lang="en-US" altLang="ja-JP" sz="1600" strike="dblStrike" dirty="0"/>
              <a:t> conformance that the immediate roots of the current and subsequent coding units with </a:t>
            </a:r>
            <a:r>
              <a:rPr lang="en-US" altLang="ja-JP" sz="1600" strike="dblStrike" dirty="0" err="1"/>
              <a:t>pcm_flag</a:t>
            </a:r>
            <a:r>
              <a:rPr lang="en-US" altLang="ja-JP" sz="1600" strike="dblStrike" dirty="0"/>
              <a:t> equal to 1 are identical. The value </a:t>
            </a:r>
            <a:r>
              <a:rPr lang="en-US" altLang="ja-JP" sz="1600" strike="dblStrike" dirty="0" err="1"/>
              <a:t>num_subsequent_pcm</a:t>
            </a:r>
            <a:r>
              <a:rPr lang="en-US" altLang="ja-JP" sz="1600" strike="dblStrike" dirty="0"/>
              <a:t> shall be in the range of 0 to 3, inclusive. [Ed. (GJS): Clarify "immediate roots</a:t>
            </a:r>
            <a:r>
              <a:rPr lang="en-US" altLang="ja-JP" sz="1600" strike="dblStrike" dirty="0" smtClean="0"/>
              <a:t>".]</a:t>
            </a:r>
            <a:r>
              <a:rPr lang="en-US" altLang="ja-JP" sz="1600" dirty="0" smtClean="0"/>
              <a:t> that </a:t>
            </a:r>
            <a:r>
              <a:rPr lang="en-US" altLang="ja-JP" sz="1600" dirty="0"/>
              <a:t>meet all of the following conditions:</a:t>
            </a:r>
            <a:endParaRPr lang="ja-JP" altLang="ja-JP" sz="1600" dirty="0"/>
          </a:p>
          <a:p>
            <a:pPr hangingPunct="0"/>
            <a:r>
              <a:rPr lang="en-US" altLang="ja-JP" sz="1600" dirty="0" smtClean="0"/>
              <a:t>– They </a:t>
            </a:r>
            <a:r>
              <a:rPr lang="en-US" altLang="ja-JP" sz="1600" dirty="0"/>
              <a:t>must successively follow the current coding unit with </a:t>
            </a:r>
            <a:r>
              <a:rPr lang="en-US" altLang="ja-JP" sz="1600" dirty="0" err="1"/>
              <a:t>pcm_flag</a:t>
            </a:r>
            <a:r>
              <a:rPr lang="en-US" altLang="ja-JP" sz="1600" dirty="0"/>
              <a:t> equal to 1.</a:t>
            </a:r>
            <a:endParaRPr lang="ja-JP" altLang="ja-JP" sz="1600" dirty="0"/>
          </a:p>
          <a:p>
            <a:pPr hangingPunct="0"/>
            <a:r>
              <a:rPr lang="en-US" altLang="ja-JP" sz="1600" dirty="0" smtClean="0"/>
              <a:t>– They </a:t>
            </a:r>
            <a:r>
              <a:rPr lang="en-US" altLang="ja-JP" sz="1600" dirty="0"/>
              <a:t>must be in the same coding tree block.</a:t>
            </a:r>
            <a:endParaRPr lang="ja-JP" altLang="ja-JP" sz="1600" dirty="0"/>
          </a:p>
          <a:p>
            <a:pPr hangingPunct="0"/>
            <a:r>
              <a:rPr lang="en-US" altLang="ja-JP" sz="1600" dirty="0" smtClean="0"/>
              <a:t>– They </a:t>
            </a:r>
            <a:r>
              <a:rPr lang="en-US" altLang="ja-JP" sz="1600" dirty="0"/>
              <a:t>must have log2CbSize equal to the current log2CbSize.</a:t>
            </a:r>
            <a:endParaRPr lang="ja-JP" altLang="ja-JP" sz="1600" dirty="0"/>
          </a:p>
          <a:p>
            <a:pPr hangingPunct="0"/>
            <a:r>
              <a:rPr lang="en-US" altLang="ja-JP" sz="1600" dirty="0" smtClean="0"/>
              <a:t>– They </a:t>
            </a:r>
            <a:r>
              <a:rPr lang="en-US" altLang="ja-JP" sz="1600" dirty="0"/>
              <a:t>must have the same parent coding unit location, where the parent coding unit location ( px0, py0 ) is derived from the top-left </a:t>
            </a:r>
            <a:r>
              <a:rPr lang="en-US" altLang="ja-JP" sz="1600" dirty="0" err="1"/>
              <a:t>luma</a:t>
            </a:r>
            <a:r>
              <a:rPr lang="en-US" altLang="ja-JP" sz="1600" dirty="0"/>
              <a:t> sample location ( x0, y0 ) of a coding unit relative to the top-left </a:t>
            </a:r>
            <a:r>
              <a:rPr lang="en-US" altLang="ja-JP" sz="1600" dirty="0" err="1"/>
              <a:t>luma</a:t>
            </a:r>
            <a:r>
              <a:rPr lang="en-US" altLang="ja-JP" sz="1600" dirty="0"/>
              <a:t> sample of the picture as follows.</a:t>
            </a:r>
            <a:endParaRPr lang="ja-JP" altLang="ja-JP" sz="1600" dirty="0"/>
          </a:p>
          <a:p>
            <a:pPr hangingPunct="0"/>
            <a:r>
              <a:rPr lang="en-GB" altLang="ja-JP" sz="1600" dirty="0"/>
              <a:t>px0 = ( x0 &gt;&gt; ( log2CbSize + 1 ) ) &lt;&lt; ( log2CbSize + 1 )	(7‑XX)</a:t>
            </a:r>
            <a:endParaRPr lang="ja-JP" altLang="ja-JP" sz="1600" dirty="0"/>
          </a:p>
          <a:p>
            <a:pPr hangingPunct="0"/>
            <a:r>
              <a:rPr lang="en-GB" altLang="ja-JP" sz="1600" dirty="0"/>
              <a:t>py0 = ( y0 &gt;&gt; ( log2CbSize + 1 ) ) &lt;&lt; ( log2CbSize + 1 )	(7‑XX)</a:t>
            </a:r>
            <a:endParaRPr lang="ja-JP" altLang="ja-JP" sz="1600" dirty="0"/>
          </a:p>
        </p:txBody>
      </p:sp>
      <p:sp>
        <p:nvSpPr>
          <p:cNvPr id="59" name="正方形/長方形 58"/>
          <p:cNvSpPr>
            <a:spLocks noChangeAspect="1"/>
          </p:cNvSpPr>
          <p:nvPr/>
        </p:nvSpPr>
        <p:spPr>
          <a:xfrm>
            <a:off x="239286" y="544194"/>
            <a:ext cx="1080000" cy="108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>
                <a:solidFill>
                  <a:schemeClr val="tx1"/>
                </a:solidFill>
              </a:rPr>
              <a:t>PCM</a:t>
            </a:r>
            <a:endParaRPr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60" name="正方形/長方形 59"/>
          <p:cNvSpPr>
            <a:spLocks noChangeAspect="1"/>
          </p:cNvSpPr>
          <p:nvPr/>
        </p:nvSpPr>
        <p:spPr>
          <a:xfrm>
            <a:off x="1319185" y="543687"/>
            <a:ext cx="540000" cy="5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>
                <a:solidFill>
                  <a:schemeClr val="tx1"/>
                </a:solidFill>
              </a:rPr>
              <a:t>PCM</a:t>
            </a:r>
            <a:endParaRPr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61" name="正方形/長方形 60"/>
          <p:cNvSpPr>
            <a:spLocks noChangeAspect="1"/>
          </p:cNvSpPr>
          <p:nvPr/>
        </p:nvSpPr>
        <p:spPr>
          <a:xfrm>
            <a:off x="1321518" y="1078325"/>
            <a:ext cx="540000" cy="5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</a:rPr>
              <a:t>PCM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62" name="正方形/長方形 61"/>
          <p:cNvSpPr>
            <a:spLocks noChangeAspect="1"/>
          </p:cNvSpPr>
          <p:nvPr/>
        </p:nvSpPr>
        <p:spPr>
          <a:xfrm>
            <a:off x="1322115" y="1624493"/>
            <a:ext cx="540000" cy="5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>
                <a:solidFill>
                  <a:schemeClr val="tx1"/>
                </a:solidFill>
              </a:rPr>
              <a:t>PCM</a:t>
            </a:r>
            <a:endParaRPr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63" name="正方形/長方形 62"/>
          <p:cNvSpPr>
            <a:spLocks noChangeAspect="1"/>
          </p:cNvSpPr>
          <p:nvPr/>
        </p:nvSpPr>
        <p:spPr>
          <a:xfrm>
            <a:off x="241995" y="1619333"/>
            <a:ext cx="540000" cy="5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</a:rPr>
              <a:t>PCM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cxnSp>
        <p:nvCxnSpPr>
          <p:cNvPr id="64" name="直線コネクタ 63"/>
          <p:cNvCxnSpPr/>
          <p:nvPr/>
        </p:nvCxnSpPr>
        <p:spPr>
          <a:xfrm>
            <a:off x="1859185" y="543687"/>
            <a:ext cx="0" cy="2159662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正方形/長方形 64"/>
          <p:cNvSpPr>
            <a:spLocks noChangeAspect="1"/>
          </p:cNvSpPr>
          <p:nvPr/>
        </p:nvSpPr>
        <p:spPr>
          <a:xfrm>
            <a:off x="1326912" y="538325"/>
            <a:ext cx="1080000" cy="108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66" name="正方形/長方形 65"/>
          <p:cNvSpPr>
            <a:spLocks noChangeAspect="1"/>
          </p:cNvSpPr>
          <p:nvPr/>
        </p:nvSpPr>
        <p:spPr>
          <a:xfrm>
            <a:off x="1318940" y="1619675"/>
            <a:ext cx="1080000" cy="108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 dirty="0">
              <a:solidFill>
                <a:schemeClr val="tx1"/>
              </a:solidFill>
            </a:endParaRPr>
          </a:p>
        </p:txBody>
      </p:sp>
      <p:cxnSp>
        <p:nvCxnSpPr>
          <p:cNvPr id="67" name="直線矢印コネクタ 66"/>
          <p:cNvCxnSpPr/>
          <p:nvPr/>
        </p:nvCxnSpPr>
        <p:spPr>
          <a:xfrm rot="5400000">
            <a:off x="1393945" y="1084194"/>
            <a:ext cx="36000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正方形/長方形 67"/>
          <p:cNvSpPr>
            <a:spLocks noChangeAspect="1"/>
          </p:cNvSpPr>
          <p:nvPr/>
        </p:nvSpPr>
        <p:spPr>
          <a:xfrm>
            <a:off x="241995" y="1623525"/>
            <a:ext cx="1080000" cy="108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69" name="正方形/長方形 68"/>
          <p:cNvSpPr>
            <a:spLocks noChangeAspect="1"/>
          </p:cNvSpPr>
          <p:nvPr/>
        </p:nvSpPr>
        <p:spPr>
          <a:xfrm>
            <a:off x="782115" y="1623525"/>
            <a:ext cx="540000" cy="5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</a:rPr>
              <a:t>PCM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cxnSp>
        <p:nvCxnSpPr>
          <p:cNvPr id="70" name="直線矢印コネクタ 69"/>
          <p:cNvCxnSpPr/>
          <p:nvPr/>
        </p:nvCxnSpPr>
        <p:spPr>
          <a:xfrm>
            <a:off x="530087" y="2042873"/>
            <a:ext cx="504056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9975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112</Words>
  <Application>Microsoft Office PowerPoint</Application>
  <PresentationFormat>画面に合わせる (4:3)</PresentationFormat>
  <Paragraphs>27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>NECグループ標準PCサービス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NEC-USER</dc:creator>
  <cp:lastModifiedBy>NEC-USER</cp:lastModifiedBy>
  <cp:revision>57</cp:revision>
  <dcterms:created xsi:type="dcterms:W3CDTF">2012-10-11T01:48:36Z</dcterms:created>
  <dcterms:modified xsi:type="dcterms:W3CDTF">2012-10-12T00:25:41Z</dcterms:modified>
</cp:coreProperties>
</file>