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11"/>
  </p:notesMasterIdLst>
  <p:handoutMasterIdLst>
    <p:handoutMasterId r:id="rId12"/>
  </p:handoutMasterIdLst>
  <p:sldIdLst>
    <p:sldId id="350" r:id="rId2"/>
    <p:sldId id="352" r:id="rId3"/>
    <p:sldId id="417" r:id="rId4"/>
    <p:sldId id="419" r:id="rId5"/>
    <p:sldId id="392" r:id="rId6"/>
    <p:sldId id="416" r:id="rId7"/>
    <p:sldId id="421" r:id="rId8"/>
    <p:sldId id="420" r:id="rId9"/>
    <p:sldId id="290" r:id="rId10"/>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3535"/>
    <a:srgbClr val="7592C3"/>
    <a:srgbClr val="97C067"/>
    <a:srgbClr val="A2A2A2"/>
    <a:srgbClr val="BC443A"/>
    <a:srgbClr val="3E3233"/>
    <a:srgbClr val="333333"/>
    <a:srgbClr val="7C7570"/>
    <a:srgbClr val="678D32"/>
    <a:srgbClr val="89B2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869" autoAdjust="0"/>
  </p:normalViewPr>
  <p:slideViewPr>
    <p:cSldViewPr snapToGrid="0">
      <p:cViewPr varScale="1">
        <p:scale>
          <a:sx n="90" d="100"/>
          <a:sy n="90" d="100"/>
        </p:scale>
        <p:origin x="-1404"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extLst>
      <p:ext uri="{BB962C8B-B14F-4D97-AF65-F5344CB8AC3E}">
        <p14:creationId xmlns:p14="http://schemas.microsoft.com/office/powerpoint/2010/main" val="854261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extLst>
      <p:ext uri="{BB962C8B-B14F-4D97-AF65-F5344CB8AC3E}">
        <p14:creationId xmlns:p14="http://schemas.microsoft.com/office/powerpoint/2010/main" val="306202565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9</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399490" y="3806456"/>
            <a:ext cx="8744510" cy="1170099"/>
          </a:xfrm>
        </p:spPr>
        <p:txBody>
          <a:bodyPr/>
          <a:lstStyle/>
          <a:p>
            <a:r>
              <a:rPr lang="en-US" b="1" dirty="0" smtClean="0"/>
              <a:t>Transform </a:t>
            </a:r>
            <a:r>
              <a:rPr lang="en-US" b="1" dirty="0"/>
              <a:t>Selection for Inter-Layer Texture Prediction in Scalable Video </a:t>
            </a:r>
            <a:r>
              <a:rPr lang="en-US" b="1" dirty="0" smtClean="0"/>
              <a:t>Coding</a:t>
            </a:r>
            <a:r>
              <a:rPr lang="en-CA" b="1" dirty="0" smtClean="0"/>
              <a:t/>
            </a:r>
            <a:br>
              <a:rPr lang="en-CA" b="1" dirty="0" smtClean="0"/>
            </a:br>
            <a:r>
              <a:rPr lang="en-US" b="1" dirty="0" smtClean="0"/>
              <a:t>(JCTVC-K0321)</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Marta Karczewicz, Joel Sole, Jianle Chen</a:t>
            </a:r>
          </a:p>
          <a:p>
            <a:pPr algn="r"/>
            <a:endParaRPr lang="en-US" sz="1200" dirty="0"/>
          </a:p>
        </p:txBody>
      </p:sp>
      <p:graphicFrame>
        <p:nvGraphicFramePr>
          <p:cNvPr id="3" name="Table 2"/>
          <p:cNvGraphicFramePr>
            <a:graphicFrameLocks noGrp="1"/>
          </p:cNvGraphicFramePr>
          <p:nvPr/>
        </p:nvGraphicFramePr>
        <p:xfrm>
          <a:off x="1423988" y="3465957"/>
          <a:ext cx="6191250" cy="177356"/>
        </p:xfrm>
        <a:graphic>
          <a:graphicData uri="http://schemas.openxmlformats.org/drawingml/2006/table">
            <a:tbl>
              <a:tblPr>
                <a:tableStyleId>{5C22544A-7EE6-4342-B048-85BDC9FD1C3A}</a:tableStyleId>
              </a:tblPr>
              <a:tblGrid>
                <a:gridCol w="6191250"/>
              </a:tblGrid>
              <a:tr h="0">
                <a:tc>
                  <a:txBody>
                    <a:bodyPr/>
                    <a:lstStyle/>
                    <a:p>
                      <a:pPr marL="0" marR="0" hangingPunct="0">
                        <a:lnSpc>
                          <a:spcPct val="115000"/>
                        </a:lnSpc>
                        <a:spcBef>
                          <a:spcPts val="300"/>
                        </a:spcBef>
                        <a:spcAft>
                          <a:spcPts val="300"/>
                        </a:spcAft>
                        <a:tabLst>
                          <a:tab pos="228600" algn="l"/>
                          <a:tab pos="457200" algn="l"/>
                          <a:tab pos="685800" algn="l"/>
                          <a:tab pos="914400" algn="l"/>
                        </a:tabLst>
                      </a:pPr>
                      <a:endParaRPr lang="en-US" sz="1100" dirty="0">
                        <a:effectLst/>
                        <a:latin typeface="Times New Roman"/>
                        <a:ea typeface="SimSun"/>
                        <a:cs typeface="Times New Roman"/>
                      </a:endParaRPr>
                    </a:p>
                  </a:txBody>
                  <a:tcPr marL="68580" marR="68580" marT="0" marB="0"/>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750498"/>
            <a:ext cx="8712200" cy="54685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Inter-layer texture prediction</a:t>
            </a:r>
          </a:p>
          <a:p>
            <a:pPr marL="460375" lvl="1"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An popular tool in SVC proposals</a:t>
            </a:r>
          </a:p>
          <a:p>
            <a:pPr marL="917575" lvl="2" indent="-173038" eaLnBrk="1" hangingPunct="1">
              <a:lnSpc>
                <a:spcPct val="95000"/>
              </a:lnSpc>
              <a:spcBef>
                <a:spcPct val="35000"/>
              </a:spcBef>
              <a:buClr>
                <a:srgbClr val="C00000"/>
              </a:buClr>
              <a:buFont typeface="Wingdings" pitchFamily="2" charset="2"/>
              <a:buChar char="§"/>
            </a:pPr>
            <a:r>
              <a:rPr lang="en-US" sz="2000" kern="0" dirty="0" smtClean="0">
                <a:latin typeface="+mn-lt"/>
                <a:cs typeface="+mn-cs"/>
              </a:rPr>
              <a:t>Intra BL mode, reconstructed </a:t>
            </a:r>
            <a:r>
              <a:rPr lang="en-US" sz="2000" kern="0" smtClean="0">
                <a:latin typeface="+mn-lt"/>
                <a:cs typeface="+mn-cs"/>
              </a:rPr>
              <a:t>BL as reference </a:t>
            </a:r>
            <a:r>
              <a:rPr lang="en-US" sz="2000" kern="0" dirty="0" smtClean="0">
                <a:latin typeface="+mn-lt"/>
                <a:cs typeface="+mn-cs"/>
              </a:rPr>
              <a:t>frame…</a:t>
            </a:r>
          </a:p>
          <a:p>
            <a:pPr marL="917575" lvl="2" indent="-173038" eaLnBrk="1" hangingPunct="1">
              <a:lnSpc>
                <a:spcPct val="95000"/>
              </a:lnSpc>
              <a:spcBef>
                <a:spcPct val="35000"/>
              </a:spcBef>
              <a:buClr>
                <a:srgbClr val="C00000"/>
              </a:buClr>
              <a:buFont typeface="Wingdings" pitchFamily="2" charset="2"/>
              <a:buChar char="§"/>
            </a:pPr>
            <a:r>
              <a:rPr lang="en-US" sz="2000" kern="0" dirty="0" smtClean="0">
                <a:latin typeface="+mn-lt"/>
                <a:cs typeface="+mn-cs"/>
              </a:rPr>
              <a:t>Enhancement </a:t>
            </a:r>
            <a:r>
              <a:rPr lang="en-US" sz="2000" kern="0" dirty="0">
                <a:latin typeface="+mn-lt"/>
                <a:cs typeface="+mn-cs"/>
              </a:rPr>
              <a:t>layer pixel values predicted using reconstructed base layer pixel values </a:t>
            </a:r>
          </a:p>
          <a:p>
            <a:pPr marL="460375" lvl="1" indent="-173038" eaLnBrk="1" hangingPunct="1">
              <a:lnSpc>
                <a:spcPct val="95000"/>
              </a:lnSpc>
              <a:spcBef>
                <a:spcPct val="35000"/>
              </a:spcBef>
              <a:buClr>
                <a:srgbClr val="C00000"/>
              </a:buClr>
              <a:buFont typeface="Wingdings" pitchFamily="2" charset="2"/>
              <a:buChar char="§"/>
            </a:pPr>
            <a:r>
              <a:rPr lang="en-US" sz="2400" kern="0" noProof="0" dirty="0" smtClean="0">
                <a:latin typeface="+mn-lt"/>
                <a:cs typeface="+mn-cs"/>
              </a:rPr>
              <a:t>Residue characteristic can be different from that of single layer residue </a:t>
            </a:r>
          </a:p>
          <a:p>
            <a:pPr marL="917575" lvl="2" indent="-173038" eaLnBrk="1" hangingPunct="1">
              <a:lnSpc>
                <a:spcPct val="95000"/>
              </a:lnSpc>
              <a:spcBef>
                <a:spcPct val="35000"/>
              </a:spcBef>
              <a:buClr>
                <a:srgbClr val="C00000"/>
              </a:buClr>
              <a:buFont typeface="Wingdings" pitchFamily="2" charset="2"/>
              <a:buChar char="§"/>
            </a:pPr>
            <a:r>
              <a:rPr kumimoji="0" lang="en-US" sz="2000" b="0" i="0" u="none" strike="noStrike" kern="0" cap="none" spc="0" normalizeH="0" baseline="0" dirty="0" smtClean="0">
                <a:ln>
                  <a:noFill/>
                </a:ln>
                <a:effectLst/>
                <a:uLnTx/>
                <a:uFillTx/>
                <a:latin typeface="+mn-lt"/>
                <a:cs typeface="+mn-cs"/>
              </a:rPr>
              <a:t>DCT Type-2 (transform</a:t>
            </a:r>
            <a:r>
              <a:rPr kumimoji="0" lang="en-US" sz="2000" b="0" i="0" u="none" strike="noStrike" kern="0" cap="none" spc="0" normalizeH="0" dirty="0" smtClean="0">
                <a:ln>
                  <a:noFill/>
                </a:ln>
                <a:effectLst/>
                <a:uLnTx/>
                <a:uFillTx/>
                <a:latin typeface="+mn-lt"/>
                <a:cs typeface="+mn-cs"/>
              </a:rPr>
              <a:t> in HEVC main profile</a:t>
            </a:r>
            <a:r>
              <a:rPr kumimoji="0" lang="en-US" sz="2000" b="0" i="0" u="none" strike="noStrike" kern="0" cap="none" spc="0" normalizeH="0" baseline="0" dirty="0" smtClean="0">
                <a:ln>
                  <a:noFill/>
                </a:ln>
                <a:effectLst/>
                <a:uLnTx/>
                <a:uFillTx/>
                <a:latin typeface="+mn-lt"/>
                <a:cs typeface="+mn-cs"/>
              </a:rPr>
              <a:t>) may</a:t>
            </a:r>
            <a:r>
              <a:rPr kumimoji="0" lang="en-US" sz="2000" b="0" i="0" u="none" strike="noStrike" kern="0" cap="none" spc="0" normalizeH="0" dirty="0" smtClean="0">
                <a:ln>
                  <a:noFill/>
                </a:ln>
                <a:effectLst/>
                <a:uLnTx/>
                <a:uFillTx/>
                <a:latin typeface="+mn-lt"/>
                <a:cs typeface="+mn-cs"/>
              </a:rPr>
              <a:t> not be efficient</a:t>
            </a:r>
            <a:endParaRPr kumimoji="0" lang="en-US" sz="2000" b="0" i="0" u="none" strike="noStrike" kern="0" cap="none" spc="0" normalizeH="0" baseline="0" noProof="0" dirty="0" smtClean="0">
              <a:ln>
                <a:noFill/>
              </a:ln>
              <a:effectLst/>
              <a:uLnTx/>
              <a:uFillTx/>
              <a:latin typeface="+mn-lt"/>
              <a:cs typeface="+mn-cs"/>
            </a:endParaRPr>
          </a:p>
          <a:p>
            <a:pPr marL="3175" indent="-173038" eaLnBrk="1" hangingPunct="1">
              <a:lnSpc>
                <a:spcPct val="95000"/>
              </a:lnSpc>
              <a:spcBef>
                <a:spcPct val="35000"/>
              </a:spcBef>
              <a:buClr>
                <a:srgbClr val="C00000"/>
              </a:buClr>
              <a:buFont typeface="Wingdings" pitchFamily="2" charset="2"/>
              <a:buChar char="§"/>
            </a:pPr>
            <a:r>
              <a:rPr kumimoji="0" lang="en-US" sz="2400" b="0" i="0" u="none" strike="noStrike" kern="0" cap="none" spc="0" normalizeH="0" baseline="0" noProof="0" dirty="0" smtClean="0">
                <a:ln>
                  <a:noFill/>
                </a:ln>
                <a:effectLst/>
                <a:uLnTx/>
                <a:uFillTx/>
                <a:latin typeface="+mn-lt"/>
                <a:cs typeface="+mn-cs"/>
              </a:rPr>
              <a:t>Proposed:</a:t>
            </a:r>
            <a:endParaRPr kumimoji="0" lang="en-US" sz="2400" b="0" i="0" u="none" strike="noStrike" kern="0" cap="none" spc="0" normalizeH="0" noProof="0" dirty="0" smtClean="0">
              <a:ln>
                <a:noFill/>
              </a:ln>
              <a:effectLst/>
              <a:uLnTx/>
              <a:uFillTx/>
              <a:latin typeface="+mn-lt"/>
              <a:cs typeface="+mn-cs"/>
            </a:endParaRPr>
          </a:p>
          <a:p>
            <a:pPr marL="460375" lvl="1" indent="-173038" eaLnBrk="1" hangingPunct="1">
              <a:lnSpc>
                <a:spcPct val="95000"/>
              </a:lnSpc>
              <a:spcBef>
                <a:spcPct val="35000"/>
              </a:spcBef>
              <a:buClr>
                <a:schemeClr val="accent1"/>
              </a:buClr>
              <a:buFont typeface="Wingdings" pitchFamily="2" charset="2"/>
              <a:buChar char="§"/>
              <a:defRPr/>
            </a:pPr>
            <a:r>
              <a:rPr lang="en-US" sz="2000" kern="0" dirty="0" smtClean="0">
                <a:latin typeface="+mn-lt"/>
                <a:cs typeface="+mn-cs"/>
              </a:rPr>
              <a:t>Additional two DCT/DST transforms for inter-layer texture prediction residues</a:t>
            </a:r>
          </a:p>
          <a:p>
            <a:pPr marL="460375" lvl="1" indent="-173038" eaLnBrk="1" hangingPunct="1">
              <a:lnSpc>
                <a:spcPct val="95000"/>
              </a:lnSpc>
              <a:spcBef>
                <a:spcPct val="35000"/>
              </a:spcBef>
              <a:buClr>
                <a:schemeClr val="accent1"/>
              </a:buClr>
              <a:buFont typeface="Wingdings" pitchFamily="2" charset="2"/>
              <a:buChar char="§"/>
              <a:defRPr/>
            </a:pPr>
            <a:r>
              <a:rPr lang="en-US" sz="2000" kern="0" dirty="0" smtClean="0">
                <a:latin typeface="+mn-lt"/>
                <a:cs typeface="+mn-cs"/>
              </a:rPr>
              <a:t>All 3 transforms share the current butterfly pipeline in HM </a:t>
            </a: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Transform Selection</a:t>
            </a:r>
            <a:endParaRPr lang="en-US" dirty="0"/>
          </a:p>
        </p:txBody>
      </p:sp>
      <p:sp>
        <p:nvSpPr>
          <p:cNvPr id="3" name="Content Placeholder 2"/>
          <p:cNvSpPr>
            <a:spLocks noGrp="1"/>
          </p:cNvSpPr>
          <p:nvPr>
            <p:ph idx="1"/>
          </p:nvPr>
        </p:nvSpPr>
        <p:spPr/>
        <p:txBody>
          <a:bodyPr/>
          <a:lstStyle/>
          <a:p>
            <a:r>
              <a:rPr lang="en-US" dirty="0" smtClean="0"/>
              <a:t>Multiple transform candidates</a:t>
            </a:r>
          </a:p>
          <a:p>
            <a:pPr lvl="1"/>
            <a:r>
              <a:rPr lang="en-US" dirty="0" smtClean="0"/>
              <a:t>Applied to </a:t>
            </a:r>
            <a:r>
              <a:rPr lang="en-US" dirty="0" err="1" smtClean="0"/>
              <a:t>luma</a:t>
            </a:r>
            <a:r>
              <a:rPr lang="en-US" dirty="0" smtClean="0"/>
              <a:t> component of inter-layer texture prediction residues</a:t>
            </a:r>
          </a:p>
          <a:p>
            <a:pPr lvl="1"/>
            <a:r>
              <a:rPr lang="en-US" dirty="0" smtClean="0"/>
              <a:t>The selected transform is signaled to the decoder  </a:t>
            </a:r>
          </a:p>
          <a:p>
            <a:pPr lvl="2"/>
            <a:r>
              <a:rPr lang="en-US" dirty="0" smtClean="0"/>
              <a:t>Truncated unary codes</a:t>
            </a:r>
          </a:p>
          <a:p>
            <a:pPr lvl="2"/>
            <a:r>
              <a:rPr lang="en-US" dirty="0" smtClean="0"/>
              <a:t>Additional 8 contexts (# CU sizes X #  bins)</a:t>
            </a:r>
          </a:p>
          <a:p>
            <a:pPr lvl="1"/>
            <a:r>
              <a:rPr lang="en-US" dirty="0" smtClean="0"/>
              <a:t>Chroma component only uses DCT-Type 2</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929060464"/>
              </p:ext>
            </p:extLst>
          </p:nvPr>
        </p:nvGraphicFramePr>
        <p:xfrm>
          <a:off x="644270" y="3430263"/>
          <a:ext cx="7977809" cy="1726528"/>
        </p:xfrm>
        <a:graphic>
          <a:graphicData uri="http://schemas.openxmlformats.org/drawingml/2006/table">
            <a:tbl>
              <a:tblPr firstRow="1" firstCol="1" bandRow="1">
                <a:tableStyleId>{5C22544A-7EE6-4342-B048-85BDC9FD1C3A}</a:tableStyleId>
              </a:tblPr>
              <a:tblGrid>
                <a:gridCol w="2577386"/>
                <a:gridCol w="1474391"/>
                <a:gridCol w="3926032"/>
              </a:tblGrid>
              <a:tr h="708562">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dirty="0">
                          <a:effectLst/>
                        </a:rPr>
                        <a:t>transform_selection_index</a:t>
                      </a:r>
                      <a:endParaRPr lang="en-US" sz="1800" dirty="0">
                        <a:effectLst/>
                        <a:latin typeface="Times New Roman"/>
                        <a:ea typeface="SimSun"/>
                        <a:cs typeface="Times New Roman"/>
                      </a:endParaRPr>
                    </a:p>
                  </a:txBody>
                  <a:tcPr marL="68580" marR="68580" marT="0" marB="0"/>
                </a:tc>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dirty="0" smtClean="0">
                          <a:effectLst/>
                          <a:latin typeface="Times New Roman"/>
                          <a:ea typeface="SimSun"/>
                          <a:cs typeface="Times New Roman"/>
                        </a:rPr>
                        <a:t>Codes</a:t>
                      </a:r>
                      <a:endParaRPr lang="en-US" sz="1800" dirty="0">
                        <a:effectLst/>
                        <a:latin typeface="Times New Roman"/>
                        <a:ea typeface="SimSun"/>
                        <a:cs typeface="Times New Roman"/>
                      </a:endParaRPr>
                    </a:p>
                  </a:txBody>
                  <a:tcPr marL="68580" marR="68580" marT="0" marB="0"/>
                </a:tc>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a:effectLst/>
                        </a:rPr>
                        <a:t>Transform</a:t>
                      </a:r>
                      <a:endParaRPr lang="en-US" sz="1800">
                        <a:effectLst/>
                        <a:latin typeface="Times New Roman"/>
                        <a:ea typeface="SimSun"/>
                        <a:cs typeface="Times New Roman"/>
                      </a:endParaRPr>
                    </a:p>
                  </a:txBody>
                  <a:tcPr marL="68580" marR="68580" marT="0" marB="0"/>
                </a:tc>
              </a:tr>
              <a:tr h="339322">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a:effectLst/>
                        </a:rPr>
                        <a:t>0</a:t>
                      </a:r>
                      <a:endParaRPr lang="en-US" sz="1800">
                        <a:effectLst/>
                        <a:latin typeface="Times New Roman"/>
                        <a:ea typeface="SimSun"/>
                        <a:cs typeface="Times New Roman"/>
                      </a:endParaRPr>
                    </a:p>
                  </a:txBody>
                  <a:tcPr marL="68580" marR="68580" marT="0" marB="0"/>
                </a:tc>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a:effectLst/>
                        </a:rPr>
                        <a:t>0</a:t>
                      </a:r>
                      <a:endParaRPr lang="en-US" sz="1800">
                        <a:effectLst/>
                        <a:latin typeface="Times New Roman"/>
                        <a:ea typeface="SimSun"/>
                        <a:cs typeface="Times New Roman"/>
                      </a:endParaRPr>
                    </a:p>
                  </a:txBody>
                  <a:tcPr marL="68580" marR="68580" marT="0" marB="0"/>
                </a:tc>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a:effectLst/>
                        </a:rPr>
                        <a:t>DST Type-3</a:t>
                      </a:r>
                      <a:endParaRPr lang="en-US" sz="1800">
                        <a:effectLst/>
                        <a:latin typeface="Times New Roman"/>
                        <a:ea typeface="SimSun"/>
                        <a:cs typeface="Times New Roman"/>
                      </a:endParaRPr>
                    </a:p>
                  </a:txBody>
                  <a:tcPr marL="68580" marR="68580" marT="0" marB="0"/>
                </a:tc>
              </a:tr>
              <a:tr h="339322">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a:effectLst/>
                        </a:rPr>
                        <a:t>1</a:t>
                      </a:r>
                      <a:endParaRPr lang="en-US" sz="1800">
                        <a:effectLst/>
                        <a:latin typeface="Times New Roman"/>
                        <a:ea typeface="SimSun"/>
                        <a:cs typeface="Times New Roman"/>
                      </a:endParaRPr>
                    </a:p>
                  </a:txBody>
                  <a:tcPr marL="68580" marR="68580" marT="0" marB="0"/>
                </a:tc>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a:effectLst/>
                        </a:rPr>
                        <a:t>10</a:t>
                      </a:r>
                      <a:endParaRPr lang="en-US" sz="1800">
                        <a:effectLst/>
                        <a:latin typeface="Times New Roman"/>
                        <a:ea typeface="SimSun"/>
                        <a:cs typeface="Times New Roman"/>
                      </a:endParaRPr>
                    </a:p>
                  </a:txBody>
                  <a:tcPr marL="68580" marR="68580" marT="0" marB="0"/>
                </a:tc>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dirty="0">
                          <a:effectLst/>
                        </a:rPr>
                        <a:t>DCT </a:t>
                      </a:r>
                      <a:r>
                        <a:rPr lang="en-US" sz="1800" dirty="0" smtClean="0">
                          <a:effectLst/>
                        </a:rPr>
                        <a:t>Type-2 (HEVC transform)</a:t>
                      </a:r>
                      <a:endParaRPr lang="en-US" sz="1800" dirty="0">
                        <a:effectLst/>
                        <a:latin typeface="Times New Roman"/>
                        <a:ea typeface="SimSun"/>
                        <a:cs typeface="Times New Roman"/>
                      </a:endParaRPr>
                    </a:p>
                  </a:txBody>
                  <a:tcPr marL="68580" marR="68580" marT="0" marB="0"/>
                </a:tc>
              </a:tr>
              <a:tr h="339322">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a:effectLst/>
                        </a:rPr>
                        <a:t>2</a:t>
                      </a:r>
                      <a:endParaRPr lang="en-US" sz="1800">
                        <a:effectLst/>
                        <a:latin typeface="Times New Roman"/>
                        <a:ea typeface="SimSun"/>
                        <a:cs typeface="Times New Roman"/>
                      </a:endParaRPr>
                    </a:p>
                  </a:txBody>
                  <a:tcPr marL="68580" marR="68580" marT="0" marB="0"/>
                </a:tc>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a:effectLst/>
                        </a:rPr>
                        <a:t>11</a:t>
                      </a:r>
                      <a:endParaRPr lang="en-US" sz="1800">
                        <a:effectLst/>
                        <a:latin typeface="Times New Roman"/>
                        <a:ea typeface="SimSun"/>
                        <a:cs typeface="Times New Roman"/>
                      </a:endParaRPr>
                    </a:p>
                  </a:txBody>
                  <a:tcPr marL="68580" marR="68580" marT="0" marB="0"/>
                </a:tc>
                <a:tc>
                  <a:txBody>
                    <a:bodyPr/>
                    <a:lstStyle/>
                    <a:p>
                      <a:pPr marL="0" marR="0" algn="ctr" hangingPunct="0">
                        <a:lnSpc>
                          <a:spcPct val="115000"/>
                        </a:lnSpc>
                        <a:spcBef>
                          <a:spcPts val="600"/>
                        </a:spcBef>
                        <a:spcAft>
                          <a:spcPts val="0"/>
                        </a:spcAft>
                        <a:tabLst>
                          <a:tab pos="228600" algn="l"/>
                          <a:tab pos="457200" algn="l"/>
                          <a:tab pos="685800" algn="l"/>
                          <a:tab pos="914400" algn="l"/>
                        </a:tabLst>
                      </a:pPr>
                      <a:r>
                        <a:rPr lang="en-US" sz="1800" dirty="0">
                          <a:effectLst/>
                        </a:rPr>
                        <a:t>DCT Type-3</a:t>
                      </a:r>
                      <a:endParaRPr lang="en-US" sz="1800" dirty="0">
                        <a:effectLst/>
                        <a:latin typeface="Times New Roman"/>
                        <a:ea typeface="SimSun"/>
                        <a:cs typeface="Times New Roman"/>
                      </a:endParaRPr>
                    </a:p>
                  </a:txBody>
                  <a:tcPr marL="68580" marR="68580" marT="0" marB="0"/>
                </a:tc>
              </a:tr>
            </a:tbl>
          </a:graphicData>
        </a:graphic>
      </p:graphicFrame>
    </p:spTree>
    <p:extLst>
      <p:ext uri="{BB962C8B-B14F-4D97-AF65-F5344CB8AC3E}">
        <p14:creationId xmlns:p14="http://schemas.microsoft.com/office/powerpoint/2010/main" val="10081147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Butterfly </a:t>
            </a:r>
            <a:r>
              <a:rPr lang="en-US" dirty="0" smtClean="0"/>
              <a:t>Implementation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63513" y="904108"/>
                <a:ext cx="8884234" cy="5314950"/>
              </a:xfrm>
            </p:spPr>
            <p:txBody>
              <a:bodyPr/>
              <a:lstStyle/>
              <a:p>
                <a:r>
                  <a:rPr lang="en-US" dirty="0" smtClean="0"/>
                  <a:t>Relations of DCT Type-3, DST Type-3 and DCT Type-2 </a:t>
                </a:r>
              </a:p>
              <a:p>
                <a:pPr lvl="1"/>
                <a:r>
                  <a:rPr lang="en-US" dirty="0" smtClean="0"/>
                  <a:t>Let A, B and C be </a:t>
                </a:r>
                <a:r>
                  <a:rPr lang="en-US" i="1" dirty="0" smtClean="0"/>
                  <a:t>NxN</a:t>
                </a:r>
                <a:r>
                  <a:rPr lang="en-US" dirty="0" smtClean="0"/>
                  <a:t> DCT Type-2, DCT Type-3 and DST Type-3</a:t>
                </a:r>
              </a:p>
              <a:p>
                <a:pPr lvl="2" hangingPunct="0"/>
                <a14:m>
                  <m:oMath xmlns:m="http://schemas.openxmlformats.org/officeDocument/2006/math">
                    <m:r>
                      <a:rPr lang="en-US" i="1">
                        <a:latin typeface="Cambria Math"/>
                      </a:rPr>
                      <m:t>𝐵</m:t>
                    </m:r>
                    <m:d>
                      <m:dPr>
                        <m:ctrlPr>
                          <a:rPr lang="en-US" i="1">
                            <a:latin typeface="Cambria Math"/>
                          </a:rPr>
                        </m:ctrlPr>
                      </m:dPr>
                      <m:e>
                        <m:r>
                          <a:rPr lang="en-US" i="1">
                            <a:latin typeface="Cambria Math"/>
                          </a:rPr>
                          <m:t>𝑖</m:t>
                        </m:r>
                        <m:r>
                          <a:rPr lang="en-US" i="1">
                            <a:latin typeface="Cambria Math"/>
                          </a:rPr>
                          <m:t>,</m:t>
                        </m:r>
                        <m:r>
                          <a:rPr lang="en-US" i="1">
                            <a:latin typeface="Cambria Math"/>
                          </a:rPr>
                          <m:t>𝑗</m:t>
                        </m:r>
                      </m:e>
                    </m:d>
                    <m:r>
                      <a:rPr lang="en-US" i="1">
                        <a:latin typeface="Cambria Math"/>
                      </a:rPr>
                      <m:t>=</m:t>
                    </m:r>
                    <m:r>
                      <a:rPr lang="en-US" i="1">
                        <a:latin typeface="Cambria Math"/>
                      </a:rPr>
                      <m:t>𝐴</m:t>
                    </m:r>
                    <m:d>
                      <m:dPr>
                        <m:ctrlPr>
                          <a:rPr lang="en-US" i="1">
                            <a:latin typeface="Cambria Math"/>
                          </a:rPr>
                        </m:ctrlPr>
                      </m:dPr>
                      <m:e>
                        <m:r>
                          <a:rPr lang="en-US" i="1">
                            <a:latin typeface="Cambria Math"/>
                          </a:rPr>
                          <m:t>𝑗</m:t>
                        </m:r>
                        <m:r>
                          <a:rPr lang="en-US" i="1">
                            <a:latin typeface="Cambria Math"/>
                          </a:rPr>
                          <m:t>,</m:t>
                        </m:r>
                        <m:r>
                          <a:rPr lang="en-US" i="1">
                            <a:latin typeface="Cambria Math"/>
                          </a:rPr>
                          <m:t>𝑖</m:t>
                        </m:r>
                      </m:e>
                    </m:d>
                  </m:oMath>
                </a14:m>
                <a:endParaRPr lang="en-US" dirty="0"/>
              </a:p>
              <a:p>
                <a:pPr lvl="2" hangingPunct="0"/>
                <a14:m>
                  <m:oMath xmlns:m="http://schemas.openxmlformats.org/officeDocument/2006/math">
                    <m:r>
                      <a:rPr lang="en-US" i="1">
                        <a:latin typeface="Cambria Math"/>
                      </a:rPr>
                      <m:t>𝐶</m:t>
                    </m:r>
                    <m:d>
                      <m:dPr>
                        <m:ctrlPr>
                          <a:rPr lang="en-US" i="1">
                            <a:latin typeface="Cambria Math"/>
                          </a:rPr>
                        </m:ctrlPr>
                      </m:dPr>
                      <m:e>
                        <m:r>
                          <a:rPr lang="en-US" i="1">
                            <a:latin typeface="Cambria Math"/>
                          </a:rPr>
                          <m:t>𝑖</m:t>
                        </m:r>
                        <m:r>
                          <a:rPr lang="en-US" i="1">
                            <a:latin typeface="Cambria Math"/>
                          </a:rPr>
                          <m:t>,</m:t>
                        </m:r>
                        <m:r>
                          <a:rPr lang="en-US" i="1">
                            <a:latin typeface="Cambria Math"/>
                          </a:rPr>
                          <m:t>𝑗</m:t>
                        </m:r>
                      </m:e>
                    </m:d>
                    <m:r>
                      <a:rPr lang="en-US" i="1">
                        <a:latin typeface="Cambria Math"/>
                      </a:rPr>
                      <m:t>=</m:t>
                    </m:r>
                    <m:r>
                      <a:rPr lang="en-US" i="1">
                        <a:latin typeface="Cambria Math"/>
                      </a:rPr>
                      <m:t>𝐴</m:t>
                    </m:r>
                    <m:d>
                      <m:dPr>
                        <m:ctrlPr>
                          <a:rPr lang="en-US" i="1">
                            <a:latin typeface="Cambria Math"/>
                          </a:rPr>
                        </m:ctrlPr>
                      </m:dPr>
                      <m:e>
                        <m:r>
                          <a:rPr lang="en-US" i="1">
                            <a:latin typeface="Cambria Math"/>
                          </a:rPr>
                          <m:t>𝑁</m:t>
                        </m:r>
                        <m:r>
                          <a:rPr lang="en-US" i="1">
                            <a:latin typeface="Cambria Math"/>
                          </a:rPr>
                          <m:t>−1−</m:t>
                        </m:r>
                        <m:r>
                          <a:rPr lang="en-US" i="1">
                            <a:latin typeface="Cambria Math"/>
                          </a:rPr>
                          <m:t>𝑗</m:t>
                        </m:r>
                        <m:r>
                          <a:rPr lang="en-US" i="1">
                            <a:latin typeface="Cambria Math"/>
                          </a:rPr>
                          <m:t>,</m:t>
                        </m:r>
                        <m:r>
                          <a:rPr lang="en-US" i="1">
                            <a:latin typeface="Cambria Math"/>
                          </a:rPr>
                          <m:t>𝑖</m:t>
                        </m:r>
                      </m:e>
                    </m:d>
                  </m:oMath>
                </a14:m>
                <a:r>
                  <a:rPr lang="en-US" dirty="0"/>
                  <a:t>,   for even </a:t>
                </a:r>
                <a:r>
                  <a:rPr lang="en-US" i="1" dirty="0"/>
                  <a:t>i</a:t>
                </a:r>
                <a:r>
                  <a:rPr lang="en-US" i="1" dirty="0" smtClean="0"/>
                  <a:t>;</a:t>
                </a:r>
                <a14:m>
                  <m:oMath xmlns:m="http://schemas.openxmlformats.org/officeDocument/2006/math">
                    <m:r>
                      <a:rPr lang="en-US" b="0" i="1" smtClean="0">
                        <a:latin typeface="Cambria Math"/>
                      </a:rPr>
                      <m:t> </m:t>
                    </m:r>
                  </m:oMath>
                </a14:m>
                <a:endParaRPr lang="en-US" b="0" i="1" dirty="0" smtClean="0">
                  <a:latin typeface="Cambria Math"/>
                </a:endParaRPr>
              </a:p>
              <a:p>
                <a:pPr lvl="2" hangingPunct="0"/>
                <a14:m>
                  <m:oMath xmlns:m="http://schemas.openxmlformats.org/officeDocument/2006/math">
                    <m:r>
                      <a:rPr lang="en-US" b="0" i="1" smtClean="0">
                        <a:latin typeface="Cambria Math"/>
                      </a:rPr>
                      <m:t>𝐶</m:t>
                    </m:r>
                    <m:d>
                      <m:dPr>
                        <m:ctrlPr>
                          <a:rPr lang="en-US" i="1">
                            <a:latin typeface="Cambria Math"/>
                          </a:rPr>
                        </m:ctrlPr>
                      </m:dPr>
                      <m:e>
                        <m:r>
                          <a:rPr lang="en-US" i="1">
                            <a:latin typeface="Cambria Math"/>
                          </a:rPr>
                          <m:t>𝑖</m:t>
                        </m:r>
                        <m:r>
                          <a:rPr lang="en-US" i="1">
                            <a:latin typeface="Cambria Math"/>
                          </a:rPr>
                          <m:t>,</m:t>
                        </m:r>
                        <m:r>
                          <a:rPr lang="en-US" i="1">
                            <a:latin typeface="Cambria Math"/>
                          </a:rPr>
                          <m:t>𝑗</m:t>
                        </m:r>
                      </m:e>
                    </m:d>
                    <m:r>
                      <a:rPr lang="en-US" i="1">
                        <a:latin typeface="Cambria Math"/>
                      </a:rPr>
                      <m:t>=−</m:t>
                    </m:r>
                    <m:r>
                      <a:rPr lang="en-US" i="1">
                        <a:latin typeface="Cambria Math"/>
                      </a:rPr>
                      <m:t>𝐴</m:t>
                    </m:r>
                    <m:d>
                      <m:dPr>
                        <m:ctrlPr>
                          <a:rPr lang="en-US" i="1">
                            <a:latin typeface="Cambria Math"/>
                          </a:rPr>
                        </m:ctrlPr>
                      </m:dPr>
                      <m:e>
                        <m:r>
                          <a:rPr lang="en-US" i="1">
                            <a:latin typeface="Cambria Math"/>
                          </a:rPr>
                          <m:t>𝑁</m:t>
                        </m:r>
                        <m:r>
                          <a:rPr lang="en-US" i="1">
                            <a:latin typeface="Cambria Math"/>
                          </a:rPr>
                          <m:t>−1−</m:t>
                        </m:r>
                        <m:r>
                          <a:rPr lang="en-US" i="1">
                            <a:latin typeface="Cambria Math"/>
                          </a:rPr>
                          <m:t>𝑗</m:t>
                        </m:r>
                        <m:r>
                          <a:rPr lang="en-US" i="1">
                            <a:latin typeface="Cambria Math"/>
                          </a:rPr>
                          <m:t>,</m:t>
                        </m:r>
                        <m:r>
                          <a:rPr lang="en-US" i="1">
                            <a:latin typeface="Cambria Math"/>
                          </a:rPr>
                          <m:t>𝑖</m:t>
                        </m:r>
                      </m:e>
                    </m:d>
                  </m:oMath>
                </a14:m>
                <a:r>
                  <a:rPr lang="en-US" dirty="0"/>
                  <a:t>, </a:t>
                </a:r>
                <a:r>
                  <a:rPr lang="en-US" dirty="0" smtClean="0"/>
                  <a:t>for </a:t>
                </a:r>
                <a:r>
                  <a:rPr lang="en-US" dirty="0"/>
                  <a:t>odd </a:t>
                </a:r>
                <a:r>
                  <a:rPr lang="en-US" i="1" dirty="0"/>
                  <a:t>i.</a:t>
                </a:r>
                <a:endParaRPr lang="en-US" dirty="0"/>
              </a:p>
              <a:p>
                <a:endParaRPr lang="en-US" dirty="0" smtClean="0"/>
              </a:p>
              <a:p>
                <a:r>
                  <a:rPr lang="en-US" dirty="0" smtClean="0"/>
                  <a:t>Implementation can reuse butterfly pipeline for  DCT Type-2 in HM</a:t>
                </a:r>
              </a:p>
              <a:p>
                <a:pPr lvl="1"/>
                <a:r>
                  <a:rPr lang="en-US" dirty="0" smtClean="0"/>
                  <a:t>DCT Type-3  </a:t>
                </a:r>
              </a:p>
              <a:p>
                <a:pPr lvl="2"/>
                <a:r>
                  <a:rPr lang="en-US" dirty="0"/>
                  <a:t>F</a:t>
                </a:r>
                <a:r>
                  <a:rPr lang="en-US" dirty="0" smtClean="0"/>
                  <a:t>orward (inverse) transform uses inverse (forward) transform butterfly of DCT Type-2</a:t>
                </a:r>
              </a:p>
              <a:p>
                <a:pPr lvl="1"/>
                <a:r>
                  <a:rPr lang="en-US" dirty="0" smtClean="0"/>
                  <a:t>DST Type-3</a:t>
                </a:r>
              </a:p>
              <a:p>
                <a:pPr lvl="2"/>
                <a:r>
                  <a:rPr lang="en-US" dirty="0" smtClean="0"/>
                  <a:t>Similar approach to that of DCT Type-3</a:t>
                </a:r>
              </a:p>
              <a:p>
                <a:pPr lvl="2"/>
                <a:r>
                  <a:rPr lang="en-US" dirty="0" smtClean="0"/>
                  <a:t>Additional </a:t>
                </a:r>
                <a:r>
                  <a:rPr lang="en-US" dirty="0"/>
                  <a:t>row flipping and sign inverting for odd </a:t>
                </a:r>
                <a:r>
                  <a:rPr lang="en-US" dirty="0" smtClean="0"/>
                  <a:t>columns of inputs </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63513" y="904108"/>
                <a:ext cx="8884234" cy="5314950"/>
              </a:xfrm>
              <a:blipFill rotWithShape="1">
                <a:blip r:embed="rId2"/>
                <a:stretch>
                  <a:fillRect l="-618" t="-803"/>
                </a:stretch>
              </a:blipFill>
            </p:spPr>
            <p:txBody>
              <a:bodyPr/>
              <a:lstStyle/>
              <a:p>
                <a:r>
                  <a:rPr lang="en-US">
                    <a:noFill/>
                  </a:rPr>
                  <a:t> </a:t>
                </a:r>
              </a:p>
            </p:txBody>
          </p:sp>
        </mc:Fallback>
      </mc:AlternateContent>
    </p:spTree>
    <p:extLst>
      <p:ext uri="{BB962C8B-B14F-4D97-AF65-F5344CB8AC3E}">
        <p14:creationId xmlns:p14="http://schemas.microsoft.com/office/powerpoint/2010/main" val="34846426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Simulation-settings</a:t>
            </a:r>
            <a:endParaRPr lang="en-US" dirty="0"/>
          </a:p>
        </p:txBody>
      </p:sp>
      <p:sp>
        <p:nvSpPr>
          <p:cNvPr id="8" name="TextBox 7"/>
          <p:cNvSpPr txBox="1"/>
          <p:nvPr/>
        </p:nvSpPr>
        <p:spPr>
          <a:xfrm>
            <a:off x="757921" y="1097359"/>
            <a:ext cx="6270200" cy="1200329"/>
          </a:xfrm>
          <a:prstGeom prst="rect">
            <a:avLst/>
          </a:prstGeom>
          <a:noFill/>
        </p:spPr>
        <p:txBody>
          <a:bodyPr wrap="square" rtlCol="0">
            <a:spAutoFit/>
          </a:bodyPr>
          <a:lstStyle/>
          <a:p>
            <a:r>
              <a:rPr lang="en-US" dirty="0" smtClean="0"/>
              <a:t>Codebase:  Qualcomm’s SVC response software K0035</a:t>
            </a:r>
          </a:p>
          <a:p>
            <a:r>
              <a:rPr lang="en-US" dirty="0" smtClean="0"/>
              <a:t>Anchor:       Only DCT Type-2 transform for Inter-layer         	     texture prediction (Intra BL mode)</a:t>
            </a:r>
          </a:p>
          <a:p>
            <a:r>
              <a:rPr lang="en-US" dirty="0" smtClean="0"/>
              <a:t>Settings:      SVC </a:t>
            </a:r>
            <a:r>
              <a:rPr lang="en-US" dirty="0" err="1" smtClean="0"/>
              <a:t>CfP</a:t>
            </a:r>
            <a:r>
              <a:rPr lang="en-US" dirty="0"/>
              <a:t> </a:t>
            </a:r>
            <a:r>
              <a:rPr lang="en-US" dirty="0" smtClean="0"/>
              <a:t>settings* without rate matching</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481514902"/>
              </p:ext>
            </p:extLst>
          </p:nvPr>
        </p:nvGraphicFramePr>
        <p:xfrm>
          <a:off x="672860" y="2668774"/>
          <a:ext cx="7282407" cy="1562983"/>
        </p:xfrm>
        <a:graphic>
          <a:graphicData uri="http://schemas.openxmlformats.org/drawingml/2006/table">
            <a:tbl>
              <a:tblPr firstRow="1" firstCol="1" bandRow="1">
                <a:tableStyleId>{5C22544A-7EE6-4342-B048-85BDC9FD1C3A}</a:tableStyleId>
              </a:tblPr>
              <a:tblGrid>
                <a:gridCol w="2427469"/>
                <a:gridCol w="2427469"/>
                <a:gridCol w="2427469"/>
              </a:tblGrid>
              <a:tr h="443983">
                <a:tc>
                  <a:txBody>
                    <a:bodyPr/>
                    <a:lstStyle/>
                    <a:p>
                      <a:pPr marL="0" marR="0" algn="just" hangingPunct="0">
                        <a:spcBef>
                          <a:spcPts val="680"/>
                        </a:spcBef>
                        <a:spcAft>
                          <a:spcPts val="0"/>
                        </a:spcAft>
                        <a:tabLst>
                          <a:tab pos="228600" algn="l"/>
                          <a:tab pos="457200" algn="l"/>
                          <a:tab pos="685800" algn="l"/>
                          <a:tab pos="914400" algn="l"/>
                        </a:tabLst>
                      </a:pPr>
                      <a:r>
                        <a:rPr lang="en-US" sz="1600" dirty="0">
                          <a:effectLst/>
                        </a:rPr>
                        <a:t>Scalability</a:t>
                      </a:r>
                      <a:endParaRPr lang="en-US" sz="2000" dirty="0">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600">
                          <a:effectLst/>
                        </a:rPr>
                        <a:t>Base Layer QP</a:t>
                      </a:r>
                      <a:endParaRPr lang="en-US" sz="2000">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600">
                          <a:effectLst/>
                        </a:rPr>
                        <a:t>Enhancement Layer QP</a:t>
                      </a:r>
                      <a:endParaRPr lang="en-US" sz="2000">
                        <a:effectLst/>
                        <a:latin typeface="Times New Roman"/>
                        <a:ea typeface="SimSun"/>
                      </a:endParaRPr>
                    </a:p>
                  </a:txBody>
                  <a:tcPr marL="68580" marR="68580" marT="0" marB="0"/>
                </a:tc>
              </a:tr>
              <a:tr h="559500">
                <a:tc>
                  <a:txBody>
                    <a:bodyPr/>
                    <a:lstStyle/>
                    <a:p>
                      <a:pPr marL="0" marR="0" algn="just" hangingPunct="0">
                        <a:spcBef>
                          <a:spcPts val="680"/>
                        </a:spcBef>
                        <a:spcAft>
                          <a:spcPts val="0"/>
                        </a:spcAft>
                        <a:tabLst>
                          <a:tab pos="228600" algn="l"/>
                          <a:tab pos="457200" algn="l"/>
                          <a:tab pos="685800" algn="l"/>
                          <a:tab pos="914400" algn="l"/>
                        </a:tabLst>
                      </a:pPr>
                      <a:r>
                        <a:rPr lang="en-US" sz="1600">
                          <a:effectLst/>
                        </a:rPr>
                        <a:t>Spatial 2X</a:t>
                      </a:r>
                      <a:endParaRPr lang="en-US" sz="2000">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600">
                          <a:effectLst/>
                        </a:rPr>
                        <a:t>22, 26, 30, 34</a:t>
                      </a:r>
                      <a:endParaRPr lang="en-US" sz="2000">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600">
                          <a:effectLst/>
                        </a:rPr>
                        <a:t>Baselayer QP -2, +0, +2, +4</a:t>
                      </a:r>
                      <a:endParaRPr lang="en-US" sz="2000">
                        <a:effectLst/>
                        <a:latin typeface="Times New Roman"/>
                        <a:ea typeface="SimSun"/>
                      </a:endParaRPr>
                    </a:p>
                  </a:txBody>
                  <a:tcPr marL="68580" marR="68580" marT="0" marB="0"/>
                </a:tc>
              </a:tr>
              <a:tr h="559500">
                <a:tc>
                  <a:txBody>
                    <a:bodyPr/>
                    <a:lstStyle/>
                    <a:p>
                      <a:pPr marL="0" marR="0" algn="just" hangingPunct="0">
                        <a:spcBef>
                          <a:spcPts val="680"/>
                        </a:spcBef>
                        <a:spcAft>
                          <a:spcPts val="0"/>
                        </a:spcAft>
                        <a:tabLst>
                          <a:tab pos="228600" algn="l"/>
                          <a:tab pos="457200" algn="l"/>
                          <a:tab pos="685800" algn="l"/>
                          <a:tab pos="914400" algn="l"/>
                        </a:tabLst>
                      </a:pPr>
                      <a:r>
                        <a:rPr lang="en-US" sz="1600">
                          <a:effectLst/>
                        </a:rPr>
                        <a:t>Spatial 1.5X</a:t>
                      </a:r>
                      <a:endParaRPr lang="en-US" sz="2000">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600" dirty="0">
                          <a:effectLst/>
                        </a:rPr>
                        <a:t>22, 26, 30, 34</a:t>
                      </a:r>
                      <a:endParaRPr lang="en-US" sz="2000" dirty="0">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600" dirty="0" err="1">
                          <a:effectLst/>
                        </a:rPr>
                        <a:t>Baselayer</a:t>
                      </a:r>
                      <a:r>
                        <a:rPr lang="en-US" sz="1600" dirty="0">
                          <a:effectLst/>
                        </a:rPr>
                        <a:t> QP -2, +0, +2, +4</a:t>
                      </a:r>
                      <a:endParaRPr lang="en-US" sz="2000" dirty="0">
                        <a:effectLst/>
                        <a:latin typeface="Times New Roman"/>
                        <a:ea typeface="SimSun"/>
                      </a:endParaRPr>
                    </a:p>
                  </a:txBody>
                  <a:tcPr marL="68580" marR="68580" marT="0" marB="0"/>
                </a:tc>
              </a:tr>
            </a:tbl>
          </a:graphicData>
        </a:graphic>
      </p:graphicFrame>
      <p:sp>
        <p:nvSpPr>
          <p:cNvPr id="6" name="TextBox 5"/>
          <p:cNvSpPr txBox="1"/>
          <p:nvPr/>
        </p:nvSpPr>
        <p:spPr>
          <a:xfrm>
            <a:off x="1127051" y="5135526"/>
            <a:ext cx="6828216" cy="830997"/>
          </a:xfrm>
          <a:prstGeom prst="rect">
            <a:avLst/>
          </a:prstGeom>
          <a:noFill/>
        </p:spPr>
        <p:txBody>
          <a:bodyPr wrap="none" rtlCol="0">
            <a:spAutoFit/>
          </a:bodyPr>
          <a:lstStyle/>
          <a:p>
            <a:pPr lvl="0"/>
            <a:r>
              <a:rPr lang="en-US" sz="1200" dirty="0" smtClean="0"/>
              <a:t>*ISO/IEC </a:t>
            </a:r>
            <a:r>
              <a:rPr lang="en-US" sz="1200" dirty="0"/>
              <a:t>JTC1/SC29/WG11 and ITU-T SG 16, “Joint Call for Proposals on Scalable Video Coding </a:t>
            </a:r>
            <a:endParaRPr lang="en-US" sz="1200" dirty="0" smtClean="0"/>
          </a:p>
          <a:p>
            <a:pPr lvl="0"/>
            <a:r>
              <a:rPr lang="en-US" sz="1200" dirty="0" smtClean="0"/>
              <a:t>Extensions </a:t>
            </a:r>
            <a:r>
              <a:rPr lang="en-US" sz="1200" dirty="0"/>
              <a:t>of High Efficiency Video Coding (HEVC)”, ISO/IEC JTC 1/SC 29/WG 11 (MPEG) </a:t>
            </a:r>
            <a:endParaRPr lang="en-US" sz="1200" dirty="0" smtClean="0"/>
          </a:p>
          <a:p>
            <a:pPr lvl="0"/>
            <a:r>
              <a:rPr lang="en-US" sz="1200" dirty="0" smtClean="0"/>
              <a:t>Doc</a:t>
            </a:r>
            <a:r>
              <a:rPr lang="en-US" sz="1200" dirty="0"/>
              <a:t>. N12957, Stockholm, Sweden, July 2012.</a:t>
            </a:r>
          </a:p>
          <a:p>
            <a:endParaRPr lang="en-US" sz="1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Simulation-results</a:t>
            </a:r>
            <a:endParaRPr lang="en-US" dirty="0"/>
          </a:p>
        </p:txBody>
      </p:sp>
      <p:sp>
        <p:nvSpPr>
          <p:cNvPr id="3" name="Content Placeholder 2"/>
          <p:cNvSpPr>
            <a:spLocks noGrp="1"/>
          </p:cNvSpPr>
          <p:nvPr>
            <p:ph idx="1"/>
          </p:nvPr>
        </p:nvSpPr>
        <p:spPr/>
        <p:txBody>
          <a:bodyPr/>
          <a:lstStyle/>
          <a:p>
            <a:r>
              <a:rPr lang="en-US" dirty="0" smtClean="0"/>
              <a:t> BD-rate calculated using both EL and BL rates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136572210"/>
              </p:ext>
            </p:extLst>
          </p:nvPr>
        </p:nvGraphicFramePr>
        <p:xfrm>
          <a:off x="1041989" y="2317126"/>
          <a:ext cx="5911703" cy="1896552"/>
        </p:xfrm>
        <a:graphic>
          <a:graphicData uri="http://schemas.openxmlformats.org/drawingml/2006/table">
            <a:tbl>
              <a:tblPr>
                <a:tableStyleId>{5C22544A-7EE6-4342-B048-85BDC9FD1C3A}</a:tableStyleId>
              </a:tblPr>
              <a:tblGrid>
                <a:gridCol w="844529"/>
                <a:gridCol w="891154"/>
                <a:gridCol w="797904"/>
                <a:gridCol w="844529"/>
                <a:gridCol w="891154"/>
                <a:gridCol w="797904"/>
                <a:gridCol w="844529"/>
              </a:tblGrid>
              <a:tr h="317340">
                <a:tc>
                  <a:txBody>
                    <a:bodyPr/>
                    <a:lstStyle/>
                    <a:p>
                      <a:pPr>
                        <a:lnSpc>
                          <a:spcPct val="115000"/>
                        </a:lnSpc>
                      </a:pPr>
                      <a:endParaRPr lang="en-US" sz="2000" dirty="0">
                        <a:effectLst/>
                        <a:latin typeface="Calibri"/>
                        <a:cs typeface="Times New Roman"/>
                      </a:endParaRPr>
                    </a:p>
                  </a:txBody>
                  <a:tcPr marL="68580" marR="68580" marT="0" marB="0" anchor="b"/>
                </a:tc>
                <a:tc gridSpan="3">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All Intra HEVC 2x</a:t>
                      </a:r>
                      <a:endParaRPr lang="en-US" sz="2000">
                        <a:effectLst/>
                        <a:latin typeface="Times New Roman"/>
                        <a:ea typeface="SimSun"/>
                        <a:cs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All Intra HEVC 1.5x</a:t>
                      </a:r>
                      <a:endParaRPr lang="en-US" sz="2000">
                        <a:effectLst/>
                        <a:latin typeface="Times New Roman"/>
                        <a:ea typeface="SimSun"/>
                        <a:cs typeface="Times New Roman"/>
                      </a:endParaRPr>
                    </a:p>
                  </a:txBody>
                  <a:tcPr marL="68580" marR="68580" marT="0" marB="0" anchor="b"/>
                </a:tc>
                <a:tc hMerge="1">
                  <a:txBody>
                    <a:bodyPr/>
                    <a:lstStyle/>
                    <a:p>
                      <a:endParaRPr lang="en-US"/>
                    </a:p>
                  </a:txBody>
                  <a:tcPr/>
                </a:tc>
                <a:tc hMerge="1">
                  <a:txBody>
                    <a:bodyPr/>
                    <a:lstStyle/>
                    <a:p>
                      <a:endParaRPr lang="en-US"/>
                    </a:p>
                  </a:txBody>
                  <a:tcPr/>
                </a:tc>
              </a:tr>
              <a:tr h="317340">
                <a:tc>
                  <a:txBody>
                    <a:bodyPr/>
                    <a:lstStyle/>
                    <a:p>
                      <a:pPr>
                        <a:lnSpc>
                          <a:spcPct val="115000"/>
                        </a:lnSpc>
                      </a:pPr>
                      <a:endParaRPr lang="en-US" sz="2000">
                        <a:effectLst/>
                        <a:latin typeface="Calibri"/>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Y</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dirty="0">
                          <a:effectLst/>
                        </a:rPr>
                        <a:t>U</a:t>
                      </a:r>
                      <a:endParaRPr lang="en-US" sz="2000" dirty="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dirty="0">
                          <a:effectLst/>
                        </a:rPr>
                        <a:t>V</a:t>
                      </a:r>
                      <a:endParaRPr lang="en-US" sz="2000" dirty="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Y</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U</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V</a:t>
                      </a:r>
                      <a:endParaRPr lang="en-US" sz="2000">
                        <a:effectLst/>
                        <a:latin typeface="Times New Roman"/>
                        <a:ea typeface="SimSun"/>
                        <a:cs typeface="Times New Roman"/>
                      </a:endParaRPr>
                    </a:p>
                  </a:txBody>
                  <a:tcPr marL="68580" marR="68580" marT="0" marB="0" anchor="b"/>
                </a:tc>
              </a:tr>
              <a:tr h="560211">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Class A+</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dirty="0">
                          <a:effectLst/>
                        </a:rPr>
                        <a:t>-1.69%</a:t>
                      </a:r>
                      <a:endParaRPr lang="en-US" sz="2000" dirty="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1.17%</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1.16%</a:t>
                      </a:r>
                      <a:endParaRPr lang="en-US" sz="2000">
                        <a:effectLst/>
                        <a:latin typeface="Times New Roman"/>
                        <a:ea typeface="SimSun"/>
                        <a:cs typeface="Times New Roman"/>
                      </a:endParaRPr>
                    </a:p>
                  </a:txBody>
                  <a:tcPr marL="68580" marR="68580" marT="0" marB="0" anchor="b"/>
                </a:tc>
                <a:tc>
                  <a:txBody>
                    <a:bodyPr/>
                    <a:lstStyle/>
                    <a:p>
                      <a:pPr>
                        <a:lnSpc>
                          <a:spcPct val="115000"/>
                        </a:lnSpc>
                      </a:pPr>
                      <a:endParaRPr lang="en-US" sz="2000">
                        <a:effectLst/>
                        <a:latin typeface="Calibri"/>
                        <a:cs typeface="Times New Roman"/>
                      </a:endParaRPr>
                    </a:p>
                  </a:txBody>
                  <a:tcPr marL="68580" marR="68580" marT="0" marB="0" anchor="b"/>
                </a:tc>
                <a:tc>
                  <a:txBody>
                    <a:bodyPr/>
                    <a:lstStyle/>
                    <a:p>
                      <a:pPr>
                        <a:lnSpc>
                          <a:spcPct val="115000"/>
                        </a:lnSpc>
                      </a:pPr>
                      <a:endParaRPr lang="en-US" sz="2000">
                        <a:effectLst/>
                        <a:latin typeface="Calibri"/>
                        <a:cs typeface="Times New Roman"/>
                      </a:endParaRPr>
                    </a:p>
                  </a:txBody>
                  <a:tcPr marL="68580" marR="68580" marT="0" marB="0" anchor="b"/>
                </a:tc>
                <a:tc>
                  <a:txBody>
                    <a:bodyPr/>
                    <a:lstStyle/>
                    <a:p>
                      <a:pPr>
                        <a:lnSpc>
                          <a:spcPct val="115000"/>
                        </a:lnSpc>
                      </a:pPr>
                      <a:endParaRPr lang="en-US" sz="2000">
                        <a:effectLst/>
                        <a:latin typeface="Calibri"/>
                        <a:cs typeface="Times New Roman"/>
                      </a:endParaRPr>
                    </a:p>
                  </a:txBody>
                  <a:tcPr marL="68580" marR="68580" marT="0" marB="0" anchor="b"/>
                </a:tc>
              </a:tr>
              <a:tr h="317340">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Class B</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-1.42%</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0.99%</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0.97%</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dirty="0">
                          <a:effectLst/>
                        </a:rPr>
                        <a:t>-1.27%</a:t>
                      </a:r>
                      <a:endParaRPr lang="en-US" sz="2000" dirty="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1.49%</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1.50%</a:t>
                      </a:r>
                      <a:endParaRPr lang="en-US" sz="2000">
                        <a:effectLst/>
                        <a:latin typeface="Times New Roman"/>
                        <a:ea typeface="SimSun"/>
                        <a:cs typeface="Times New Roman"/>
                      </a:endParaRPr>
                    </a:p>
                  </a:txBody>
                  <a:tcPr marL="68580" marR="68580" marT="0" marB="0" anchor="b"/>
                </a:tc>
              </a:tr>
              <a:tr h="317340">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Overall</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-1.55%</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1.08%</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dirty="0">
                          <a:effectLst/>
                        </a:rPr>
                        <a:t>1.07%</a:t>
                      </a:r>
                      <a:endParaRPr lang="en-US" sz="2000" dirty="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-1.27%</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1.49%</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dirty="0">
                          <a:effectLst/>
                        </a:rPr>
                        <a:t>1.50%</a:t>
                      </a:r>
                      <a:endParaRPr lang="en-US" sz="2000" dirty="0">
                        <a:effectLst/>
                        <a:latin typeface="Times New Roman"/>
                        <a:ea typeface="SimSun"/>
                        <a:cs typeface="Times New Roman"/>
                      </a:endParaRPr>
                    </a:p>
                  </a:txBody>
                  <a:tcPr marL="68580" marR="68580" marT="0" marB="0" anchor="b"/>
                </a:tc>
              </a:tr>
            </a:tbl>
          </a:graphicData>
        </a:graphic>
      </p:graphicFrame>
    </p:spTree>
    <p:extLst>
      <p:ext uri="{BB962C8B-B14F-4D97-AF65-F5344CB8AC3E}">
        <p14:creationId xmlns:p14="http://schemas.microsoft.com/office/powerpoint/2010/main" val="3875362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additional results</a:t>
            </a:r>
            <a:endParaRPr lang="en-US" dirty="0"/>
          </a:p>
        </p:txBody>
      </p:sp>
      <p:sp>
        <p:nvSpPr>
          <p:cNvPr id="3" name="Content Placeholder 2"/>
          <p:cNvSpPr>
            <a:spLocks noGrp="1"/>
          </p:cNvSpPr>
          <p:nvPr>
            <p:ph idx="1"/>
          </p:nvPr>
        </p:nvSpPr>
        <p:spPr/>
        <p:txBody>
          <a:bodyPr/>
          <a:lstStyle/>
          <a:p>
            <a:r>
              <a:rPr lang="en-US" dirty="0" smtClean="0"/>
              <a:t>Only one extra transform DCT </a:t>
            </a:r>
            <a:r>
              <a:rPr lang="en-US" dirty="0" smtClean="0"/>
              <a:t>Type-3</a:t>
            </a:r>
            <a:endParaRPr lang="en-US" dirty="0" smtClean="0"/>
          </a:p>
          <a:p>
            <a:pPr lvl="1"/>
            <a:r>
              <a:rPr lang="en-US" dirty="0" smtClean="0"/>
              <a:t>No row flipping or sign inverting for input residue blocks</a:t>
            </a:r>
          </a:p>
          <a:p>
            <a:r>
              <a:rPr lang="en-US" dirty="0"/>
              <a:t>BD-rate calculated using both EL and BL rates</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831508661"/>
              </p:ext>
            </p:extLst>
          </p:nvPr>
        </p:nvGraphicFramePr>
        <p:xfrm>
          <a:off x="818707" y="2317126"/>
          <a:ext cx="6166884" cy="1688075"/>
        </p:xfrm>
        <a:graphic>
          <a:graphicData uri="http://schemas.openxmlformats.org/drawingml/2006/table">
            <a:tbl>
              <a:tblPr>
                <a:tableStyleId>{5C22544A-7EE6-4342-B048-85BDC9FD1C3A}</a:tableStyleId>
              </a:tblPr>
              <a:tblGrid>
                <a:gridCol w="1067811"/>
                <a:gridCol w="891154"/>
                <a:gridCol w="797904"/>
                <a:gridCol w="844529"/>
                <a:gridCol w="891154"/>
                <a:gridCol w="797904"/>
                <a:gridCol w="876428"/>
              </a:tblGrid>
              <a:tr h="317340">
                <a:tc>
                  <a:txBody>
                    <a:bodyPr/>
                    <a:lstStyle/>
                    <a:p>
                      <a:pPr>
                        <a:lnSpc>
                          <a:spcPct val="115000"/>
                        </a:lnSpc>
                      </a:pPr>
                      <a:endParaRPr lang="en-US" sz="2000" dirty="0">
                        <a:effectLst/>
                        <a:latin typeface="Calibri"/>
                        <a:cs typeface="Times New Roman"/>
                      </a:endParaRPr>
                    </a:p>
                  </a:txBody>
                  <a:tcPr marL="68580" marR="68580" marT="0" marB="0" anchor="b"/>
                </a:tc>
                <a:tc gridSpan="3">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All Intra HEVC 2x</a:t>
                      </a:r>
                      <a:endParaRPr lang="en-US" sz="2000">
                        <a:effectLst/>
                        <a:latin typeface="Times New Roman"/>
                        <a:ea typeface="SimSun"/>
                        <a:cs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All Intra HEVC 1.5x</a:t>
                      </a:r>
                      <a:endParaRPr lang="en-US" sz="2000">
                        <a:effectLst/>
                        <a:latin typeface="Times New Roman"/>
                        <a:ea typeface="SimSun"/>
                        <a:cs typeface="Times New Roman"/>
                      </a:endParaRPr>
                    </a:p>
                  </a:txBody>
                  <a:tcPr marL="68580" marR="68580" marT="0" marB="0" anchor="b"/>
                </a:tc>
                <a:tc hMerge="1">
                  <a:txBody>
                    <a:bodyPr/>
                    <a:lstStyle/>
                    <a:p>
                      <a:endParaRPr lang="en-US"/>
                    </a:p>
                  </a:txBody>
                  <a:tcPr/>
                </a:tc>
                <a:tc hMerge="1">
                  <a:txBody>
                    <a:bodyPr/>
                    <a:lstStyle/>
                    <a:p>
                      <a:endParaRPr lang="en-US"/>
                    </a:p>
                  </a:txBody>
                  <a:tcPr/>
                </a:tc>
              </a:tr>
              <a:tr h="317340">
                <a:tc>
                  <a:txBody>
                    <a:bodyPr/>
                    <a:lstStyle/>
                    <a:p>
                      <a:pPr>
                        <a:lnSpc>
                          <a:spcPct val="115000"/>
                        </a:lnSpc>
                      </a:pPr>
                      <a:endParaRPr lang="en-US" sz="2000">
                        <a:effectLst/>
                        <a:latin typeface="Calibri"/>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Y</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dirty="0">
                          <a:effectLst/>
                        </a:rPr>
                        <a:t>U</a:t>
                      </a:r>
                      <a:endParaRPr lang="en-US" sz="2000" dirty="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dirty="0">
                          <a:effectLst/>
                        </a:rPr>
                        <a:t>V</a:t>
                      </a:r>
                      <a:endParaRPr lang="en-US" sz="2000" dirty="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Y</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U</a:t>
                      </a:r>
                      <a:endParaRPr lang="en-US" sz="2000">
                        <a:effectLst/>
                        <a:latin typeface="Times New Roman"/>
                        <a:ea typeface="SimSun"/>
                        <a:cs typeface="Times New Roman"/>
                      </a:endParaRPr>
                    </a:p>
                  </a:txBody>
                  <a:tcPr marL="68580" marR="68580" marT="0" marB="0" anchor="b"/>
                </a:tc>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V</a:t>
                      </a:r>
                      <a:endParaRPr lang="en-US" sz="2000">
                        <a:effectLst/>
                        <a:latin typeface="Times New Roman"/>
                        <a:ea typeface="SimSun"/>
                        <a:cs typeface="Times New Roman"/>
                      </a:endParaRPr>
                    </a:p>
                  </a:txBody>
                  <a:tcPr marL="68580" marR="68580" marT="0" marB="0" anchor="b"/>
                </a:tc>
              </a:tr>
              <a:tr h="372929">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Class A+</a:t>
                      </a:r>
                      <a:endParaRPr lang="en-US" sz="2000">
                        <a:effectLst/>
                        <a:latin typeface="Times New Roman"/>
                        <a:ea typeface="SimSun"/>
                        <a:cs typeface="Times New Roman"/>
                      </a:endParaRPr>
                    </a:p>
                  </a:txBody>
                  <a:tcPr marL="68580" marR="68580" marT="0" marB="0" anchor="b"/>
                </a:tc>
                <a:tc>
                  <a:txBody>
                    <a:bodyPr/>
                    <a:lstStyle/>
                    <a:p>
                      <a:pPr algn="ctr" fontAlgn="b"/>
                      <a:r>
                        <a:rPr lang="en-US" sz="1600" kern="1200">
                          <a:solidFill>
                            <a:schemeClr val="dk1"/>
                          </a:solidFill>
                          <a:effectLst/>
                          <a:latin typeface="+mn-lt"/>
                          <a:ea typeface="+mn-ea"/>
                          <a:cs typeface="+mn-cs"/>
                        </a:rPr>
                        <a:t>-1.09%</a:t>
                      </a:r>
                    </a:p>
                  </a:txBody>
                  <a:tcPr marL="0" marR="0" marT="0" marB="0" anchor="b"/>
                </a:tc>
                <a:tc>
                  <a:txBody>
                    <a:bodyPr/>
                    <a:lstStyle/>
                    <a:p>
                      <a:pPr algn="ctr" fontAlgn="b"/>
                      <a:r>
                        <a:rPr lang="en-US" sz="1600" kern="1200" dirty="0">
                          <a:solidFill>
                            <a:schemeClr val="dk1"/>
                          </a:solidFill>
                          <a:effectLst/>
                          <a:latin typeface="+mn-lt"/>
                          <a:ea typeface="+mn-ea"/>
                          <a:cs typeface="+mn-cs"/>
                        </a:rPr>
                        <a:t>0.68%</a:t>
                      </a:r>
                    </a:p>
                  </a:txBody>
                  <a:tcPr marL="0" marR="0" marT="0" marB="0" anchor="b"/>
                </a:tc>
                <a:tc>
                  <a:txBody>
                    <a:bodyPr/>
                    <a:lstStyle/>
                    <a:p>
                      <a:pPr algn="ctr" fontAlgn="b"/>
                      <a:r>
                        <a:rPr lang="en-US" sz="1600" kern="1200">
                          <a:solidFill>
                            <a:schemeClr val="dk1"/>
                          </a:solidFill>
                          <a:effectLst/>
                          <a:latin typeface="+mn-lt"/>
                          <a:ea typeface="+mn-ea"/>
                          <a:cs typeface="+mn-cs"/>
                        </a:rPr>
                        <a:t>0.66%</a:t>
                      </a:r>
                    </a:p>
                  </a:txBody>
                  <a:tcPr marL="0" marR="0" marT="0" marB="0" anchor="b"/>
                </a:tc>
                <a:tc>
                  <a:txBody>
                    <a:bodyPr/>
                    <a:lstStyle/>
                    <a:p>
                      <a:pPr>
                        <a:lnSpc>
                          <a:spcPct val="115000"/>
                        </a:lnSpc>
                      </a:pPr>
                      <a:endParaRPr lang="en-US" sz="2000">
                        <a:effectLst/>
                        <a:latin typeface="Calibri"/>
                        <a:cs typeface="Times New Roman"/>
                      </a:endParaRPr>
                    </a:p>
                  </a:txBody>
                  <a:tcPr marL="68580" marR="68580" marT="0" marB="0" anchor="b"/>
                </a:tc>
                <a:tc>
                  <a:txBody>
                    <a:bodyPr/>
                    <a:lstStyle/>
                    <a:p>
                      <a:pPr>
                        <a:lnSpc>
                          <a:spcPct val="115000"/>
                        </a:lnSpc>
                      </a:pPr>
                      <a:endParaRPr lang="en-US" sz="2000">
                        <a:effectLst/>
                        <a:latin typeface="Calibri"/>
                        <a:cs typeface="Times New Roman"/>
                      </a:endParaRPr>
                    </a:p>
                  </a:txBody>
                  <a:tcPr marL="68580" marR="68580" marT="0" marB="0" anchor="b"/>
                </a:tc>
                <a:tc>
                  <a:txBody>
                    <a:bodyPr/>
                    <a:lstStyle/>
                    <a:p>
                      <a:pPr>
                        <a:lnSpc>
                          <a:spcPct val="115000"/>
                        </a:lnSpc>
                      </a:pPr>
                      <a:endParaRPr lang="en-US" sz="2000">
                        <a:effectLst/>
                        <a:latin typeface="Calibri"/>
                        <a:cs typeface="Times New Roman"/>
                      </a:endParaRPr>
                    </a:p>
                  </a:txBody>
                  <a:tcPr marL="68580" marR="68580" marT="0" marB="0" anchor="b"/>
                </a:tc>
              </a:tr>
              <a:tr h="317340">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Class B</a:t>
                      </a:r>
                      <a:endParaRPr lang="en-US" sz="2000">
                        <a:effectLst/>
                        <a:latin typeface="Times New Roman"/>
                        <a:ea typeface="SimSun"/>
                        <a:cs typeface="Times New Roman"/>
                      </a:endParaRPr>
                    </a:p>
                  </a:txBody>
                  <a:tcPr marL="68580" marR="68580" marT="0" marB="0" anchor="b"/>
                </a:tc>
                <a:tc>
                  <a:txBody>
                    <a:bodyPr/>
                    <a:lstStyle/>
                    <a:p>
                      <a:pPr algn="ctr" fontAlgn="b"/>
                      <a:r>
                        <a:rPr lang="en-US" sz="1600" kern="1200">
                          <a:solidFill>
                            <a:schemeClr val="dk1"/>
                          </a:solidFill>
                          <a:effectLst/>
                          <a:latin typeface="+mn-lt"/>
                          <a:ea typeface="+mn-ea"/>
                          <a:cs typeface="+mn-cs"/>
                        </a:rPr>
                        <a:t>-0.91%</a:t>
                      </a:r>
                    </a:p>
                  </a:txBody>
                  <a:tcPr marL="0" marR="0" marT="0" marB="0" anchor="b"/>
                </a:tc>
                <a:tc>
                  <a:txBody>
                    <a:bodyPr/>
                    <a:lstStyle/>
                    <a:p>
                      <a:pPr algn="ctr" fontAlgn="b"/>
                      <a:r>
                        <a:rPr lang="en-US" sz="1600" kern="1200">
                          <a:solidFill>
                            <a:schemeClr val="dk1"/>
                          </a:solidFill>
                          <a:effectLst/>
                          <a:latin typeface="+mn-lt"/>
                          <a:ea typeface="+mn-ea"/>
                          <a:cs typeface="+mn-cs"/>
                        </a:rPr>
                        <a:t>0.60%</a:t>
                      </a:r>
                    </a:p>
                  </a:txBody>
                  <a:tcPr marL="0" marR="0" marT="0" marB="0" anchor="b"/>
                </a:tc>
                <a:tc>
                  <a:txBody>
                    <a:bodyPr/>
                    <a:lstStyle/>
                    <a:p>
                      <a:pPr algn="ctr" fontAlgn="b"/>
                      <a:r>
                        <a:rPr lang="en-US" sz="1600" kern="1200">
                          <a:solidFill>
                            <a:schemeClr val="dk1"/>
                          </a:solidFill>
                          <a:effectLst/>
                          <a:latin typeface="+mn-lt"/>
                          <a:ea typeface="+mn-ea"/>
                          <a:cs typeface="+mn-cs"/>
                        </a:rPr>
                        <a:t>0.60%</a:t>
                      </a:r>
                    </a:p>
                  </a:txBody>
                  <a:tcPr marL="0" marR="0" marT="0" marB="0" anchor="b"/>
                </a:tc>
                <a:tc>
                  <a:txBody>
                    <a:bodyPr/>
                    <a:lstStyle/>
                    <a:p>
                      <a:pPr marL="0" algn="ctr" defTabSz="914400" rtl="0" eaLnBrk="1" fontAlgn="b" latinLnBrk="0" hangingPunct="1"/>
                      <a:r>
                        <a:rPr lang="en-US" sz="1600" kern="1200">
                          <a:solidFill>
                            <a:schemeClr val="dk1"/>
                          </a:solidFill>
                          <a:effectLst/>
                          <a:latin typeface="+mn-lt"/>
                          <a:ea typeface="+mn-ea"/>
                          <a:cs typeface="+mn-cs"/>
                        </a:rPr>
                        <a:t>-0.85%</a:t>
                      </a:r>
                    </a:p>
                  </a:txBody>
                  <a:tcPr marL="0" marR="0" marT="0" marB="0" anchor="b"/>
                </a:tc>
                <a:tc>
                  <a:txBody>
                    <a:bodyPr/>
                    <a:lstStyle/>
                    <a:p>
                      <a:pPr marL="0" algn="ctr" defTabSz="914400" rtl="0" eaLnBrk="1" fontAlgn="b" latinLnBrk="0" hangingPunct="1"/>
                      <a:r>
                        <a:rPr lang="en-US" sz="1600" kern="1200">
                          <a:solidFill>
                            <a:schemeClr val="dk1"/>
                          </a:solidFill>
                          <a:effectLst/>
                          <a:latin typeface="+mn-lt"/>
                          <a:ea typeface="+mn-ea"/>
                          <a:cs typeface="+mn-cs"/>
                        </a:rPr>
                        <a:t>0.95%</a:t>
                      </a:r>
                    </a:p>
                  </a:txBody>
                  <a:tcPr marL="0" marR="0" marT="0" marB="0" anchor="b"/>
                </a:tc>
                <a:tc>
                  <a:txBody>
                    <a:bodyPr/>
                    <a:lstStyle/>
                    <a:p>
                      <a:pPr marL="0" algn="ctr" defTabSz="914400" rtl="0" eaLnBrk="1" fontAlgn="b" latinLnBrk="0" hangingPunct="1"/>
                      <a:r>
                        <a:rPr lang="en-US" sz="1600" kern="1200">
                          <a:solidFill>
                            <a:schemeClr val="dk1"/>
                          </a:solidFill>
                          <a:effectLst/>
                          <a:latin typeface="+mn-lt"/>
                          <a:ea typeface="+mn-ea"/>
                          <a:cs typeface="+mn-cs"/>
                        </a:rPr>
                        <a:t>0.96%</a:t>
                      </a:r>
                    </a:p>
                  </a:txBody>
                  <a:tcPr marL="0" marR="0" marT="0" marB="0" anchor="b"/>
                </a:tc>
              </a:tr>
              <a:tr h="317340">
                <a:tc>
                  <a:txBody>
                    <a:bodyPr/>
                    <a:lstStyle/>
                    <a:p>
                      <a:pPr marL="0" marR="0" algn="ctr" fontAlgn="auto" hangingPunct="1">
                        <a:lnSpc>
                          <a:spcPct val="115000"/>
                        </a:lnSpc>
                        <a:spcBef>
                          <a:spcPts val="0"/>
                        </a:spcBef>
                        <a:spcAft>
                          <a:spcPts val="0"/>
                        </a:spcAft>
                        <a:tabLst>
                          <a:tab pos="228600" algn="l"/>
                          <a:tab pos="457200" algn="l"/>
                          <a:tab pos="685800" algn="l"/>
                          <a:tab pos="914400" algn="l"/>
                          <a:tab pos="457200" algn="l"/>
                        </a:tabLst>
                      </a:pPr>
                      <a:r>
                        <a:rPr lang="en-US" sz="1600">
                          <a:effectLst/>
                        </a:rPr>
                        <a:t>Overall</a:t>
                      </a:r>
                      <a:endParaRPr lang="en-US" sz="2000">
                        <a:effectLst/>
                        <a:latin typeface="Times New Roman"/>
                        <a:ea typeface="SimSun"/>
                        <a:cs typeface="Times New Roman"/>
                      </a:endParaRPr>
                    </a:p>
                  </a:txBody>
                  <a:tcPr marL="68580" marR="68580" marT="0" marB="0" anchor="b"/>
                </a:tc>
                <a:tc>
                  <a:txBody>
                    <a:bodyPr/>
                    <a:lstStyle/>
                    <a:p>
                      <a:pPr algn="ctr" fontAlgn="b"/>
                      <a:r>
                        <a:rPr lang="en-US" sz="1600" kern="1200">
                          <a:solidFill>
                            <a:schemeClr val="dk1"/>
                          </a:solidFill>
                          <a:effectLst/>
                          <a:latin typeface="+mn-lt"/>
                          <a:ea typeface="+mn-ea"/>
                          <a:cs typeface="+mn-cs"/>
                        </a:rPr>
                        <a:t>-1.00%</a:t>
                      </a:r>
                    </a:p>
                  </a:txBody>
                  <a:tcPr marL="0" marR="0" marT="0" marB="0" anchor="b"/>
                </a:tc>
                <a:tc>
                  <a:txBody>
                    <a:bodyPr/>
                    <a:lstStyle/>
                    <a:p>
                      <a:pPr algn="ctr" fontAlgn="b"/>
                      <a:r>
                        <a:rPr lang="en-US" sz="1600" kern="1200">
                          <a:solidFill>
                            <a:schemeClr val="dk1"/>
                          </a:solidFill>
                          <a:effectLst/>
                          <a:latin typeface="+mn-lt"/>
                          <a:ea typeface="+mn-ea"/>
                          <a:cs typeface="+mn-cs"/>
                        </a:rPr>
                        <a:t>0.64%</a:t>
                      </a:r>
                    </a:p>
                  </a:txBody>
                  <a:tcPr marL="0" marR="0" marT="0" marB="0" anchor="b"/>
                </a:tc>
                <a:tc>
                  <a:txBody>
                    <a:bodyPr/>
                    <a:lstStyle/>
                    <a:p>
                      <a:pPr algn="ctr" fontAlgn="b"/>
                      <a:r>
                        <a:rPr lang="en-US" sz="1600" kern="1200" dirty="0">
                          <a:solidFill>
                            <a:schemeClr val="dk1"/>
                          </a:solidFill>
                          <a:effectLst/>
                          <a:latin typeface="+mn-lt"/>
                          <a:ea typeface="+mn-ea"/>
                          <a:cs typeface="+mn-cs"/>
                        </a:rPr>
                        <a:t>0.63%</a:t>
                      </a:r>
                    </a:p>
                  </a:txBody>
                  <a:tcPr marL="0" marR="0" marT="0" marB="0" anchor="b"/>
                </a:tc>
                <a:tc>
                  <a:txBody>
                    <a:bodyPr/>
                    <a:lstStyle/>
                    <a:p>
                      <a:pPr marL="0" algn="ctr" defTabSz="914400" rtl="0" eaLnBrk="1" fontAlgn="b" latinLnBrk="0" hangingPunct="1"/>
                      <a:r>
                        <a:rPr lang="en-US" sz="1600" kern="1200">
                          <a:solidFill>
                            <a:schemeClr val="dk1"/>
                          </a:solidFill>
                          <a:effectLst/>
                          <a:latin typeface="+mn-lt"/>
                          <a:ea typeface="+mn-ea"/>
                          <a:cs typeface="+mn-cs"/>
                        </a:rPr>
                        <a:t>-0.85%</a:t>
                      </a:r>
                    </a:p>
                  </a:txBody>
                  <a:tcPr marL="0" marR="0" marT="0" marB="0" anchor="b"/>
                </a:tc>
                <a:tc>
                  <a:txBody>
                    <a:bodyPr/>
                    <a:lstStyle/>
                    <a:p>
                      <a:pPr marL="0" algn="ctr" defTabSz="914400" rtl="0" eaLnBrk="1" fontAlgn="b" latinLnBrk="0" hangingPunct="1"/>
                      <a:r>
                        <a:rPr lang="en-US" sz="1600" kern="1200">
                          <a:solidFill>
                            <a:schemeClr val="dk1"/>
                          </a:solidFill>
                          <a:effectLst/>
                          <a:latin typeface="+mn-lt"/>
                          <a:ea typeface="+mn-ea"/>
                          <a:cs typeface="+mn-cs"/>
                        </a:rPr>
                        <a:t>0.95%</a:t>
                      </a:r>
                    </a:p>
                  </a:txBody>
                  <a:tcPr marL="0" marR="0" marT="0" marB="0" anchor="b"/>
                </a:tc>
                <a:tc>
                  <a:txBody>
                    <a:bodyPr/>
                    <a:lstStyle/>
                    <a:p>
                      <a:pPr marL="0" algn="ctr" defTabSz="914400" rtl="0" eaLnBrk="1" fontAlgn="b" latinLnBrk="0" hangingPunct="1"/>
                      <a:r>
                        <a:rPr lang="en-US" sz="1600" kern="1200" dirty="0">
                          <a:solidFill>
                            <a:schemeClr val="dk1"/>
                          </a:solidFill>
                          <a:effectLst/>
                          <a:latin typeface="+mn-lt"/>
                          <a:ea typeface="+mn-ea"/>
                          <a:cs typeface="+mn-cs"/>
                        </a:rPr>
                        <a:t>0.96%</a:t>
                      </a:r>
                    </a:p>
                  </a:txBody>
                  <a:tcPr marL="0" marR="0" marT="0" marB="0" anchor="b"/>
                </a:tc>
              </a:tr>
            </a:tbl>
          </a:graphicData>
        </a:graphic>
      </p:graphicFrame>
    </p:spTree>
    <p:extLst>
      <p:ext uri="{BB962C8B-B14F-4D97-AF65-F5344CB8AC3E}">
        <p14:creationId xmlns:p14="http://schemas.microsoft.com/office/powerpoint/2010/main" val="12987184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Conclusions</a:t>
            </a:r>
            <a:endParaRPr lang="en-US" dirty="0"/>
          </a:p>
        </p:txBody>
      </p:sp>
      <p:sp>
        <p:nvSpPr>
          <p:cNvPr id="3" name="Content Placeholder 2"/>
          <p:cNvSpPr>
            <a:spLocks noGrp="1"/>
          </p:cNvSpPr>
          <p:nvPr>
            <p:ph idx="1"/>
          </p:nvPr>
        </p:nvSpPr>
        <p:spPr/>
        <p:txBody>
          <a:bodyPr/>
          <a:lstStyle/>
          <a:p>
            <a:r>
              <a:rPr lang="en-US" dirty="0" smtClean="0"/>
              <a:t>Proposed transform selection for inter-layer texture prediction residue </a:t>
            </a:r>
          </a:p>
          <a:p>
            <a:pPr lvl="1"/>
            <a:r>
              <a:rPr lang="en-US" dirty="0" smtClean="0"/>
              <a:t>Additional 2 transforms for </a:t>
            </a:r>
            <a:r>
              <a:rPr lang="en-US" dirty="0" err="1" smtClean="0"/>
              <a:t>luma</a:t>
            </a:r>
            <a:r>
              <a:rPr lang="en-US" dirty="0" smtClean="0"/>
              <a:t> component</a:t>
            </a:r>
          </a:p>
          <a:p>
            <a:pPr lvl="1"/>
            <a:r>
              <a:rPr lang="en-US" dirty="0" smtClean="0"/>
              <a:t>All 3 transforms share current butterfly structure in HM software</a:t>
            </a:r>
          </a:p>
          <a:p>
            <a:r>
              <a:rPr lang="en-US" dirty="0" smtClean="0"/>
              <a:t>Y BD-rate reduction</a:t>
            </a:r>
          </a:p>
          <a:p>
            <a:pPr lvl="1"/>
            <a:r>
              <a:rPr lang="en-US" dirty="0" smtClean="0"/>
              <a:t>AI-2X     1.55%;</a:t>
            </a:r>
          </a:p>
          <a:p>
            <a:pPr lvl="1"/>
            <a:r>
              <a:rPr lang="en-US" dirty="0" smtClean="0"/>
              <a:t>AI-1.5X  1.27%</a:t>
            </a:r>
          </a:p>
          <a:p>
            <a:endParaRPr lang="en-US" dirty="0" smtClean="0"/>
          </a:p>
          <a:p>
            <a:endParaRPr lang="en-US" dirty="0"/>
          </a:p>
        </p:txBody>
      </p:sp>
    </p:spTree>
    <p:extLst>
      <p:ext uri="{BB962C8B-B14F-4D97-AF65-F5344CB8AC3E}">
        <p14:creationId xmlns:p14="http://schemas.microsoft.com/office/powerpoint/2010/main" val="29131129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1648</TotalTime>
  <Words>543</Words>
  <Application>Microsoft Office PowerPoint</Application>
  <PresentationFormat>On-screen Show (4:3)</PresentationFormat>
  <Paragraphs>127</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JCTVC-C234-AIS</vt:lpstr>
      <vt:lpstr>Transform Selection for Inter-Layer Texture Prediction in Scalable Video Coding (JCTVC-K0321)</vt:lpstr>
      <vt:lpstr>Introduction </vt:lpstr>
      <vt:lpstr>Transform Selection</vt:lpstr>
      <vt:lpstr>Butterfly Implementation</vt:lpstr>
      <vt:lpstr>Simulation-settings</vt:lpstr>
      <vt:lpstr>Simulation-results</vt:lpstr>
      <vt:lpstr>Simulation- additional results</vt:lpstr>
      <vt:lpstr>Conclusions</vt:lpstr>
      <vt:lpstr>PowerPoint Presentation</vt:lpstr>
    </vt:vector>
  </TitlesOfParts>
  <Company>Qualcomm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liweig</cp:lastModifiedBy>
  <cp:revision>169</cp:revision>
  <cp:lastPrinted>2005-08-27T17:58:21Z</cp:lastPrinted>
  <dcterms:created xsi:type="dcterms:W3CDTF">2010-10-01T23:19:22Z</dcterms:created>
  <dcterms:modified xsi:type="dcterms:W3CDTF">2012-10-12T00:39:23Z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