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26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41B92D-EAC9-4FE2-9C97-95931029B1D7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14EBB2-076A-4FDB-91D9-9C15E1C44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216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F0F4E-957A-413D-B671-F943C2C4B1BA}" type="datetime1">
              <a:rPr lang="zh-CN" altLang="en-US" smtClean="0"/>
              <a:t>2012/10/10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8B07-838A-425C-A46E-CFE5FECA2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950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98759-5FBE-4C2F-8A4C-ED49D9F6203F}" type="datetime1">
              <a:rPr lang="zh-CN" altLang="en-US" smtClean="0"/>
              <a:t>2012/10/10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8B07-838A-425C-A46E-CFE5FECA2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1993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074B2-4D81-4862-8002-1637B833567B}" type="datetime1">
              <a:rPr lang="zh-CN" altLang="en-US" smtClean="0"/>
              <a:t>2012/10/10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8B07-838A-425C-A46E-CFE5FECA2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93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189B-9F5A-4DA2-9FD5-635F9768875E}" type="datetime1">
              <a:rPr lang="zh-CN" altLang="en-US" smtClean="0"/>
              <a:t>2012/10/10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JCTVC-K0279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8B07-838A-425C-A46E-CFE5FECA2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9434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562F2-8047-40FF-9EE7-83C91D802715}" type="datetime1">
              <a:rPr lang="zh-CN" altLang="en-US" smtClean="0"/>
              <a:t>2012/10/10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8B07-838A-425C-A46E-CFE5FECA2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872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AC9C0-E6B7-4E7D-93F6-04E676050BCA}" type="datetime1">
              <a:rPr lang="zh-CN" altLang="en-US" smtClean="0"/>
              <a:t>2012/10/10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8B07-838A-425C-A46E-CFE5FECA2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3003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DA507-9CF1-4339-B75F-08A836D365E0}" type="datetime1">
              <a:rPr lang="zh-CN" altLang="en-US" smtClean="0"/>
              <a:t>2012/10/10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8B07-838A-425C-A46E-CFE5FECA2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897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667C3-F02A-444B-AB95-FC902815EF3E}" type="datetime1">
              <a:rPr lang="zh-CN" altLang="en-US" smtClean="0"/>
              <a:t>2012/10/10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8B07-838A-425C-A46E-CFE5FECA2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2852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A66D5-7585-4C0D-BDCA-DD4D4EC82F2B}" type="datetime1">
              <a:rPr lang="zh-CN" altLang="en-US" smtClean="0"/>
              <a:t>2012/10/10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8B07-838A-425C-A46E-CFE5FECA2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1249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CDBAE-4702-4FB8-88AE-F8693FF3DA6C}" type="datetime1">
              <a:rPr lang="zh-CN" altLang="en-US" smtClean="0"/>
              <a:t>2012/10/10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8B07-838A-425C-A46E-CFE5FECA2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220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1C9F5-3BBC-4A50-B89A-A6EB6A057279}" type="datetime1">
              <a:rPr lang="zh-CN" altLang="en-US" smtClean="0"/>
              <a:t>2012/10/10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JCTVC-J0236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8B07-838A-425C-A46E-CFE5FECA2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3711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229CD-4D14-4F7E-BD49-9CB5E87AE073}" type="datetime1">
              <a:rPr lang="zh-CN" altLang="en-US" smtClean="0"/>
              <a:t>2012/10/10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JCTVC-J0236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48B07-838A-425C-A46E-CFE5FECA2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482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7504" y="2130425"/>
            <a:ext cx="8928992" cy="1470025"/>
          </a:xfrm>
        </p:spPr>
        <p:txBody>
          <a:bodyPr>
            <a:normAutofit fontScale="90000"/>
          </a:bodyPr>
          <a:lstStyle/>
          <a:p>
            <a:r>
              <a:rPr lang="en-CA" altLang="zh-CN" sz="3600" b="1" dirty="0"/>
              <a:t>Comparison of Compression Performance of HEVC Draft 8 with AVC High Profile and Performance of HM8.0 with Different Delay Characteristics</a:t>
            </a:r>
            <a:endParaRPr lang="zh-CN" altLang="en-US" sz="36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Bin Li, Gary J. Sullivan, </a:t>
            </a:r>
            <a:r>
              <a:rPr lang="en-US" altLang="zh-CN" sz="2400" dirty="0" err="1" smtClean="0"/>
              <a:t>Jizheng</a:t>
            </a:r>
            <a:r>
              <a:rPr lang="en-US" altLang="zh-CN" sz="2400" dirty="0" smtClean="0"/>
              <a:t> Xu</a:t>
            </a:r>
            <a:br>
              <a:rPr lang="en-US" altLang="zh-CN" sz="2400" dirty="0" smtClean="0"/>
            </a:br>
            <a:endParaRPr lang="en-US" altLang="zh-CN" sz="2400" dirty="0" smtClean="0"/>
          </a:p>
          <a:p>
            <a:r>
              <a:rPr lang="en-US" altLang="zh-CN" sz="2400" dirty="0" smtClean="0"/>
              <a:t>University of Science and Technology of China</a:t>
            </a:r>
          </a:p>
          <a:p>
            <a:r>
              <a:rPr lang="en-US" altLang="zh-CN" sz="2400" dirty="0" smtClean="0"/>
              <a:t>Microsoft Corp.</a:t>
            </a:r>
          </a:p>
        </p:txBody>
      </p:sp>
    </p:spTree>
    <p:extLst>
      <p:ext uri="{BB962C8B-B14F-4D97-AF65-F5344CB8AC3E}">
        <p14:creationId xmlns:p14="http://schemas.microsoft.com/office/powerpoint/2010/main" val="2966004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Performance Comparison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HEVC Draft 8 (HM-8.0)</a:t>
            </a:r>
          </a:p>
          <a:p>
            <a:pPr lvl="1"/>
            <a:r>
              <a:rPr lang="en-US" altLang="zh-CN" dirty="0" smtClean="0"/>
              <a:t>HM-8.0 Main</a:t>
            </a:r>
          </a:p>
          <a:p>
            <a:r>
              <a:rPr lang="en-US" altLang="zh-CN" dirty="0" smtClean="0"/>
              <a:t>AVC High Profile (JM-18.4)</a:t>
            </a:r>
          </a:p>
          <a:p>
            <a:pPr lvl="1"/>
            <a:r>
              <a:rPr lang="en-US" altLang="zh-CN" dirty="0" smtClean="0"/>
              <a:t>Almost unchanged when compared with JM-18.3</a:t>
            </a:r>
          </a:p>
          <a:p>
            <a:r>
              <a:rPr lang="en-US" altLang="zh-CN" dirty="0" smtClean="0"/>
              <a:t>PNSR based objective measurement</a:t>
            </a:r>
          </a:p>
          <a:p>
            <a:endParaRPr lang="en-US" altLang="zh-CN" dirty="0"/>
          </a:p>
          <a:p>
            <a:r>
              <a:rPr lang="en-US" altLang="zh-CN" dirty="0" smtClean="0"/>
              <a:t>Further study of JCTVC-G399, JCTVC-H0360, JCTVC-I409, JCTVC-J0236</a:t>
            </a:r>
            <a:endParaRPr lang="zh-CN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6621233"/>
              </p:ext>
            </p:extLst>
          </p:nvPr>
        </p:nvGraphicFramePr>
        <p:xfrm>
          <a:off x="899592" y="4437112"/>
          <a:ext cx="5976664" cy="4770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公式" r:id="rId3" imgW="2400300" imgH="203200" progId="Equation.3">
                  <p:embed/>
                </p:oleObj>
              </mc:Choice>
              <mc:Fallback>
                <p:oleObj name="公式" r:id="rId3" imgW="24003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4437112"/>
                        <a:ext cx="5976664" cy="4770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95030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3200" dirty="0" smtClean="0"/>
              <a:t>AVC High Profile vs. HEVC Draft 8 Main Profile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730004"/>
              </p:ext>
            </p:extLst>
          </p:nvPr>
        </p:nvGraphicFramePr>
        <p:xfrm>
          <a:off x="611560" y="1628800"/>
          <a:ext cx="8064895" cy="38164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/>
                <a:gridCol w="1992221"/>
                <a:gridCol w="1992221"/>
                <a:gridCol w="1992221"/>
              </a:tblGrid>
              <a:tr h="42404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 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All Intra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Random Access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Low Delay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A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−23.3%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−36.9%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B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−22.6%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−39.5%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−41.2%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C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−20.0%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−30.7%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−32.7%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D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−16.7%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−28.7%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−30.2%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−28.6%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−43.2%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F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−28.2%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−31.0%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−34.6%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Average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−23.0%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−33.7%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−36.3%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Average without F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−21.9%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−34.3%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−36.7%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0269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HM-8.0 Main Profile with Different Delay </a:t>
            </a:r>
            <a:r>
              <a:rPr lang="en-CA" altLang="zh-CN" dirty="0" smtClean="0"/>
              <a:t>Characteristics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8682378"/>
              </p:ext>
            </p:extLst>
          </p:nvPr>
        </p:nvGraphicFramePr>
        <p:xfrm>
          <a:off x="611560" y="1628800"/>
          <a:ext cx="8064897" cy="41875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4573"/>
                <a:gridCol w="1597581"/>
                <a:gridCol w="1597581"/>
                <a:gridCol w="1597581"/>
                <a:gridCol w="1597581"/>
              </a:tblGrid>
              <a:tr h="42404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 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LDP Vs. LDB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LDB Vs. RA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RA Vs.</a:t>
                      </a:r>
                      <a:b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</a:br>
                      <a:r>
                        <a:rPr lang="en-US" altLang="zh-CN" sz="2000" dirty="0" err="1" smtClean="0">
                          <a:effectLst/>
                          <a:latin typeface="Times New Roman"/>
                          <a:ea typeface="宋体"/>
                        </a:rPr>
                        <a:t>Hier</a:t>
                      </a: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-B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LDB Vs. </a:t>
                      </a:r>
                      <a:r>
                        <a:rPr lang="en-US" altLang="zh-CN" sz="2000" dirty="0" err="1" smtClean="0">
                          <a:effectLst/>
                          <a:latin typeface="Times New Roman"/>
                          <a:ea typeface="宋体"/>
                        </a:rPr>
                        <a:t>Hier</a:t>
                      </a: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-B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A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−8.9%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B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−11.0%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−10.7%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−11.5%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−21.3%</a:t>
                      </a:r>
                      <a:endParaRPr lang="zh-CN" sz="2000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C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−6.8%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−13.4%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−6.4%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−19.1%</a:t>
                      </a:r>
                      <a:endParaRPr lang="zh-CN" sz="2000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D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−6.8%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−16.5%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−7.9%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−22.9%</a:t>
                      </a:r>
                      <a:endParaRPr lang="zh-CN" sz="2000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−8.2%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 </a:t>
                      </a:r>
                      <a:endParaRPr lang="zh-CN" sz="2000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F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74.8%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−30.2%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−11.9%</a:t>
                      </a:r>
                      <a:endParaRPr lang="zh-CN" sz="2000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Average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−7.4%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7.4%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−12.9%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−18.9%</a:t>
                      </a:r>
                      <a:endParaRPr lang="zh-CN" sz="2000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Average without F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−8.4%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−13.3%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−8.8%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−21.1%</a:t>
                      </a:r>
                      <a:endParaRPr lang="zh-CN" sz="2000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宋体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8438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Performance of QP Refinement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5"/>
              <p:cNvSpPr>
                <a:spLocks noGrp="1"/>
              </p:cNvSpPr>
              <p:nvPr>
                <p:ph idx="1"/>
              </p:nvPr>
            </p:nvSpPr>
            <p:spPr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/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𝑄𝑃</m:t>
                    </m:r>
                    <m:r>
                      <a:rPr lang="en-US" altLang="zh-CN" i="1">
                        <a:latin typeface="Cambria Math"/>
                      </a:rPr>
                      <m:t>=4.2005×</m:t>
                    </m:r>
                    <m:func>
                      <m:func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>
                            <a:latin typeface="Cambria Math"/>
                            <a:ea typeface="Cambria Math"/>
                          </a:rPr>
                          <m:t>ln</m:t>
                        </m:r>
                      </m:fName>
                      <m:e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𝜆</m:t>
                        </m:r>
                      </m:e>
                    </m:func>
                    <m:r>
                      <a:rPr lang="en-US" altLang="zh-CN" i="1">
                        <a:latin typeface="Cambria Math"/>
                        <a:ea typeface="Cambria Math"/>
                      </a:rPr>
                      <m:t>+13.7122</m:t>
                    </m:r>
                  </m:oMath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6" name="内容占位符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850312"/>
              </p:ext>
            </p:extLst>
          </p:nvPr>
        </p:nvGraphicFramePr>
        <p:xfrm>
          <a:off x="683568" y="2132856"/>
          <a:ext cx="8064897" cy="40019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4573"/>
                <a:gridCol w="1597581"/>
                <a:gridCol w="1597581"/>
                <a:gridCol w="1597581"/>
                <a:gridCol w="1597581"/>
              </a:tblGrid>
              <a:tr h="42404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 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HM RA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HM LDB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JM RA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JM</a:t>
                      </a:r>
                      <a:r>
                        <a:rPr lang="en-US" altLang="zh-CN" sz="2000" baseline="0" dirty="0" smtClean="0">
                          <a:effectLst/>
                          <a:latin typeface="Times New Roman"/>
                          <a:ea typeface="宋体"/>
                        </a:rPr>
                        <a:t> LD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A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B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−1.3%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C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−1.4%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−4.1%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D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−1.4%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−3.2%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−5.5%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F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−1.5%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Average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−1.6%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Average without F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−2.3%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−1.6%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−3.0%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−2.3%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6444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JM Vs. HM with QP Refinement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701022"/>
              </p:ext>
            </p:extLst>
          </p:nvPr>
        </p:nvGraphicFramePr>
        <p:xfrm>
          <a:off x="1763688" y="1700808"/>
          <a:ext cx="6072674" cy="38164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/>
                <a:gridCol w="1992221"/>
                <a:gridCol w="1992221"/>
              </a:tblGrid>
              <a:tr h="42404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000" dirty="0">
                          <a:effectLst/>
                        </a:rPr>
                        <a:t> 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Random Access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CN" sz="2000" dirty="0" smtClean="0">
                          <a:effectLst/>
                          <a:latin typeface="Times New Roman"/>
                          <a:ea typeface="宋体"/>
                        </a:rPr>
                        <a:t>Low Delay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A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−36.4%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B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−39.1%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−40.7%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C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−29.3%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−31.8%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D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−27.9%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−29.3%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−41.4%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Class F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−29.9%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−33.5%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</a:rPr>
                        <a:t>Average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−32.8%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−35.3%</a:t>
                      </a:r>
                      <a:endParaRPr lang="zh-CN" sz="20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4240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</a:rPr>
                        <a:t>Average without F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−33.5%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−35.8%</a:t>
                      </a:r>
                      <a:endParaRPr lang="zh-CN" sz="20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9321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469</Words>
  <Application>Microsoft Office PowerPoint</Application>
  <PresentationFormat>On-screen Show (4:3)</PresentationFormat>
  <Paragraphs>163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主题​​</vt:lpstr>
      <vt:lpstr>公式</vt:lpstr>
      <vt:lpstr>Comparison of Compression Performance of HEVC Draft 8 with AVC High Profile and Performance of HM8.0 with Different Delay Characteristics</vt:lpstr>
      <vt:lpstr>Performance Comparison</vt:lpstr>
      <vt:lpstr>AVC High Profile vs. HEVC Draft 8 Main Profile</vt:lpstr>
      <vt:lpstr>HM-8.0 Main Profile with Different Delay Characteristics </vt:lpstr>
      <vt:lpstr>Performance of QP Refinement</vt:lpstr>
      <vt:lpstr>JM Vs. HM with QP Refinement</vt:lpstr>
    </vt:vector>
  </TitlesOfParts>
  <Company>USTC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Comparison of Compression Performance of HEVC Draft 7 with AVC High Profile</dc:title>
  <dc:creator>Bin Li</dc:creator>
  <cp:lastModifiedBy>Ji-Zheng Xu</cp:lastModifiedBy>
  <cp:revision>26</cp:revision>
  <dcterms:created xsi:type="dcterms:W3CDTF">2012-07-09T05:28:05Z</dcterms:created>
  <dcterms:modified xsi:type="dcterms:W3CDTF">2012-10-10T06:12:10Z</dcterms:modified>
</cp:coreProperties>
</file>