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notesMasterIdLst>
    <p:notesMasterId r:id="rId12"/>
  </p:notesMasterIdLst>
  <p:handoutMasterIdLst>
    <p:handoutMasterId r:id="rId13"/>
  </p:handoutMasterIdLst>
  <p:sldIdLst>
    <p:sldId id="259" r:id="rId2"/>
    <p:sldId id="261" r:id="rId3"/>
    <p:sldId id="264" r:id="rId4"/>
    <p:sldId id="277" r:id="rId5"/>
    <p:sldId id="278" r:id="rId6"/>
    <p:sldId id="279" r:id="rId7"/>
    <p:sldId id="280" r:id="rId8"/>
    <p:sldId id="285" r:id="rId9"/>
    <p:sldId id="283" r:id="rId10"/>
    <p:sldId id="276" r:id="rId11"/>
  </p:sldIdLst>
  <p:sldSz cx="9144000" cy="6858000" type="screen4x3"/>
  <p:notesSz cx="6884988" cy="10018713"/>
  <p:embeddedFontLst>
    <p:embeddedFont>
      <p:font typeface="Ericsson Capital TT" pitchFamily="2" charset="0"/>
      <p:regular r:id="rId14"/>
    </p:embeddedFont>
    <p:embeddedFont>
      <p:font typeface="MS Mincho" pitchFamily="49" charset="-128"/>
      <p:regular r:id="rId15"/>
    </p:embeddedFont>
  </p:embeddedFontLst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CF36-BFA9-4BB0-91B9-1B19D4CB6FFA}">
          <p14:sldIdLst>
            <p14:sldId id="259"/>
            <p14:sldId id="261"/>
            <p14:sldId id="264"/>
            <p14:sldId id="277"/>
            <p14:sldId id="278"/>
            <p14:sldId id="279"/>
            <p14:sldId id="280"/>
            <p14:sldId id="285"/>
            <p14:sldId id="283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8FBF"/>
    <a:srgbClr val="00A9D4"/>
    <a:srgbClr val="007B78"/>
    <a:srgbClr val="89BA17"/>
    <a:srgbClr val="FABB00"/>
    <a:srgbClr val="F08A00"/>
    <a:srgbClr val="E32119"/>
    <a:srgbClr val="8F3F7B"/>
    <a:srgbClr val="002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0" autoAdjust="0"/>
    <p:restoredTop sz="93648" autoAdjust="0"/>
  </p:normalViewPr>
  <p:slideViewPr>
    <p:cSldViewPr snapToGrid="0" snapToObjects="1">
      <p:cViewPr>
        <p:scale>
          <a:sx n="90" d="100"/>
          <a:sy n="90" d="100"/>
        </p:scale>
        <p:origin x="-1704" y="-438"/>
      </p:cViewPr>
      <p:guideLst>
        <p:guide orient="horz" pos="4110"/>
        <p:guide orient="horz" pos="3312"/>
        <p:guide orient="horz" pos="2262"/>
        <p:guide orient="horz" pos="2171"/>
        <p:guide orient="horz" pos="3517"/>
        <p:guide pos="5511"/>
        <p:guide pos="1941"/>
        <p:guide pos="3818"/>
        <p:guide pos="3727"/>
        <p:guide pos="2834"/>
        <p:guide pos="2926"/>
        <p:guide pos="248"/>
        <p:guide pos="20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40" d="100"/>
          <a:sy n="40" d="100"/>
        </p:scale>
        <p:origin x="-2178" y="-126"/>
      </p:cViewPr>
      <p:guideLst>
        <p:guide orient="horz" pos="3155"/>
        <p:guide pos="216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mtClean="0"/>
              <a:t>Inter-layer SPS prediction for HEVC extensions </a:t>
            </a:r>
            <a:endParaRPr lang="en-US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r>
              <a:rPr lang="en-US" smtClean="0"/>
              <a:t>2012-10-09 </a:t>
            </a:r>
            <a:endParaRPr lang="en-US" dirty="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2012-10-09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2012-10-09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18098-2DF8-4548-B6C0-8944D48A0611}" type="slidenum">
              <a:rPr lang="en-US" smtClean="0"/>
              <a:t>1</a:t>
            </a:fld>
            <a:endParaRPr lang="en-US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2012-10-09 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EBC19-BB5C-4BEF-8FE9-E0DDD30A4D16}" type="slidenum">
              <a:rPr lang="en-US" smtClean="0"/>
              <a:t>2</a:t>
            </a:fld>
            <a:endParaRPr lang="en-US"/>
          </a:p>
        </p:txBody>
      </p:sp>
      <p:sp>
        <p:nvSpPr>
          <p:cNvPr id="11" name="Header Placeholder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69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885F-5756-42D4-B98F-7EBD2BA893AB}" type="slidenum">
              <a:rPr lang="en-US" smtClean="0"/>
              <a:t>3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2012-10-09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745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2012-10-09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2DF8D9-6BB6-49BC-942E-2FE3C0B92A33}" type="slidenum">
              <a:rPr lang="en-US" smtClean="0"/>
              <a:t>10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43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5" y="2828876"/>
            <a:ext cx="14763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70 pt</a:t>
            </a: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9FB7D3"/>
                </a:solidFill>
              </a:rPr>
              <a:t>CAPITALS</a:t>
            </a:r>
            <a:endParaRPr lang="en-US" sz="1200" dirty="0">
              <a:solidFill>
                <a:srgbClr val="9FB7D3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Slide </a:t>
            </a:r>
            <a:r>
              <a:rPr lang="en-US" sz="1200" dirty="0">
                <a:solidFill>
                  <a:srgbClr val="FFFFFF"/>
                </a:solidFill>
              </a:rPr>
              <a:t>subtitle 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Logo2011" descr="ERI_UF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2000" y="432000"/>
            <a:ext cx="1027112" cy="900113"/>
          </a:xfrm>
          <a:prstGeom prst="rect">
            <a:avLst/>
          </a:prstGeom>
          <a:noFill/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699" y="5137200"/>
            <a:ext cx="8355014" cy="1386001"/>
          </a:xfr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Arial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3700" y="1808709"/>
            <a:ext cx="8351839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795463"/>
            <a:ext cx="8355012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645025" y="40100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4105275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835183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645025" y="17954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4102100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4013200"/>
            <a:ext cx="410051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5025" y="1795463"/>
            <a:ext cx="410051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40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4648200" y="1795463"/>
            <a:ext cx="410051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396875" y="4013200"/>
            <a:ext cx="4098925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795463"/>
            <a:ext cx="4098925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718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4648200" y="4022725"/>
            <a:ext cx="410051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396875" y="4022725"/>
            <a:ext cx="4098925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8200" y="1804988"/>
            <a:ext cx="410051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804988"/>
            <a:ext cx="4098925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1179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33562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03756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Head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8351838" cy="428466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32299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2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2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4105275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11" hasCustomPrompt="1"/>
          </p:nvPr>
        </p:nvSpPr>
        <p:spPr>
          <a:xfrm>
            <a:off x="4645025" y="1376363"/>
            <a:ext cx="4103688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2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2687638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11" hasCustomPrompt="1"/>
          </p:nvPr>
        </p:nvSpPr>
        <p:spPr>
          <a:xfrm>
            <a:off x="3228975" y="1376363"/>
            <a:ext cx="2687638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6061075" y="1376363"/>
            <a:ext cx="2687638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_SM" descr="ERI_FH_rgb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611" y="-17462"/>
            <a:ext cx="4746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content and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42846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content part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646613" y="1376363"/>
            <a:ext cx="4102100" cy="42846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393700" y="35909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four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4105275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393701" y="1376363"/>
            <a:ext cx="8355012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393700" y="3590925"/>
            <a:ext cx="8355013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835183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4105275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1795464"/>
            <a:ext cx="410051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2641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8355013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0610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289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7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800225"/>
            <a:ext cx="3854450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3854449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4883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7392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5025" y="239713"/>
            <a:ext cx="3243263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90919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3545840"/>
            <a:ext cx="4105275" cy="2978785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3438" y="1797524"/>
            <a:ext cx="4105275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86510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44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noProof="0" dirty="0" smtClean="0">
                <a:solidFill>
                  <a:srgbClr val="9FB7D3"/>
                </a:solidFill>
                <a:latin typeface="+mn-lt"/>
              </a:rPr>
            </a:br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chemeClr val="bg1"/>
                </a:solidFill>
              </a:rPr>
              <a:t>Do not add objects or text in the footer area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pic>
        <p:nvPicPr>
          <p:cNvPr id="9" name="Econ2011" descr="ECON_RGB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8316001" y="360000"/>
            <a:ext cx="444500" cy="588962"/>
          </a:xfrm>
          <a:prstGeom prst="rect">
            <a:avLst/>
          </a:prstGeom>
          <a:noFill/>
        </p:spPr>
      </p:pic>
      <p:sp>
        <p:nvSpPr>
          <p:cNvPr id="21523" name="txtfooterCopy"/>
          <p:cNvSpPr txBox="1">
            <a:spLocks noChangeArrowheads="1"/>
          </p:cNvSpPr>
          <p:nvPr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 smtClean="0">
                <a:solidFill>
                  <a:srgbClr val="87888A"/>
                </a:solidFill>
              </a:rPr>
              <a:t>Inter-layer SPS prediction for HEVC extensions  |  JCTVC-K0277  |  2012-10-09  |  Page </a:t>
            </a:r>
            <a:fld id="{8F98BE0E-25A2-4ED8-8EC5-504653F37AD5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 dirty="0">
              <a:solidFill>
                <a:srgbClr val="87888A"/>
              </a:solidFill>
            </a:endParaRP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800000"/>
            <a:ext cx="8351839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239713"/>
            <a:ext cx="7494588" cy="108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Add Header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55" r:id="rId20"/>
    <p:sldLayoutId id="2147483656" r:id="rId21"/>
    <p:sldLayoutId id="2147483657" r:id="rId22"/>
    <p:sldLayoutId id="2147483659" r:id="rId23"/>
    <p:sldLayoutId id="2147483658" r:id="rId24"/>
    <p:sldLayoutId id="2147483662" r:id="rId25"/>
    <p:sldLayoutId id="2147483663" r:id="rId26"/>
    <p:sldLayoutId id="2147483664" r:id="rId27"/>
    <p:sldLayoutId id="2147483665" r:id="rId28"/>
    <p:sldLayoutId id="2147483666" r:id="rId29"/>
    <p:sldLayoutId id="2147483667" r:id="rId3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" name="Rectangle 30"/>
          <p:cNvSpPr>
            <a:spLocks noGrp="1" noChangeArrowheads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Arial"/>
              </a:rPr>
              <a:t>JCTVC-K0277</a:t>
            </a:r>
          </a:p>
          <a:p>
            <a:endParaRPr lang="en-US" dirty="0" smtClean="0">
              <a:latin typeface="Arial"/>
            </a:endParaRPr>
          </a:p>
          <a:p>
            <a:r>
              <a:rPr lang="en-US" dirty="0" smtClean="0">
                <a:latin typeface="Arial"/>
              </a:rPr>
              <a:t>Thomas Rusert </a:t>
            </a:r>
            <a:r>
              <a:rPr lang="en-US" smtClean="0">
                <a:latin typeface="Arial"/>
              </a:rPr>
              <a:t>(Ericsson)</a:t>
            </a:r>
            <a:endParaRPr lang="en-US" dirty="0" smtClean="0">
              <a:latin typeface="Arial"/>
            </a:endParaRPr>
          </a:p>
        </p:txBody>
      </p:sp>
      <p:sp>
        <p:nvSpPr>
          <p:cNvPr id="10269" name="Rectangle 29"/>
          <p:cNvSpPr>
            <a:spLocks noGrp="1" noChangeArrowheads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4000" dirty="0" smtClean="0"/>
              <a:t>INTER-LAYER SPS PREDICTION FOR HEVC EXTENSIONS</a:t>
            </a:r>
            <a:endParaRPr lang="en-US" sz="40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_ChapterSlide_Normal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25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Following up on </a:t>
            </a:r>
            <a:r>
              <a:rPr lang="en-CA" sz="2000" dirty="0" smtClean="0"/>
              <a:t>JCT3V-A0021</a:t>
            </a:r>
          </a:p>
          <a:p>
            <a:pPr lvl="1"/>
            <a:endParaRPr lang="en-US" sz="1200" dirty="0" smtClean="0"/>
          </a:p>
          <a:p>
            <a:r>
              <a:rPr lang="en-US" sz="2000" dirty="0" smtClean="0"/>
              <a:t>Observation: SPS-related redundancy </a:t>
            </a:r>
            <a:r>
              <a:rPr lang="en-US" sz="2000" dirty="0"/>
              <a:t>in </a:t>
            </a:r>
            <a:r>
              <a:rPr lang="en-US" sz="2000" dirty="0" smtClean="0"/>
              <a:t>HEVC extensions</a:t>
            </a:r>
          </a:p>
          <a:p>
            <a:pPr lvl="1"/>
            <a:r>
              <a:rPr lang="en-US" sz="1800" dirty="0"/>
              <a:t>Separate SPS per layer necessary if some SPS parameters are different</a:t>
            </a:r>
          </a:p>
          <a:p>
            <a:pPr lvl="1"/>
            <a:r>
              <a:rPr lang="en-US" sz="1800" dirty="0" smtClean="0"/>
              <a:t>Many SPS parameters are identical across layers</a:t>
            </a:r>
          </a:p>
          <a:p>
            <a:pPr lvl="1"/>
            <a:r>
              <a:rPr lang="en-US" sz="1800" dirty="0" smtClean="0"/>
              <a:t>Duplicating </a:t>
            </a:r>
            <a:r>
              <a:rPr lang="en-US" sz="1800" dirty="0"/>
              <a:t>parameters in several SPSs implies </a:t>
            </a:r>
            <a:r>
              <a:rPr lang="en-US" sz="1800" dirty="0" smtClean="0"/>
              <a:t>redundancy</a:t>
            </a:r>
            <a:endParaRPr lang="en-US" sz="1800" dirty="0"/>
          </a:p>
          <a:p>
            <a:pPr lvl="1"/>
            <a:endParaRPr lang="en-US" sz="1200" dirty="0"/>
          </a:p>
          <a:p>
            <a:r>
              <a:rPr lang="en-US" sz="2000" dirty="0" smtClean="0"/>
              <a:t>Proposed solution: Inter-layer SPS prediction</a:t>
            </a:r>
          </a:p>
          <a:p>
            <a:pPr lvl="1"/>
            <a:r>
              <a:rPr lang="en-US" sz="1800" dirty="0" smtClean="0"/>
              <a:t>Option for SPSs not associated with the base layer</a:t>
            </a:r>
          </a:p>
          <a:p>
            <a:pPr lvl="1"/>
            <a:r>
              <a:rPr lang="en-US" sz="1800" dirty="0" smtClean="0"/>
              <a:t>Predicted SPS parameters are inherited from active SPS in reference layer</a:t>
            </a:r>
          </a:p>
          <a:p>
            <a:pPr lvl="1"/>
            <a:endParaRPr lang="en-US" sz="1200" dirty="0"/>
          </a:p>
          <a:p>
            <a:r>
              <a:rPr lang="en-US" sz="2000" dirty="0" smtClean="0"/>
              <a:t>Benefit of proposed solution: Bit savings</a:t>
            </a:r>
          </a:p>
          <a:p>
            <a:pPr lvl="1"/>
            <a:r>
              <a:rPr lang="en-US" sz="1800" dirty="0" smtClean="0"/>
              <a:t>SPS size under common coding conditions: </a:t>
            </a:r>
            <a:r>
              <a:rPr lang="en-US" sz="1800" dirty="0"/>
              <a:t>~300 </a:t>
            </a:r>
            <a:r>
              <a:rPr lang="en-US" sz="1800" dirty="0" smtClean="0"/>
              <a:t>bits</a:t>
            </a:r>
          </a:p>
          <a:p>
            <a:pPr lvl="1"/>
            <a:r>
              <a:rPr lang="en-US" sz="1800" dirty="0" smtClean="0"/>
              <a:t>SPS size can be several 1000 bits in some cases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05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u="sng" dirty="0" smtClean="0"/>
              <a:t>Additional syntax in SPS with </a:t>
            </a:r>
            <a:r>
              <a:rPr lang="en-US" sz="2000" u="sng" dirty="0" err="1" smtClean="0"/>
              <a:t>layer_id</a:t>
            </a:r>
            <a:r>
              <a:rPr lang="en-US" sz="2000" u="sng" dirty="0"/>
              <a:t> </a:t>
            </a:r>
            <a:r>
              <a:rPr lang="en-US" sz="2000" u="sng" dirty="0" smtClean="0"/>
              <a:t>&gt; 0</a:t>
            </a:r>
          </a:p>
          <a:p>
            <a:pPr lvl="1"/>
            <a:r>
              <a:rPr lang="en-US" sz="1800" dirty="0" smtClean="0"/>
              <a:t>Indication whether SPS prediction is used</a:t>
            </a:r>
          </a:p>
          <a:p>
            <a:pPr lvl="1"/>
            <a:r>
              <a:rPr lang="en-US" sz="1800" dirty="0" smtClean="0"/>
              <a:t>Reference layer for SPS prediction</a:t>
            </a:r>
          </a:p>
          <a:p>
            <a:pPr lvl="1"/>
            <a:r>
              <a:rPr lang="en-US" sz="1800" dirty="0" smtClean="0"/>
              <a:t>Indication which groups of parameters are predicted</a:t>
            </a:r>
          </a:p>
          <a:p>
            <a:endParaRPr lang="en-US" sz="2000" dirty="0" smtClean="0"/>
          </a:p>
          <a:p>
            <a:r>
              <a:rPr lang="en-US" sz="2000" u="sng" dirty="0" smtClean="0"/>
              <a:t>Parameter inheritance at SPS activation time</a:t>
            </a:r>
            <a:endParaRPr lang="en-US" sz="2000" u="sng" dirty="0"/>
          </a:p>
          <a:p>
            <a:pPr lvl="1"/>
            <a:r>
              <a:rPr lang="en-US" sz="1800" dirty="0" smtClean="0"/>
              <a:t>Syntax elements not present in the SPS are inherited from the active SPS in the reference layer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239713"/>
            <a:ext cx="7913537" cy="1085371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Proposed SPS Prediction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24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4726234"/>
              </p:ext>
            </p:extLst>
          </p:nvPr>
        </p:nvGraphicFramePr>
        <p:xfrm>
          <a:off x="862641" y="1704444"/>
          <a:ext cx="7453223" cy="4590000"/>
        </p:xfrm>
        <a:graphic>
          <a:graphicData uri="http://schemas.openxmlformats.org/drawingml/2006/table">
            <a:tbl>
              <a:tblPr/>
              <a:tblGrid>
                <a:gridCol w="5453863"/>
                <a:gridCol w="1999360"/>
              </a:tblGrid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  <a:latin typeface="Times New Roman"/>
                          <a:ea typeface="MS Mincho"/>
                        </a:rPr>
                        <a:t>seq_parameter_set_rbsp</a:t>
                      </a:r>
                      <a:r>
                        <a:rPr lang="en-GB" sz="1600" dirty="0">
                          <a:effectLst/>
                          <a:latin typeface="Times New Roman"/>
                          <a:ea typeface="MS Mincho"/>
                        </a:rPr>
                        <a:t>( ) {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MS Mincho"/>
                        </a:rPr>
                        <a:t>Descriptor</a:t>
                      </a:r>
                      <a:endParaRPr lang="en-US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S Mincho"/>
                        </a:rPr>
                        <a:t>	</a:t>
                      </a:r>
                      <a:r>
                        <a:rPr lang="en-GB" sz="1600" b="1" dirty="0" err="1">
                          <a:effectLst/>
                          <a:latin typeface="Times New Roman"/>
                          <a:ea typeface="MS Mincho"/>
                        </a:rPr>
                        <a:t>video_parameter_set_id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Times New Roman"/>
                        </a:rPr>
                        <a:t>u(4)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S Mincho"/>
                        </a:rPr>
                        <a:t>	sps_max_sub_layers_minus1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Times New Roman"/>
                        </a:rPr>
                        <a:t>u(3)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S Mincho"/>
                        </a:rPr>
                        <a:t>	</a:t>
                      </a:r>
                      <a:r>
                        <a:rPr lang="en-GB" sz="1600" b="1" dirty="0" err="1">
                          <a:effectLst/>
                          <a:latin typeface="Times New Roman"/>
                          <a:ea typeface="MS Mincho"/>
                        </a:rPr>
                        <a:t>sps_reserved_zero_bit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Times New Roman"/>
                        </a:rPr>
                        <a:t>u(1)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S Mincho"/>
                        </a:rPr>
                        <a:t>	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S Mincho"/>
                        </a:rPr>
                        <a:t>profile_and_level</a:t>
                      </a:r>
                      <a:r>
                        <a:rPr lang="en-GB" sz="1600" dirty="0">
                          <a:effectLst/>
                          <a:latin typeface="Times New Roman"/>
                          <a:ea typeface="MS Mincho"/>
                        </a:rPr>
                        <a:t>( 1, sps_max_sub_layers_minus1 )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S Mincho"/>
                        </a:rPr>
                        <a:t>	</a:t>
                      </a:r>
                      <a:r>
                        <a:rPr lang="en-GB" sz="1600" b="1" dirty="0" err="1">
                          <a:effectLst/>
                          <a:latin typeface="Times New Roman"/>
                          <a:ea typeface="MS Mincho"/>
                        </a:rPr>
                        <a:t>seq_parameter_set_id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Times New Roman"/>
                        </a:rPr>
                        <a:t>ue(v)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MS Mincho"/>
                        </a:rPr>
                        <a:t>	if(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S Mincho"/>
                        </a:rPr>
                        <a:t>layer_id</a:t>
                      </a:r>
                      <a:r>
                        <a:rPr lang="en-GB" sz="1600" dirty="0">
                          <a:effectLst/>
                          <a:latin typeface="Times New Roman"/>
                          <a:ea typeface="MS Mincho"/>
                        </a:rPr>
                        <a:t> &gt; 0 ) {  */ not base layer */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S Mincho"/>
                        </a:rPr>
                        <a:t>		</a:t>
                      </a:r>
                      <a:r>
                        <a:rPr lang="en-GB" sz="1600" b="1" dirty="0" err="1">
                          <a:effectLst/>
                          <a:latin typeface="Times New Roman"/>
                          <a:ea typeface="MS Mincho"/>
                        </a:rPr>
                        <a:t>ref_layer_present_flag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u(1)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MS Mincho"/>
                        </a:rPr>
                        <a:t>		if(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S Mincho"/>
                        </a:rPr>
                        <a:t>ref_layer_present_flag</a:t>
                      </a:r>
                      <a:r>
                        <a:rPr lang="en-GB" sz="1600" dirty="0">
                          <a:effectLst/>
                          <a:latin typeface="Times New Roman"/>
                          <a:ea typeface="MS Mincho"/>
                        </a:rPr>
                        <a:t>  = =  1 ) {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MS Mincho"/>
                        </a:rPr>
                        <a:t>			</a:t>
                      </a:r>
                      <a:r>
                        <a:rPr lang="en-US" sz="1600" b="1">
                          <a:effectLst/>
                          <a:latin typeface="Times New Roman"/>
                          <a:ea typeface="MS Mincho"/>
                        </a:rPr>
                        <a:t>delta_ref_layer_id_minus1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 err="1">
                          <a:effectLst/>
                          <a:latin typeface="Times New Roman"/>
                          <a:ea typeface="Times New Roman"/>
                        </a:rPr>
                        <a:t>ue</a:t>
                      </a: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(v)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MS Mincho"/>
                        </a:rPr>
                        <a:t>			rep_format_inheritance_flag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u(1)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MS Mincho"/>
                        </a:rPr>
                        <a:t>			coding_param_inheritance_flag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u(1)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MS Mincho"/>
                        </a:rPr>
                        <a:t>			ref_pic_sets_inheritance_flag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u(1)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MS Mincho"/>
                        </a:rPr>
                        <a:t>		}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MS Mincho"/>
                        </a:rPr>
                        <a:t>	}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MS Mincho"/>
                        </a:rPr>
                        <a:t>	if( rep_format_inheritance_flag  = =  0 ) {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MS Mincho"/>
                        </a:rPr>
                        <a:t>	…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Syntax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0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799999"/>
            <a:ext cx="8351839" cy="4724625"/>
          </a:xfrm>
        </p:spPr>
        <p:txBody>
          <a:bodyPr/>
          <a:lstStyle/>
          <a:p>
            <a:pPr marL="0" indent="0" algn="just">
              <a:spcAft>
                <a:spcPts val="600"/>
              </a:spcAft>
              <a:buNone/>
            </a:pPr>
            <a:r>
              <a:rPr lang="en-US" sz="1600" b="1" dirty="0" err="1">
                <a:latin typeface="Times New Roman"/>
                <a:cs typeface="Times New Roman"/>
              </a:rPr>
              <a:t>ref_layer_present_flag</a:t>
            </a:r>
            <a:r>
              <a:rPr lang="en-US" sz="1600" dirty="0">
                <a:latin typeface="Times New Roman"/>
                <a:cs typeface="Times New Roman"/>
              </a:rPr>
              <a:t> equal to 1 indicates that sequence parameter set prediction is used. If </a:t>
            </a:r>
            <a:r>
              <a:rPr lang="en-US" sz="1600" dirty="0" err="1">
                <a:latin typeface="Times New Roman"/>
                <a:cs typeface="Times New Roman"/>
              </a:rPr>
              <a:t>ref_layer_present_flag</a:t>
            </a:r>
            <a:r>
              <a:rPr lang="en-US" sz="1600" dirty="0">
                <a:latin typeface="Times New Roman"/>
                <a:cs typeface="Times New Roman"/>
              </a:rPr>
              <a:t> is not present, it is inferred to be equal to 0.</a:t>
            </a:r>
            <a:endParaRPr lang="en-US" sz="1600" dirty="0">
              <a:latin typeface="MS Mincho"/>
              <a:cs typeface="Times New Roman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1600" b="1" dirty="0">
                <a:latin typeface="Times New Roman"/>
                <a:cs typeface="Times New Roman"/>
              </a:rPr>
              <a:t>delta_ref_layer_id_minus1</a:t>
            </a:r>
            <a:r>
              <a:rPr lang="en-US" sz="1600" dirty="0">
                <a:latin typeface="Times New Roman"/>
                <a:cs typeface="Times New Roman"/>
              </a:rPr>
              <a:t> + 1 specifies the difference of the value of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 and the value of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 for the reference layer used for sequence parameter set prediction. The value of delta_view_ref_layer_id_minus1 shall be in the range of 0 to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 - 1, inclusive.</a:t>
            </a:r>
            <a:endParaRPr lang="en-US" sz="1600" dirty="0">
              <a:latin typeface="MS Mincho"/>
              <a:cs typeface="Times New Roman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1600" b="1" dirty="0" err="1">
                <a:latin typeface="Times New Roman"/>
                <a:cs typeface="Times New Roman"/>
              </a:rPr>
              <a:t>rep_format_inheritance_flag</a:t>
            </a:r>
            <a:r>
              <a:rPr lang="en-US" sz="1600" dirty="0">
                <a:latin typeface="Times New Roman"/>
                <a:cs typeface="Times New Roman"/>
              </a:rPr>
              <a:t> equal to 1 indicates that representation format related parameters are inherited from the sequence parameter set active for the layer that has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 equal to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 - delta_ref_layer_id_minus1 - 1. If </a:t>
            </a:r>
            <a:r>
              <a:rPr lang="en-US" sz="1600" dirty="0" err="1">
                <a:latin typeface="Times New Roman"/>
                <a:cs typeface="Times New Roman"/>
              </a:rPr>
              <a:t>rep_format_inheritance_flag</a:t>
            </a:r>
            <a:r>
              <a:rPr lang="en-US" sz="1600" dirty="0">
                <a:latin typeface="Times New Roman"/>
                <a:cs typeface="Times New Roman"/>
              </a:rPr>
              <a:t> is not present, it is inferred to be equal to 0.</a:t>
            </a:r>
            <a:endParaRPr lang="en-US" sz="1600" dirty="0">
              <a:latin typeface="MS Mincho"/>
              <a:cs typeface="Times New Roman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1600" b="1" dirty="0" err="1">
                <a:latin typeface="Times New Roman"/>
                <a:cs typeface="Times New Roman"/>
              </a:rPr>
              <a:t>coding_param_inheritance_flag</a:t>
            </a:r>
            <a:r>
              <a:rPr lang="en-US" sz="1600" dirty="0">
                <a:latin typeface="Times New Roman"/>
                <a:cs typeface="Times New Roman"/>
              </a:rPr>
              <a:t> equal to 1 indicates that coding algorithm related parameters are inherited from the sequence parameter set active for the layer that has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 equal to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 - delta_ref_layer_id_minus1 - 1. If </a:t>
            </a:r>
            <a:r>
              <a:rPr lang="en-US" sz="1600" dirty="0" err="1">
                <a:latin typeface="Times New Roman"/>
                <a:cs typeface="Times New Roman"/>
              </a:rPr>
              <a:t>coding_param_inheritance_flag</a:t>
            </a:r>
            <a:r>
              <a:rPr lang="en-US" sz="1600" dirty="0">
                <a:latin typeface="Times New Roman"/>
                <a:cs typeface="Times New Roman"/>
              </a:rPr>
              <a:t> is not present, it is inferred to be equal to 0.</a:t>
            </a:r>
            <a:endParaRPr lang="en-US" sz="1600" dirty="0">
              <a:latin typeface="MS Mincho"/>
              <a:cs typeface="Times New Roman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1600" b="1" dirty="0" err="1">
                <a:latin typeface="Times New Roman"/>
                <a:cs typeface="Times New Roman"/>
              </a:rPr>
              <a:t>ref_pic_sets_inheritance_flag</a:t>
            </a:r>
            <a:r>
              <a:rPr lang="en-US" sz="1600" dirty="0">
                <a:latin typeface="Times New Roman"/>
                <a:cs typeface="Times New Roman"/>
              </a:rPr>
              <a:t> equal to 1 indicates that reference parameter sets are inherited from the sequence parameter set active for the layer identified by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 equal to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 - delta_ref_layer_id_minus1 - 1. If </a:t>
            </a:r>
            <a:r>
              <a:rPr lang="en-US" sz="1600" dirty="0" err="1">
                <a:latin typeface="Times New Roman"/>
                <a:cs typeface="Times New Roman"/>
              </a:rPr>
              <a:t>ref_pic_sets_inheritance_flag</a:t>
            </a:r>
            <a:r>
              <a:rPr lang="en-US" sz="1600" dirty="0">
                <a:latin typeface="Times New Roman"/>
                <a:cs typeface="Times New Roman"/>
              </a:rPr>
              <a:t> is not present, it is inferred to be equal to 0</a:t>
            </a:r>
            <a:r>
              <a:rPr lang="en-US" sz="1600" dirty="0" smtClean="0">
                <a:latin typeface="Times New Roman"/>
                <a:cs typeface="Times New Roman"/>
              </a:rPr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Semantics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01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hangingPunct="0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800" dirty="0">
                <a:latin typeface="Times New Roman"/>
                <a:ea typeface="Times New Roman"/>
              </a:rPr>
              <a:t>When a sequence parameter set RBSP having </a:t>
            </a:r>
            <a:r>
              <a:rPr lang="en-US" sz="1800" dirty="0" err="1">
                <a:latin typeface="Times New Roman"/>
                <a:ea typeface="Times New Roman"/>
              </a:rPr>
              <a:t>layer_id</a:t>
            </a:r>
            <a:r>
              <a:rPr lang="en-US" sz="1800" dirty="0">
                <a:latin typeface="Times New Roman"/>
                <a:ea typeface="Times New Roman"/>
              </a:rPr>
              <a:t> equal to LId1 is activated for a layer having </a:t>
            </a:r>
            <a:r>
              <a:rPr lang="en-US" sz="1800" dirty="0" err="1">
                <a:latin typeface="Times New Roman"/>
                <a:ea typeface="Times New Roman"/>
              </a:rPr>
              <a:t>layer_id</a:t>
            </a:r>
            <a:r>
              <a:rPr lang="en-US" sz="1800" dirty="0">
                <a:latin typeface="Times New Roman"/>
                <a:ea typeface="Times New Roman"/>
              </a:rPr>
              <a:t> equal to LId2 and delta_ref_layer_id_minus1 is present in the sequence parameter set RBSP, the values of all sequence parameter set syntax elements for the layer having </a:t>
            </a:r>
            <a:r>
              <a:rPr lang="en-US" sz="1800" dirty="0" err="1">
                <a:latin typeface="Times New Roman"/>
                <a:ea typeface="Times New Roman"/>
              </a:rPr>
              <a:t>layer_id</a:t>
            </a:r>
            <a:r>
              <a:rPr lang="en-US" sz="1800" dirty="0">
                <a:latin typeface="Times New Roman"/>
                <a:ea typeface="Times New Roman"/>
              </a:rPr>
              <a:t> equal to LId1 - delta_view_ref_layer_id_minus1 - 1 not present in the sequence parameter set RBSP that is activated for the layer having </a:t>
            </a:r>
            <a:r>
              <a:rPr lang="en-US" sz="1800" dirty="0" err="1">
                <a:latin typeface="Times New Roman"/>
                <a:ea typeface="Times New Roman"/>
              </a:rPr>
              <a:t>layer_id</a:t>
            </a:r>
            <a:r>
              <a:rPr lang="en-US" sz="1800" dirty="0">
                <a:latin typeface="Times New Roman"/>
                <a:ea typeface="Times New Roman"/>
              </a:rPr>
              <a:t> equal to LId2 are inferred to be active for the layer having </a:t>
            </a:r>
            <a:r>
              <a:rPr lang="en-US" sz="1800" dirty="0" err="1">
                <a:latin typeface="Times New Roman"/>
                <a:ea typeface="Times New Roman"/>
              </a:rPr>
              <a:t>layer_id</a:t>
            </a:r>
            <a:r>
              <a:rPr lang="en-US" sz="1800" dirty="0">
                <a:latin typeface="Times New Roman"/>
                <a:ea typeface="Times New Roman"/>
              </a:rPr>
              <a:t> equal to LId2.</a:t>
            </a:r>
          </a:p>
          <a:p>
            <a:pPr marL="0" indent="0" hangingPunct="0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800" dirty="0">
                <a:latin typeface="Times New Roman"/>
                <a:ea typeface="Times New Roman"/>
              </a:rPr>
              <a:t>When a sequence parameter set RBSP having </a:t>
            </a:r>
            <a:r>
              <a:rPr lang="en-US" sz="1800" dirty="0" err="1">
                <a:latin typeface="Times New Roman"/>
                <a:ea typeface="Times New Roman"/>
              </a:rPr>
              <a:t>layer_id</a:t>
            </a:r>
            <a:r>
              <a:rPr lang="en-US" sz="1800" dirty="0">
                <a:latin typeface="Times New Roman"/>
                <a:ea typeface="Times New Roman"/>
              </a:rPr>
              <a:t> equal to LId1 is active for the layer having </a:t>
            </a:r>
            <a:r>
              <a:rPr lang="en-US" sz="1800" dirty="0" err="1">
                <a:latin typeface="Times New Roman"/>
                <a:ea typeface="Times New Roman"/>
              </a:rPr>
              <a:t>layer_id</a:t>
            </a:r>
            <a:r>
              <a:rPr lang="en-US" sz="1800" dirty="0">
                <a:latin typeface="Times New Roman"/>
                <a:ea typeface="Times New Roman"/>
              </a:rPr>
              <a:t> equal to LId2 and delta_ref_layer_id_minus1 is present in the sequence parameter set RBSP and the sequence parameter set active for the layer with </a:t>
            </a:r>
            <a:r>
              <a:rPr lang="en-US" sz="1800" dirty="0" err="1">
                <a:latin typeface="Times New Roman"/>
                <a:ea typeface="Times New Roman"/>
              </a:rPr>
              <a:t>layer_id</a:t>
            </a:r>
            <a:r>
              <a:rPr lang="en-US" sz="1800" dirty="0">
                <a:latin typeface="Times New Roman"/>
                <a:ea typeface="Times New Roman"/>
              </a:rPr>
              <a:t> equal to LId1 - delta_view_ref_layer_id_minus1 – 1 is deactivated, then the sequence parameter set RBSP active for the layer having </a:t>
            </a:r>
            <a:r>
              <a:rPr lang="en-US" sz="1800" dirty="0" err="1">
                <a:latin typeface="Times New Roman"/>
                <a:ea typeface="Times New Roman"/>
              </a:rPr>
              <a:t>layer_id</a:t>
            </a:r>
            <a:r>
              <a:rPr lang="en-US" sz="1800" dirty="0">
                <a:latin typeface="Times New Roman"/>
                <a:ea typeface="Times New Roman"/>
              </a:rPr>
              <a:t> equal to LId2 shall be deactivated by the activation of another sequence parameter set RBSP for that layer.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Text For</a:t>
            </a:r>
            <a:br>
              <a:rPr lang="en-US" dirty="0" smtClean="0"/>
            </a:br>
            <a:r>
              <a:rPr lang="en-US" dirty="0" smtClean="0"/>
              <a:t>SPS Activation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7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164" y="1339384"/>
            <a:ext cx="3718111" cy="390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1: 2 Layers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96875" y="5333999"/>
            <a:ext cx="8351839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>
            <a:lvl1pPr marL="17621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892175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3pPr>
            <a:lvl4pPr marL="12525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16144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 smtClean="0"/>
              <a:t>Decoder stores</a:t>
            </a:r>
          </a:p>
          <a:p>
            <a:pPr lvl="1"/>
            <a:r>
              <a:rPr lang="en-US" sz="1800" dirty="0" smtClean="0"/>
              <a:t>SPS RBSPs</a:t>
            </a:r>
          </a:p>
          <a:p>
            <a:pPr lvl="1"/>
            <a:r>
              <a:rPr lang="en-US" sz="1800" dirty="0" smtClean="0"/>
              <a:t>One set of active SPS parameters for each decoded layer</a:t>
            </a:r>
          </a:p>
          <a:p>
            <a:pPr lvl="1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013285" y="3103195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=0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6746062" y="3097544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=1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5013284" y="1298654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=2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6746062" y="1298654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=3</a:t>
            </a:r>
            <a:endParaRPr lang="en-US" sz="1000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22" y="1385538"/>
            <a:ext cx="4484670" cy="385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851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51" y="1146175"/>
            <a:ext cx="8016937" cy="5480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2: 3 Layers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00181" y="4590541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=0</a:t>
            </a:r>
            <a:endParaRPr lang="en-US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6643244" y="4590541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=1</a:t>
            </a:r>
            <a:endParaRPr 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5000181" y="2895063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=2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6643244" y="2895063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=3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5000181" y="1285337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=4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6643244" y="1285337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7883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11" y="2583445"/>
            <a:ext cx="8474394" cy="390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Bitstream Constraint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52000"/>
          </a:xfrm>
        </p:spPr>
        <p:txBody>
          <a:bodyPr/>
          <a:lstStyle/>
          <a:p>
            <a:r>
              <a:rPr lang="en-US" sz="2000" dirty="0"/>
              <a:t>When a </a:t>
            </a:r>
            <a:r>
              <a:rPr lang="en-US" sz="2000" dirty="0" smtClean="0"/>
              <a:t>“short SPS” is active and the corresponding source for SPS prediction is deactivated, then the short SPS shall be deactivated</a:t>
            </a:r>
          </a:p>
          <a:p>
            <a:endParaRPr lang="en-US" dirty="0"/>
          </a:p>
        </p:txBody>
      </p:sp>
      <p:sp>
        <p:nvSpPr>
          <p:cNvPr id="7" name="Multiply 6"/>
          <p:cNvSpPr/>
          <p:nvPr/>
        </p:nvSpPr>
        <p:spPr bwMode="auto">
          <a:xfrm>
            <a:off x="6182077" y="2402271"/>
            <a:ext cx="3762261" cy="1634434"/>
          </a:xfrm>
          <a:prstGeom prst="mathMultiply">
            <a:avLst>
              <a:gd name="adj1" fmla="val 5243"/>
            </a:avLst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72780" y="4347256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=0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6905557" y="4341605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=1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5172779" y="2542715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=2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6905557" y="2542715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=2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5909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PresentationTemplate2011</Template>
  <TotalTime>7805</TotalTime>
  <Words>361</Words>
  <Application>Microsoft Office PowerPoint</Application>
  <PresentationFormat>On-screen Show (4:3)</PresentationFormat>
  <Paragraphs>107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Ericsson Capital TT</vt:lpstr>
      <vt:lpstr>Times New Roman</vt:lpstr>
      <vt:lpstr>MS Mincho</vt:lpstr>
      <vt:lpstr>PresentationTemplate2011</vt:lpstr>
      <vt:lpstr>INTER-LAYER SPS PREDICTION FOR HEVC EXTENSIONS</vt:lpstr>
      <vt:lpstr>Summary</vt:lpstr>
      <vt:lpstr>Proposed SPS Prediction</vt:lpstr>
      <vt:lpstr>Proposed Syntax</vt:lpstr>
      <vt:lpstr>Proposed Semantics</vt:lpstr>
      <vt:lpstr>Additional Text For SPS Activation</vt:lpstr>
      <vt:lpstr>Example 1: 2 Layers</vt:lpstr>
      <vt:lpstr>Example 2: 3 Layers</vt:lpstr>
      <vt:lpstr>Bitstream Constraint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Inter-layer SPS prediction for HEVC extensions</dc:title>
  <dc:creator>Thomas Rusert</dc:creator>
  <cp:keywords/>
  <dc:description>Rev PA1</dc:description>
  <cp:lastModifiedBy>r2</cp:lastModifiedBy>
  <cp:revision>73</cp:revision>
  <dcterms:created xsi:type="dcterms:W3CDTF">2009-08-18T09:58:28Z</dcterms:created>
  <dcterms:modified xsi:type="dcterms:W3CDTF">2012-10-11T09:28:09Z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FooterType">
    <vt:lpwstr>PresTemp</vt:lpwstr>
  </property>
  <property fmtid="{D5CDD505-2E9C-101B-9397-08002B2CF9AE}" pid="7" name="UsedFont">
    <vt:lpwstr>Ericsson Capital TT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/>
  </property>
  <property fmtid="{D5CDD505-2E9C-101B-9397-08002B2CF9AE}" pid="13" name="txtConfLabel">
    <vt:lpwstr>Commercial in confidence</vt:lpwstr>
  </property>
  <property fmtid="{D5CDD505-2E9C-101B-9397-08002B2CF9AE}" pid="14" name="optUseConfClass">
    <vt:bool>false</vt:bool>
  </property>
  <property fmtid="{D5CDD505-2E9C-101B-9397-08002B2CF9AE}" pid="15" name="optUseConfLabel">
    <vt:bool>true</vt:bool>
  </property>
  <property fmtid="{D5CDD505-2E9C-101B-9397-08002B2CF9AE}" pid="16" name="optFooterCVLDocNo">
    <vt:bool>true</vt:bool>
  </property>
  <property fmtid="{D5CDD505-2E9C-101B-9397-08002B2CF9AE}" pid="17" name="optFooterCVLCopyright">
    <vt:bool>false</vt:bool>
  </property>
  <property fmtid="{D5CDD505-2E9C-101B-9397-08002B2CF9AE}" pid="18" name="optEnterText1">
    <vt:bool>false</vt:bool>
  </property>
  <property fmtid="{D5CDD505-2E9C-101B-9397-08002B2CF9AE}" pid="19" name="optFooterCVLConfLabel">
    <vt:bool>false</vt:bool>
  </property>
  <property fmtid="{D5CDD505-2E9C-101B-9397-08002B2CF9AE}" pid="20" name="optEnterText2">
    <vt:bool>true</vt:bool>
  </property>
  <property fmtid="{D5CDD505-2E9C-101B-9397-08002B2CF9AE}" pid="21" name="optFooterCVLTitle">
    <vt:bool>true</vt:bool>
  </property>
  <property fmtid="{D5CDD505-2E9C-101B-9397-08002B2CF9AE}" pid="22" name="optFooterCVLPrep">
    <vt:bool>false</vt:bool>
  </property>
  <property fmtid="{D5CDD505-2E9C-101B-9397-08002B2CF9AE}" pid="23" name="optEnterText3">
    <vt:bool>false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/>
  </property>
  <property fmtid="{D5CDD505-2E9C-101B-9397-08002B2CF9AE}" pid="27" name="MiddleFooterField">
    <vt:lpwstr>JCTVC-K0277</vt:lpwstr>
  </property>
  <property fmtid="{D5CDD505-2E9C-101B-9397-08002B2CF9AE}" pid="28" name="RightFooterField">
    <vt:lpwstr>Inter-layer SPS prediction for HEVC extensions</vt:lpwstr>
  </property>
  <property fmtid="{D5CDD505-2E9C-101B-9397-08002B2CF9AE}" pid="29" name="RightFooterField2">
    <vt:lpwstr>2012-10-09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Presentation2011</vt:lpwstr>
  </property>
  <property fmtid="{D5CDD505-2E9C-101B-9397-08002B2CF9AE}" pid="33" name="TemplateName2">
    <vt:lpwstr>CXC 173 2731/1</vt:lpwstr>
  </property>
  <property fmtid="{D5CDD505-2E9C-101B-9397-08002B2CF9AE}" pid="34" name="TemplateVersion2">
    <vt:lpwstr>R1A</vt:lpwstr>
  </property>
  <property fmtid="{D5CDD505-2E9C-101B-9397-08002B2CF9AE}" pid="35" name="PackageNo">
    <vt:lpwstr>LXA 119 603</vt:lpwstr>
  </property>
  <property fmtid="{D5CDD505-2E9C-101B-9397-08002B2CF9AE}" pid="36" name="PackageVersion">
    <vt:lpwstr>R3A</vt:lpwstr>
  </property>
  <property fmtid="{D5CDD505-2E9C-101B-9397-08002B2CF9AE}" pid="37" name="Prepared">
    <vt:lpwstr>Thomas Rusert</vt:lpwstr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>Inter-layer SPS prediction for HEVC extensions</vt:lpwstr>
  </property>
  <property fmtid="{D5CDD505-2E9C-101B-9397-08002B2CF9AE}" pid="44" name="Date">
    <vt:lpwstr>2012-10-09</vt:lpwstr>
  </property>
  <property fmtid="{D5CDD505-2E9C-101B-9397-08002B2CF9AE}" pid="45" name="Reference">
    <vt:lpwstr/>
  </property>
  <property fmtid="{D5CDD505-2E9C-101B-9397-08002B2CF9AE}" pid="46" name="Keyword">
    <vt:lpwstr/>
  </property>
  <property fmtid="{D5CDD505-2E9C-101B-9397-08002B2CF9AE}" pid="47" name="UpdateProcess">
    <vt:lpwstr>End</vt:lpwstr>
  </property>
</Properties>
</file>