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8" r:id="rId2"/>
    <p:sldId id="373" r:id="rId3"/>
    <p:sldId id="389" r:id="rId4"/>
    <p:sldId id="403" r:id="rId5"/>
    <p:sldId id="415" r:id="rId6"/>
    <p:sldId id="393" r:id="rId7"/>
    <p:sldId id="410" r:id="rId8"/>
    <p:sldId id="400" r:id="rId9"/>
    <p:sldId id="409" r:id="rId10"/>
    <p:sldId id="412" r:id="rId11"/>
    <p:sldId id="413" r:id="rId12"/>
    <p:sldId id="414" r:id="rId13"/>
    <p:sldId id="411" r:id="rId14"/>
    <p:sldId id="369" r:id="rId15"/>
    <p:sldId id="263" r:id="rId16"/>
  </p:sldIdLst>
  <p:sldSz cx="10528300" cy="8001000"/>
  <p:notesSz cx="7099300" cy="10234613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sz="2100"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sz="2100"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sz="2100"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sz="2100"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A7A7A7"/>
    <a:srgbClr val="5F5F5F"/>
    <a:srgbClr val="B2B2B2"/>
    <a:srgbClr val="BBE0E3"/>
    <a:srgbClr val="CC0000"/>
    <a:srgbClr val="DDDDDD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59" autoAdjust="0"/>
    <p:restoredTop sz="96589" autoAdjust="0"/>
  </p:normalViewPr>
  <p:slideViewPr>
    <p:cSldViewPr>
      <p:cViewPr>
        <p:scale>
          <a:sx n="66" d="100"/>
          <a:sy n="66" d="100"/>
        </p:scale>
        <p:origin x="-72" y="-72"/>
      </p:cViewPr>
      <p:guideLst>
        <p:guide orient="horz" pos="2520"/>
        <p:guide pos="331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6085125" cy="4608512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l">
              <a:defRPr sz="1300"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ea typeface="宋体" pitchFamily="2" charset="-122"/>
              </a:defRPr>
            </a:lvl1pPr>
          </a:lstStyle>
          <a:p>
            <a:pPr>
              <a:defRPr/>
            </a:pPr>
            <a:fld id="{4466DF5A-26B8-4B38-93AD-FD11E085E079}" type="datetime1">
              <a:rPr lang="zh-CN" altLang="en-US"/>
              <a:pPr>
                <a:defRPr/>
              </a:pPr>
              <a:t>2012-10-13</a:t>
            </a:fld>
            <a:endParaRPr lang="en-US" altLang="zh-CN"/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l">
              <a:defRPr sz="1300"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ea typeface="宋体" pitchFamily="2" charset="-122"/>
              </a:defRPr>
            </a:lvl1pPr>
          </a:lstStyle>
          <a:p>
            <a:pPr>
              <a:defRPr/>
            </a:pPr>
            <a:fld id="{7F98669B-5651-44FD-9BC1-588E24845C0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l">
              <a:defRPr sz="1300"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ea typeface="宋体" pitchFamily="2" charset="-122"/>
              </a:defRPr>
            </a:lvl1pPr>
          </a:lstStyle>
          <a:p>
            <a:pPr>
              <a:defRPr/>
            </a:pPr>
            <a:fld id="{176443F7-2613-4D14-8D58-6FB52CA696DD}" type="datetime1">
              <a:rPr lang="zh-CN" altLang="en-US"/>
              <a:pPr>
                <a:defRPr/>
              </a:pPr>
              <a:t>2012-10-13</a:t>
            </a:fld>
            <a:endParaRPr lang="en-US" altLang="zh-CN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25525" y="768350"/>
            <a:ext cx="5048250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l">
              <a:defRPr sz="1300"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ea typeface="宋体" pitchFamily="2" charset="-122"/>
              </a:defRPr>
            </a:lvl1pPr>
          </a:lstStyle>
          <a:p>
            <a:pPr>
              <a:defRPr/>
            </a:pPr>
            <a:fld id="{BD5DFF54-463E-49B3-9C2B-113F45BD81D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D023155-A895-4247-BFC1-431F88C1DEC5}" type="datetime1">
              <a:rPr lang="zh-CN" altLang="en-US" smtClean="0">
                <a:ea typeface="宋体" charset="-122"/>
              </a:rPr>
              <a:pPr/>
              <a:t>2012-10-13</a:t>
            </a:fld>
            <a:endParaRPr lang="en-US" altLang="zh-CN" smtClean="0">
              <a:ea typeface="宋体" charset="-122"/>
            </a:endParaRPr>
          </a:p>
        </p:txBody>
      </p:sp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5AE1E45-42C4-47D7-830C-F43D9A7CC64E}" type="slidenum">
              <a:rPr lang="en-US" altLang="zh-CN" smtClean="0">
                <a:ea typeface="宋体" charset="-122"/>
              </a:rPr>
              <a:pPr/>
              <a:t>1</a:t>
            </a:fld>
            <a:endParaRPr lang="en-US" altLang="zh-CN" smtClean="0">
              <a:ea typeface="宋体" charset="-122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 smtClean="0">
              <a:ea typeface="宋体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88988" y="2486025"/>
            <a:ext cx="8950325" cy="17145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79563" y="4533900"/>
            <a:ext cx="7369175" cy="20447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D0BFD06F-3703-434D-ACA5-3615DF51C444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635351DE-9F95-4152-96C9-3CD6DA598BD6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785100" y="320675"/>
            <a:ext cx="2352675" cy="682625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727075" y="320675"/>
            <a:ext cx="6905625" cy="682625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31CA4CC2-1281-489E-9F4E-C01052D97D8F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标题，一项大型内容和两项小型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7075" y="320675"/>
            <a:ext cx="9410700" cy="13335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727075" y="1866900"/>
            <a:ext cx="4629150" cy="52800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5508625" y="1866900"/>
            <a:ext cx="4629150" cy="25638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5508625" y="4583113"/>
            <a:ext cx="4629150" cy="256381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0D110977-8C4A-4725-8C8B-A90E9B27FB60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7075" y="320675"/>
            <a:ext cx="9410700" cy="13335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727075" y="1866900"/>
            <a:ext cx="9410700" cy="5280025"/>
          </a:xfrm>
        </p:spPr>
        <p:txBody>
          <a:bodyPr/>
          <a:lstStyle/>
          <a:p>
            <a:pPr lvl="0"/>
            <a:endParaRPr lang="zh-CN" altLang="en-US" noProof="0" smtClean="0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AB583531-F22D-43BA-B02B-F8A77F9821DD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5C236603-8142-4F65-B8FA-3BBB6E56C27D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5141913"/>
            <a:ext cx="8948738" cy="158908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3390900"/>
            <a:ext cx="8948738" cy="1751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14DF7A8E-A993-46F1-B602-E0C11AE17A08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727075" y="1866900"/>
            <a:ext cx="4629150" cy="5280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508625" y="1866900"/>
            <a:ext cx="4629150" cy="5280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24209F07-FC79-45AB-873A-F3146625E418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27050" y="320675"/>
            <a:ext cx="9474200" cy="13335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27050" y="1790700"/>
            <a:ext cx="4651375" cy="746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27050" y="2536825"/>
            <a:ext cx="4651375" cy="4610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348288" y="1790700"/>
            <a:ext cx="4652962" cy="746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348288" y="2536825"/>
            <a:ext cx="4652962" cy="4610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868D05CF-4580-4931-A583-E777BBE02AF4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F0DFE4F9-2CB7-47FF-9A17-0081EF3B20EA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CDC71436-1285-492A-BDBD-83CE67A7A7AC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27050" y="319088"/>
            <a:ext cx="3462338" cy="13557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116388" y="319088"/>
            <a:ext cx="5884862" cy="68278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27050" y="1674813"/>
            <a:ext cx="3462338" cy="54721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BAF8A8BE-5953-4441-9561-E24B142343B7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063750" y="5600700"/>
            <a:ext cx="6316663" cy="66198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063750" y="714375"/>
            <a:ext cx="6316663" cy="4800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063750" y="6262688"/>
            <a:ext cx="6316663" cy="9382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394DAC2A-515F-4013-8C04-4E4CD3433992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vmlDrawing" Target="../drawings/vmlDrawing1.v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7" name="Picture 12" descr="海思-修"/>
          <p:cNvPicPr>
            <a:picLocks noChangeAspect="1" noChangeArrowheads="1"/>
          </p:cNvPicPr>
          <p:nvPr userDrawn="1"/>
        </p:nvPicPr>
        <p:blipFill>
          <a:blip r:embed="rId16"/>
          <a:srcRect/>
          <a:stretch>
            <a:fillRect/>
          </a:stretch>
        </p:blipFill>
        <p:spPr bwMode="auto">
          <a:xfrm>
            <a:off x="0" y="7326313"/>
            <a:ext cx="10528300" cy="67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65" name="Object 41"/>
          <p:cNvGraphicFramePr>
            <a:graphicFrameLocks noChangeAspect="1"/>
          </p:cNvGraphicFramePr>
          <p:nvPr/>
        </p:nvGraphicFramePr>
        <p:xfrm>
          <a:off x="800100" y="7569200"/>
          <a:ext cx="1800225" cy="176213"/>
        </p:xfrm>
        <a:graphic>
          <a:graphicData uri="http://schemas.openxmlformats.org/presentationml/2006/ole">
            <p:oleObj spid="_x0000_s1065" name="CorelDRAW" r:id="rId17" imgW="13754520" imgH="1340640" progId="">
              <p:embed/>
            </p:oleObj>
          </a:graphicData>
        </a:graphic>
      </p:graphicFrame>
      <p:sp>
        <p:nvSpPr>
          <p:cNvPr id="1031" name="Text Box 7"/>
          <p:cNvSpPr txBox="1">
            <a:spLocks noChangeArrowheads="1"/>
          </p:cNvSpPr>
          <p:nvPr userDrawn="1"/>
        </p:nvSpPr>
        <p:spPr bwMode="auto">
          <a:xfrm>
            <a:off x="-2224088" y="0"/>
            <a:ext cx="2095500" cy="8743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>
            <a:spAutoFit/>
          </a:bodyPr>
          <a:lstStyle>
            <a:lvl1pPr defTabSz="105886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defTabSz="105886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defTabSz="105886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defTabSz="105886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defTabSz="105886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defTabSz="1058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defTabSz="1058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defTabSz="1058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defTabSz="1058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defRPr/>
            </a:pPr>
            <a:r>
              <a:rPr lang="zh-CN" altLang="en-US" sz="1800" b="1" smtClean="0">
                <a:solidFill>
                  <a:schemeClr val="bg1"/>
                </a:solidFill>
              </a:rPr>
              <a:t>封面英文标题</a:t>
            </a:r>
            <a:r>
              <a:rPr lang="en-US" altLang="zh-CN" sz="1800" b="1" smtClean="0">
                <a:solidFill>
                  <a:schemeClr val="bg1"/>
                </a:solidFill>
              </a:rPr>
              <a:t>:</a:t>
            </a:r>
          </a:p>
          <a:p>
            <a:pPr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字体</a:t>
            </a:r>
            <a:r>
              <a:rPr lang="en-US" altLang="zh-CN" sz="1800" smtClean="0">
                <a:solidFill>
                  <a:schemeClr val="bg1"/>
                </a:solidFill>
              </a:rPr>
              <a:t>:Arial  </a:t>
            </a:r>
          </a:p>
          <a:p>
            <a:pPr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大小</a:t>
            </a:r>
            <a:r>
              <a:rPr lang="en-US" altLang="zh-CN" sz="1800" smtClean="0">
                <a:solidFill>
                  <a:schemeClr val="bg1"/>
                </a:solidFill>
              </a:rPr>
              <a:t>:47pt  </a:t>
            </a:r>
          </a:p>
          <a:p>
            <a:pPr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颜色</a:t>
            </a:r>
            <a:r>
              <a:rPr lang="en-US" altLang="zh-CN" sz="1800" smtClean="0">
                <a:solidFill>
                  <a:schemeClr val="bg1"/>
                </a:solidFill>
              </a:rPr>
              <a:t>:</a:t>
            </a:r>
            <a:r>
              <a:rPr lang="zh-CN" altLang="en-US" sz="1800" smtClean="0">
                <a:solidFill>
                  <a:schemeClr val="bg1"/>
                </a:solidFill>
              </a:rPr>
              <a:t>黑色</a:t>
            </a:r>
            <a:r>
              <a:rPr lang="en-US" altLang="zh-CN" sz="1800" smtClean="0">
                <a:solidFill>
                  <a:schemeClr val="bg1"/>
                </a:solidFill>
              </a:rPr>
              <a:t>/</a:t>
            </a:r>
            <a:r>
              <a:rPr lang="zh-CN" altLang="en-US" sz="1800" smtClean="0">
                <a:solidFill>
                  <a:schemeClr val="bg1"/>
                </a:solidFill>
              </a:rPr>
              <a:t>反白</a:t>
            </a:r>
          </a:p>
          <a:p>
            <a:pPr>
              <a:defRPr/>
            </a:pPr>
            <a:endParaRPr lang="zh-CN" altLang="en-US" sz="1800" smtClean="0">
              <a:solidFill>
                <a:schemeClr val="bg1"/>
              </a:solidFill>
            </a:endParaRPr>
          </a:p>
          <a:p>
            <a:pPr>
              <a:defRPr/>
            </a:pPr>
            <a:r>
              <a:rPr lang="zh-CN" altLang="en-US" sz="1800" b="1" smtClean="0">
                <a:solidFill>
                  <a:schemeClr val="bg1"/>
                </a:solidFill>
              </a:rPr>
              <a:t>封面中文标题</a:t>
            </a:r>
            <a:r>
              <a:rPr lang="en-US" altLang="zh-CN" sz="1800" b="1" smtClean="0">
                <a:solidFill>
                  <a:schemeClr val="bg1"/>
                </a:solidFill>
              </a:rPr>
              <a:t>:</a:t>
            </a:r>
          </a:p>
          <a:p>
            <a:pPr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字体</a:t>
            </a:r>
            <a:r>
              <a:rPr lang="en-US" altLang="zh-CN" sz="1800" smtClean="0">
                <a:solidFill>
                  <a:schemeClr val="bg1"/>
                </a:solidFill>
              </a:rPr>
              <a:t>:</a:t>
            </a:r>
            <a:r>
              <a:rPr lang="zh-CN" altLang="en-US" sz="1800" smtClean="0">
                <a:solidFill>
                  <a:schemeClr val="bg1"/>
                </a:solidFill>
              </a:rPr>
              <a:t>黑体  </a:t>
            </a:r>
          </a:p>
          <a:p>
            <a:pPr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大小</a:t>
            </a:r>
            <a:r>
              <a:rPr lang="en-US" altLang="zh-CN" sz="1800" smtClean="0">
                <a:solidFill>
                  <a:schemeClr val="bg1"/>
                </a:solidFill>
              </a:rPr>
              <a:t>:40-47pt  </a:t>
            </a:r>
          </a:p>
          <a:p>
            <a:pPr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颜色</a:t>
            </a:r>
            <a:r>
              <a:rPr lang="en-US" altLang="zh-CN" sz="1800" smtClean="0">
                <a:solidFill>
                  <a:schemeClr val="bg1"/>
                </a:solidFill>
              </a:rPr>
              <a:t>:</a:t>
            </a:r>
            <a:r>
              <a:rPr lang="zh-CN" altLang="en-US" sz="1800" smtClean="0">
                <a:solidFill>
                  <a:schemeClr val="bg1"/>
                </a:solidFill>
              </a:rPr>
              <a:t>黑色</a:t>
            </a:r>
            <a:r>
              <a:rPr lang="en-US" altLang="zh-CN" sz="1800" smtClean="0">
                <a:solidFill>
                  <a:schemeClr val="bg1"/>
                </a:solidFill>
              </a:rPr>
              <a:t>/</a:t>
            </a:r>
            <a:r>
              <a:rPr lang="zh-CN" altLang="en-US" sz="1800" smtClean="0">
                <a:solidFill>
                  <a:schemeClr val="bg1"/>
                </a:solidFill>
              </a:rPr>
              <a:t>反白</a:t>
            </a:r>
          </a:p>
          <a:p>
            <a:pPr>
              <a:defRPr/>
            </a:pPr>
            <a:endParaRPr lang="zh-CN" altLang="en-US" sz="1800" b="1" smtClean="0">
              <a:solidFill>
                <a:schemeClr val="bg1"/>
              </a:solidFill>
            </a:endParaRPr>
          </a:p>
          <a:p>
            <a:pPr>
              <a:defRPr/>
            </a:pPr>
            <a:r>
              <a:rPr lang="zh-CN" altLang="en-US" sz="1800" b="1" smtClean="0">
                <a:solidFill>
                  <a:schemeClr val="bg1"/>
                </a:solidFill>
              </a:rPr>
              <a:t>英文内页标题</a:t>
            </a:r>
            <a:r>
              <a:rPr lang="en-US" altLang="zh-CN" sz="1800" b="1" smtClean="0">
                <a:solidFill>
                  <a:schemeClr val="bg1"/>
                </a:solidFill>
              </a:rPr>
              <a:t>:</a:t>
            </a:r>
            <a:endParaRPr lang="en-US" altLang="zh-CN" sz="1800" smtClean="0">
              <a:solidFill>
                <a:schemeClr val="bg1"/>
              </a:solidFill>
            </a:endParaRPr>
          </a:p>
          <a:p>
            <a:pPr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字体</a:t>
            </a:r>
            <a:r>
              <a:rPr lang="en-US" altLang="zh-CN" sz="1800" smtClean="0">
                <a:solidFill>
                  <a:schemeClr val="bg1"/>
                </a:solidFill>
              </a:rPr>
              <a:t>:Arial </a:t>
            </a:r>
          </a:p>
          <a:p>
            <a:pPr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大小</a:t>
            </a:r>
            <a:r>
              <a:rPr lang="en-US" altLang="zh-CN" sz="1800" smtClean="0">
                <a:solidFill>
                  <a:schemeClr val="bg1"/>
                </a:solidFill>
              </a:rPr>
              <a:t>:30-35pt  </a:t>
            </a:r>
          </a:p>
          <a:p>
            <a:pPr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颜色</a:t>
            </a:r>
            <a:r>
              <a:rPr lang="en-US" altLang="zh-CN" sz="1800" smtClean="0">
                <a:solidFill>
                  <a:schemeClr val="bg1"/>
                </a:solidFill>
              </a:rPr>
              <a:t>: R153 G0 B0</a:t>
            </a:r>
          </a:p>
          <a:p>
            <a:pPr>
              <a:defRPr/>
            </a:pPr>
            <a:endParaRPr lang="en-US" altLang="zh-CN" sz="1800" smtClean="0">
              <a:solidFill>
                <a:schemeClr val="bg1"/>
              </a:solidFill>
            </a:endParaRPr>
          </a:p>
          <a:p>
            <a:pPr>
              <a:defRPr/>
            </a:pPr>
            <a:r>
              <a:rPr lang="zh-CN" altLang="en-US" sz="1800" b="1" smtClean="0">
                <a:solidFill>
                  <a:schemeClr val="bg1"/>
                </a:solidFill>
              </a:rPr>
              <a:t>英文内页正文</a:t>
            </a:r>
            <a:r>
              <a:rPr lang="en-US" altLang="zh-CN" sz="1800" b="1" smtClean="0">
                <a:solidFill>
                  <a:schemeClr val="bg1"/>
                </a:solidFill>
              </a:rPr>
              <a:t>:</a:t>
            </a:r>
            <a:endParaRPr lang="en-US" altLang="zh-CN" sz="1800" smtClean="0">
              <a:solidFill>
                <a:schemeClr val="bg1"/>
              </a:solidFill>
            </a:endParaRPr>
          </a:p>
          <a:p>
            <a:pPr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字体</a:t>
            </a:r>
            <a:r>
              <a:rPr lang="en-US" altLang="zh-CN" sz="1800" smtClean="0">
                <a:solidFill>
                  <a:schemeClr val="bg1"/>
                </a:solidFill>
              </a:rPr>
              <a:t>: Arial</a:t>
            </a:r>
            <a:r>
              <a:rPr lang="en-US" altLang="zh-CN" sz="1800" smtClean="0"/>
              <a:t> </a:t>
            </a:r>
            <a:endParaRPr lang="en-US" altLang="zh-CN" sz="1800" smtClean="0">
              <a:solidFill>
                <a:schemeClr val="bg1"/>
              </a:solidFill>
            </a:endParaRPr>
          </a:p>
          <a:p>
            <a:pPr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大小</a:t>
            </a:r>
            <a:r>
              <a:rPr lang="en-US" altLang="zh-CN" sz="1800" smtClean="0">
                <a:solidFill>
                  <a:schemeClr val="bg1"/>
                </a:solidFill>
              </a:rPr>
              <a:t>:18-24pt  </a:t>
            </a:r>
          </a:p>
          <a:p>
            <a:pPr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颜色</a:t>
            </a:r>
            <a:r>
              <a:rPr lang="en-US" altLang="zh-CN" sz="1800" smtClean="0">
                <a:solidFill>
                  <a:schemeClr val="bg1"/>
                </a:solidFill>
              </a:rPr>
              <a:t>:R0 G0 B0</a:t>
            </a:r>
          </a:p>
          <a:p>
            <a:pPr>
              <a:defRPr/>
            </a:pPr>
            <a:endParaRPr lang="en-US" altLang="zh-CN" sz="1800" b="1" smtClean="0">
              <a:solidFill>
                <a:schemeClr val="bg1"/>
              </a:solidFill>
            </a:endParaRPr>
          </a:p>
          <a:p>
            <a:pPr>
              <a:defRPr/>
            </a:pPr>
            <a:r>
              <a:rPr lang="zh-CN" altLang="en-US" sz="1800" b="1" smtClean="0">
                <a:solidFill>
                  <a:schemeClr val="bg1"/>
                </a:solidFill>
              </a:rPr>
              <a:t>中文内页标题</a:t>
            </a:r>
            <a:r>
              <a:rPr lang="en-US" altLang="zh-CN" sz="1800" b="1" smtClean="0">
                <a:solidFill>
                  <a:schemeClr val="bg1"/>
                </a:solidFill>
              </a:rPr>
              <a:t>:</a:t>
            </a:r>
          </a:p>
          <a:p>
            <a:pPr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字体</a:t>
            </a:r>
            <a:r>
              <a:rPr lang="en-US" altLang="zh-CN" sz="1800" smtClean="0">
                <a:solidFill>
                  <a:schemeClr val="bg1"/>
                </a:solidFill>
              </a:rPr>
              <a:t>:</a:t>
            </a:r>
            <a:r>
              <a:rPr lang="zh-CN" altLang="en-US" sz="1800" smtClean="0">
                <a:solidFill>
                  <a:schemeClr val="bg1"/>
                </a:solidFill>
              </a:rPr>
              <a:t>黑体  </a:t>
            </a:r>
          </a:p>
          <a:p>
            <a:pPr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大小</a:t>
            </a:r>
            <a:r>
              <a:rPr lang="en-US" altLang="zh-CN" sz="1800" smtClean="0">
                <a:solidFill>
                  <a:schemeClr val="bg1"/>
                </a:solidFill>
              </a:rPr>
              <a:t>:35pt  </a:t>
            </a:r>
          </a:p>
          <a:p>
            <a:pPr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颜色</a:t>
            </a:r>
            <a:r>
              <a:rPr lang="en-US" altLang="zh-CN" sz="1800" smtClean="0">
                <a:solidFill>
                  <a:schemeClr val="bg1"/>
                </a:solidFill>
              </a:rPr>
              <a:t>: R153 G0 B0</a:t>
            </a:r>
          </a:p>
          <a:p>
            <a:pPr>
              <a:defRPr/>
            </a:pPr>
            <a:endParaRPr lang="en-US" altLang="zh-CN" sz="1800" smtClean="0">
              <a:solidFill>
                <a:schemeClr val="bg1"/>
              </a:solidFill>
            </a:endParaRPr>
          </a:p>
          <a:p>
            <a:pPr>
              <a:defRPr/>
            </a:pPr>
            <a:r>
              <a:rPr lang="zh-CN" altLang="en-US" sz="1800" b="1" smtClean="0">
                <a:solidFill>
                  <a:schemeClr val="bg1"/>
                </a:solidFill>
              </a:rPr>
              <a:t>中文内页正文</a:t>
            </a:r>
            <a:r>
              <a:rPr lang="en-US" altLang="zh-CN" sz="1800" b="1" smtClean="0">
                <a:solidFill>
                  <a:schemeClr val="bg1"/>
                </a:solidFill>
              </a:rPr>
              <a:t>:</a:t>
            </a:r>
            <a:endParaRPr lang="en-US" altLang="zh-CN" sz="1800" smtClean="0">
              <a:solidFill>
                <a:schemeClr val="bg1"/>
              </a:solidFill>
            </a:endParaRPr>
          </a:p>
          <a:p>
            <a:pPr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字体</a:t>
            </a:r>
            <a:r>
              <a:rPr lang="en-US" altLang="zh-CN" sz="1800" smtClean="0">
                <a:solidFill>
                  <a:schemeClr val="bg1"/>
                </a:solidFill>
              </a:rPr>
              <a:t>:</a:t>
            </a:r>
            <a:r>
              <a:rPr lang="zh-CN" altLang="en-US" sz="1800" smtClean="0">
                <a:solidFill>
                  <a:schemeClr val="bg1"/>
                </a:solidFill>
              </a:rPr>
              <a:t>细黑体 </a:t>
            </a:r>
          </a:p>
          <a:p>
            <a:pPr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大小</a:t>
            </a:r>
            <a:r>
              <a:rPr lang="en-US" altLang="zh-CN" sz="1800" smtClean="0">
                <a:solidFill>
                  <a:schemeClr val="bg1"/>
                </a:solidFill>
              </a:rPr>
              <a:t>:22-24pt  </a:t>
            </a:r>
          </a:p>
          <a:p>
            <a:pPr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颜色</a:t>
            </a:r>
            <a:r>
              <a:rPr lang="en-US" altLang="zh-CN" sz="1800" smtClean="0">
                <a:solidFill>
                  <a:schemeClr val="bg1"/>
                </a:solidFill>
              </a:rPr>
              <a:t>:R0 G0 B0</a:t>
            </a:r>
          </a:p>
          <a:p>
            <a:pPr>
              <a:defRPr/>
            </a:pPr>
            <a:endParaRPr lang="en-US" altLang="zh-CN" sz="1800" smtClean="0">
              <a:solidFill>
                <a:schemeClr val="bg1"/>
              </a:solidFill>
            </a:endParaRPr>
          </a:p>
          <a:p>
            <a:pPr>
              <a:spcBef>
                <a:spcPct val="50000"/>
              </a:spcBef>
              <a:defRPr/>
            </a:pPr>
            <a:endParaRPr lang="en-US" altLang="zh-CN" sz="1800" smtClean="0">
              <a:solidFill>
                <a:schemeClr val="bg1"/>
              </a:solidFill>
            </a:endParaRPr>
          </a:p>
        </p:txBody>
      </p:sp>
      <p:pic>
        <p:nvPicPr>
          <p:cNvPr id="1069" name="Picture 11" descr="海思-修"/>
          <p:cNvPicPr>
            <a:picLocks noChangeAspect="1" noChangeArrowheads="1"/>
          </p:cNvPicPr>
          <p:nvPr userDrawn="1"/>
        </p:nvPicPr>
        <p:blipFill>
          <a:blip r:embed="rId18"/>
          <a:srcRect/>
          <a:stretch>
            <a:fillRect/>
          </a:stretch>
        </p:blipFill>
        <p:spPr bwMode="auto">
          <a:xfrm>
            <a:off x="8504238" y="7481888"/>
            <a:ext cx="1728787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70" name="Rectangle 13"/>
          <p:cNvSpPr>
            <a:spLocks noGrp="1" noChangeArrowheads="1"/>
          </p:cNvSpPr>
          <p:nvPr>
            <p:ph type="title"/>
          </p:nvPr>
        </p:nvSpPr>
        <p:spPr bwMode="auto">
          <a:xfrm>
            <a:off x="727075" y="320675"/>
            <a:ext cx="9410700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7" tIns="45708" rIns="91417" bIns="4570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71" name="Rectangle 14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7075" y="1866900"/>
            <a:ext cx="9410700" cy="528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7" tIns="45708" rIns="91417" bIns="457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39" name="Rectangle 1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19913" y="7467600"/>
            <a:ext cx="1233487" cy="1285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eaLnBrk="0" hangingPunct="0">
              <a:lnSpc>
                <a:spcPct val="85000"/>
              </a:lnSpc>
              <a:defRPr sz="1200">
                <a:latin typeface="FrutigerNext LT Medium" pitchFamily="34" charset="0"/>
                <a:ea typeface="MS PGothic" pitchFamily="34" charset="-128"/>
              </a:defRPr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46BA8794-4717-4FC7-BFFB-099D026FDB5C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  <p:sldLayoutId id="2147483649" r:id="rId13"/>
  </p:sldLayoutIdLst>
  <p:hf sldNum="0" hdr="0" ftr="0"/>
  <p:txStyles>
    <p:titleStyle>
      <a:lvl1pPr algn="l" defTabSz="1058863" rtl="0" eaLnBrk="0" fontAlgn="base" hangingPunct="0">
        <a:spcBef>
          <a:spcPct val="0"/>
        </a:spcBef>
        <a:spcAft>
          <a:spcPct val="0"/>
        </a:spcAft>
        <a:defRPr sz="3500">
          <a:solidFill>
            <a:srgbClr val="CC0000"/>
          </a:solidFill>
          <a:latin typeface="+mj-lt"/>
          <a:ea typeface="+mj-ea"/>
          <a:cs typeface="+mj-cs"/>
        </a:defRPr>
      </a:lvl1pPr>
      <a:lvl2pPr algn="l" defTabSz="1058863" rtl="0" eaLnBrk="0" fontAlgn="base" hangingPunct="0">
        <a:spcBef>
          <a:spcPct val="0"/>
        </a:spcBef>
        <a:spcAft>
          <a:spcPct val="0"/>
        </a:spcAft>
        <a:defRPr sz="3500">
          <a:solidFill>
            <a:srgbClr val="CC0000"/>
          </a:solidFill>
          <a:latin typeface="Arial" charset="0"/>
          <a:ea typeface="黑体" pitchFamily="2" charset="-122"/>
        </a:defRPr>
      </a:lvl2pPr>
      <a:lvl3pPr algn="l" defTabSz="1058863" rtl="0" eaLnBrk="0" fontAlgn="base" hangingPunct="0">
        <a:spcBef>
          <a:spcPct val="0"/>
        </a:spcBef>
        <a:spcAft>
          <a:spcPct val="0"/>
        </a:spcAft>
        <a:defRPr sz="3500">
          <a:solidFill>
            <a:srgbClr val="CC0000"/>
          </a:solidFill>
          <a:latin typeface="Arial" charset="0"/>
          <a:ea typeface="黑体" pitchFamily="2" charset="-122"/>
        </a:defRPr>
      </a:lvl3pPr>
      <a:lvl4pPr algn="l" defTabSz="1058863" rtl="0" eaLnBrk="0" fontAlgn="base" hangingPunct="0">
        <a:spcBef>
          <a:spcPct val="0"/>
        </a:spcBef>
        <a:spcAft>
          <a:spcPct val="0"/>
        </a:spcAft>
        <a:defRPr sz="3500">
          <a:solidFill>
            <a:srgbClr val="CC0000"/>
          </a:solidFill>
          <a:latin typeface="Arial" charset="0"/>
          <a:ea typeface="黑体" pitchFamily="2" charset="-122"/>
        </a:defRPr>
      </a:lvl4pPr>
      <a:lvl5pPr algn="l" defTabSz="1058863" rtl="0" eaLnBrk="0" fontAlgn="base" hangingPunct="0">
        <a:spcBef>
          <a:spcPct val="0"/>
        </a:spcBef>
        <a:spcAft>
          <a:spcPct val="0"/>
        </a:spcAft>
        <a:defRPr sz="3500">
          <a:solidFill>
            <a:srgbClr val="CC0000"/>
          </a:solidFill>
          <a:latin typeface="Arial" charset="0"/>
          <a:ea typeface="黑体" pitchFamily="2" charset="-122"/>
        </a:defRPr>
      </a:lvl5pPr>
      <a:lvl6pPr marL="457200" algn="l" defTabSz="1058863" rtl="0" fontAlgn="base">
        <a:spcBef>
          <a:spcPct val="0"/>
        </a:spcBef>
        <a:spcAft>
          <a:spcPct val="0"/>
        </a:spcAft>
        <a:defRPr sz="3500">
          <a:solidFill>
            <a:srgbClr val="CC0000"/>
          </a:solidFill>
          <a:latin typeface="Arial" charset="0"/>
          <a:ea typeface="黑体" pitchFamily="2" charset="-122"/>
        </a:defRPr>
      </a:lvl6pPr>
      <a:lvl7pPr marL="914400" algn="l" defTabSz="1058863" rtl="0" fontAlgn="base">
        <a:spcBef>
          <a:spcPct val="0"/>
        </a:spcBef>
        <a:spcAft>
          <a:spcPct val="0"/>
        </a:spcAft>
        <a:defRPr sz="3500">
          <a:solidFill>
            <a:srgbClr val="CC0000"/>
          </a:solidFill>
          <a:latin typeface="Arial" charset="0"/>
          <a:ea typeface="黑体" pitchFamily="2" charset="-122"/>
        </a:defRPr>
      </a:lvl7pPr>
      <a:lvl8pPr marL="1371600" algn="l" defTabSz="1058863" rtl="0" fontAlgn="base">
        <a:spcBef>
          <a:spcPct val="0"/>
        </a:spcBef>
        <a:spcAft>
          <a:spcPct val="0"/>
        </a:spcAft>
        <a:defRPr sz="3500">
          <a:solidFill>
            <a:srgbClr val="CC0000"/>
          </a:solidFill>
          <a:latin typeface="Arial" charset="0"/>
          <a:ea typeface="黑体" pitchFamily="2" charset="-122"/>
        </a:defRPr>
      </a:lvl8pPr>
      <a:lvl9pPr marL="1828800" algn="l" defTabSz="1058863" rtl="0" fontAlgn="base">
        <a:spcBef>
          <a:spcPct val="0"/>
        </a:spcBef>
        <a:spcAft>
          <a:spcPct val="0"/>
        </a:spcAft>
        <a:defRPr sz="3500">
          <a:solidFill>
            <a:srgbClr val="CC0000"/>
          </a:solidFill>
          <a:latin typeface="Arial" charset="0"/>
          <a:ea typeface="黑体" pitchFamily="2" charset="-122"/>
        </a:defRPr>
      </a:lvl9pPr>
    </p:titleStyle>
    <p:bodyStyle>
      <a:lvl1pPr marL="396875" indent="-396875" algn="l" defTabSz="1058863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860425" indent="-331788" algn="l" defTabSz="1058863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  <a:ea typeface="华文细黑" pitchFamily="2" charset="-122"/>
          <a:cs typeface="华文细黑"/>
        </a:defRPr>
      </a:lvl2pPr>
      <a:lvl3pPr marL="1323975" indent="-265113" algn="l" defTabSz="1058863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华文细黑" pitchFamily="2" charset="-122"/>
          <a:cs typeface="华文细黑"/>
        </a:defRPr>
      </a:lvl3pPr>
      <a:lvl4pPr marL="1852613" indent="-265113" algn="l" defTabSz="1058863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  <a:ea typeface="华文细黑" pitchFamily="2" charset="-122"/>
          <a:cs typeface="华文细黑"/>
        </a:defRPr>
      </a:lvl4pPr>
      <a:lvl5pPr marL="2382838" indent="-265113" algn="l" defTabSz="1058863" rtl="0" eaLnBrk="0" fontAlgn="base" hangingPunct="0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华文细黑" pitchFamily="2" charset="-122"/>
          <a:cs typeface="华文细黑"/>
        </a:defRPr>
      </a:lvl5pPr>
      <a:lvl6pPr marL="2840038" indent="-265113" algn="l" defTabSz="1058863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华文细黑" pitchFamily="2" charset="-122"/>
        </a:defRPr>
      </a:lvl6pPr>
      <a:lvl7pPr marL="3297238" indent="-265113" algn="l" defTabSz="1058863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华文细黑" pitchFamily="2" charset="-122"/>
        </a:defRPr>
      </a:lvl7pPr>
      <a:lvl8pPr marL="3754438" indent="-265113" algn="l" defTabSz="1058863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华文细黑" pitchFamily="2" charset="-122"/>
        </a:defRPr>
      </a:lvl8pPr>
      <a:lvl9pPr marL="4211638" indent="-265113" algn="l" defTabSz="1058863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华文细黑" pitchFamily="2" charset="-122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png"/><Relationship Id="rId5" Type="http://schemas.openxmlformats.org/officeDocument/2006/relationships/oleObject" Target="../embeddings/oleObject2.bin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4" name="日期占位符 5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altLang="zh-CN" smtClean="0">
              <a:latin typeface="FrutigerNext LT Medium"/>
            </a:endParaRPr>
          </a:p>
          <a:p>
            <a:r>
              <a:rPr lang="de-DE" altLang="zh-CN" smtClean="0">
                <a:latin typeface="FrutigerNext LT Medium"/>
              </a:rPr>
              <a:t>Page </a:t>
            </a:r>
            <a:fld id="{D046589A-9946-4DF7-899B-DD4DCFCD4F3C}" type="slidenum">
              <a:rPr lang="de-DE" altLang="zh-CN" smtClean="0">
                <a:latin typeface="FrutigerNext LT Medium"/>
              </a:rPr>
              <a:pPr/>
              <a:t>1</a:t>
            </a:fld>
            <a:endParaRPr lang="en-GB" altLang="zh-CN" smtClean="0">
              <a:latin typeface="FrutigerNext LT Medium"/>
            </a:endParaRPr>
          </a:p>
        </p:txBody>
      </p:sp>
      <p:sp>
        <p:nvSpPr>
          <p:cNvPr id="2095" name="Rectangle 39"/>
          <p:cNvSpPr>
            <a:spLocks noChangeArrowheads="1"/>
          </p:cNvSpPr>
          <p:nvPr/>
        </p:nvSpPr>
        <p:spPr bwMode="auto">
          <a:xfrm>
            <a:off x="0" y="0"/>
            <a:ext cx="10528300" cy="8001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2096" name="Picture 69" descr="海思-修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9213"/>
            <a:ext cx="10528300" cy="790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093" name="Object 45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673100" y="7331075"/>
          <a:ext cx="2447925" cy="149225"/>
        </p:xfrm>
        <a:graphic>
          <a:graphicData uri="http://schemas.openxmlformats.org/presentationml/2006/ole">
            <p:oleObj spid="_x0000_s2093" name="CorelDRAW" r:id="rId5" imgW="6604560" imgH="402120" progId="">
              <p:embed/>
            </p:oleObj>
          </a:graphicData>
        </a:graphic>
      </p:graphicFrame>
      <p:pic>
        <p:nvPicPr>
          <p:cNvPr id="2097" name="Picture 51" descr="海思-修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856538" y="7169150"/>
            <a:ext cx="1985962" cy="41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98" name="Text Box 52"/>
          <p:cNvSpPr txBox="1">
            <a:spLocks noChangeArrowheads="1"/>
          </p:cNvSpPr>
          <p:nvPr/>
        </p:nvSpPr>
        <p:spPr bwMode="auto">
          <a:xfrm>
            <a:off x="7785100" y="5932488"/>
            <a:ext cx="20494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1058863">
              <a:spcBef>
                <a:spcPct val="50000"/>
              </a:spcBef>
            </a:pPr>
            <a:r>
              <a:rPr lang="en-US" altLang="zh-CN" sz="1600" b="1"/>
              <a:t>www.hisilicon.com</a:t>
            </a:r>
          </a:p>
        </p:txBody>
      </p:sp>
      <p:sp>
        <p:nvSpPr>
          <p:cNvPr id="2099" name="Text Box 61"/>
          <p:cNvSpPr txBox="1">
            <a:spLocks noChangeArrowheads="1"/>
          </p:cNvSpPr>
          <p:nvPr/>
        </p:nvSpPr>
        <p:spPr bwMode="auto">
          <a:xfrm>
            <a:off x="5649913" y="615950"/>
            <a:ext cx="432117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1058863">
              <a:spcBef>
                <a:spcPct val="50000"/>
              </a:spcBef>
            </a:pPr>
            <a:r>
              <a:rPr lang="en-US" altLang="zh-CN" sz="1900" b="1" i="1">
                <a:solidFill>
                  <a:schemeClr val="bg1"/>
                </a:solidFill>
                <a:latin typeface="Times New Roman" pitchFamily="18" charset="0"/>
              </a:rPr>
              <a:t>The Right silicon for your next BIG idea</a:t>
            </a:r>
          </a:p>
        </p:txBody>
      </p:sp>
      <p:pic>
        <p:nvPicPr>
          <p:cNvPr id="2100" name="Picture 65" descr="海思-修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259638" y="1238250"/>
            <a:ext cx="2570162" cy="179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8" name="Text Box 70"/>
          <p:cNvSpPr txBox="1">
            <a:spLocks noChangeArrowheads="1"/>
          </p:cNvSpPr>
          <p:nvPr/>
        </p:nvSpPr>
        <p:spPr bwMode="auto">
          <a:xfrm>
            <a:off x="3103563" y="2921000"/>
            <a:ext cx="6840537" cy="10731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/>
            <a:ext uri="{91240B29-F687-4F45-9708-019B960494DF}"/>
          </a:extLst>
        </p:spPr>
        <p:txBody>
          <a:bodyPr lIns="0" tIns="216000" rIns="0" bIns="216000">
            <a:spAutoFit/>
          </a:bodyPr>
          <a:lstStyle/>
          <a:p>
            <a:pPr defTabSz="1058863">
              <a:defRPr/>
            </a:pPr>
            <a:r>
              <a:rPr lang="en-CA" altLang="zh-CN" b="1"/>
              <a:t>Compression performance comparison of HEVC with AVC at cfp target bitrates</a:t>
            </a:r>
            <a:endParaRPr lang="en-US" altLang="zh-CN"/>
          </a:p>
        </p:txBody>
      </p:sp>
      <p:sp>
        <p:nvSpPr>
          <p:cNvPr id="2102" name="Text Box 74"/>
          <p:cNvSpPr txBox="1">
            <a:spLocks noChangeArrowheads="1"/>
          </p:cNvSpPr>
          <p:nvPr/>
        </p:nvSpPr>
        <p:spPr bwMode="auto">
          <a:xfrm>
            <a:off x="3014663" y="4270375"/>
            <a:ext cx="5805487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12" rIns="91425" bIns="45712">
            <a:spAutoFit/>
          </a:bodyPr>
          <a:lstStyle/>
          <a:p>
            <a:pPr hangingPunct="0"/>
            <a:r>
              <a:rPr lang="en-CA" altLang="zh-CN"/>
              <a:t>Jianhua Zheng, Yongbing Lin, Xiaozhen Zheng</a:t>
            </a:r>
            <a:endParaRPr lang="zh-CN" altLang="zh-CN"/>
          </a:p>
        </p:txBody>
      </p:sp>
      <p:sp>
        <p:nvSpPr>
          <p:cNvPr id="2103" name="Text Box 52"/>
          <p:cNvSpPr txBox="1">
            <a:spLocks noChangeArrowheads="1"/>
          </p:cNvSpPr>
          <p:nvPr/>
        </p:nvSpPr>
        <p:spPr bwMode="auto">
          <a:xfrm>
            <a:off x="3035300" y="2619375"/>
            <a:ext cx="20494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1058863">
              <a:spcBef>
                <a:spcPct val="50000"/>
              </a:spcBef>
            </a:pPr>
            <a:r>
              <a:rPr lang="en-US" altLang="zh-CN" sz="1600" b="1"/>
              <a:t>JCTVC-K0272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日期占位符 3"/>
          <p:cNvSpPr txBox="1">
            <a:spLocks noGrp="1"/>
          </p:cNvSpPr>
          <p:nvPr/>
        </p:nvSpPr>
        <p:spPr bwMode="auto">
          <a:xfrm>
            <a:off x="6919913" y="7467600"/>
            <a:ext cx="1233487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eaLnBrk="0" hangingPunct="0">
              <a:lnSpc>
                <a:spcPct val="85000"/>
              </a:lnSpc>
            </a:pPr>
            <a:endParaRPr lang="de-DE" altLang="zh-CN" sz="1200">
              <a:latin typeface="FrutigerNext LT Medium"/>
              <a:ea typeface="MS PGothic" pitchFamily="34" charset="-128"/>
            </a:endParaRPr>
          </a:p>
          <a:p>
            <a:pPr eaLnBrk="0" hangingPunct="0">
              <a:lnSpc>
                <a:spcPct val="85000"/>
              </a:lnSpc>
            </a:pPr>
            <a:r>
              <a:rPr lang="de-DE" altLang="zh-CN" sz="1200">
                <a:latin typeface="FrutigerNext LT Medium"/>
                <a:ea typeface="MS PGothic" pitchFamily="34" charset="-128"/>
              </a:rPr>
              <a:t>Page </a:t>
            </a:r>
            <a:fld id="{11549257-89FC-4087-9262-80EDF6B864D5}" type="slidenum">
              <a:rPr lang="de-DE" altLang="zh-CN" sz="1200">
                <a:latin typeface="FrutigerNext LT Medium"/>
                <a:ea typeface="MS PGothic" pitchFamily="34" charset="-128"/>
              </a:rPr>
              <a:pPr eaLnBrk="0" hangingPunct="0">
                <a:lnSpc>
                  <a:spcPct val="85000"/>
                </a:lnSpc>
              </a:pPr>
              <a:t>10</a:t>
            </a:fld>
            <a:endParaRPr lang="en-GB" altLang="zh-CN" sz="1200">
              <a:latin typeface="FrutigerNext LT Medium"/>
              <a:ea typeface="MS PGothic" pitchFamily="34" charset="-128"/>
            </a:endParaRPr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27075" y="320675"/>
            <a:ext cx="9410700" cy="754063"/>
          </a:xfrm>
        </p:spPr>
        <p:txBody>
          <a:bodyPr/>
          <a:lstStyle/>
          <a:p>
            <a:pPr eaLnBrk="1" hangingPunct="1"/>
            <a:r>
              <a:rPr lang="en-US" altLang="zh-CN" sz="3200" b="1" smtClean="0"/>
              <a:t>Experimental results</a:t>
            </a:r>
          </a:p>
        </p:txBody>
      </p:sp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0" y="309563"/>
            <a:ext cx="317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133350"/>
            <a:endParaRPr lang="zh-CN" altLang="zh-CN" sz="1800"/>
          </a:p>
        </p:txBody>
      </p:sp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0" y="4175125"/>
            <a:ext cx="3873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altLang="zh-CN" sz="1000">
                <a:cs typeface="Arial" charset="0"/>
              </a:rPr>
              <a:t>  </a:t>
            </a:r>
            <a:endParaRPr lang="en-US" altLang="zh-CN" sz="1800"/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33798" name="Rectangle 6"/>
          <p:cNvSpPr>
            <a:spLocks noChangeArrowheads="1"/>
          </p:cNvSpPr>
          <p:nvPr/>
        </p:nvSpPr>
        <p:spPr bwMode="auto">
          <a:xfrm>
            <a:off x="0" y="238125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33799" name="Rectangle 24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33800" name="Rectangle 2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33801" name="Rectangle 21"/>
          <p:cNvSpPr>
            <a:spLocks noChangeArrowheads="1"/>
          </p:cNvSpPr>
          <p:nvPr/>
        </p:nvSpPr>
        <p:spPr bwMode="auto">
          <a:xfrm>
            <a:off x="574675" y="947738"/>
            <a:ext cx="8956675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342900" lvl="1" indent="-342900">
              <a:buFont typeface="Arial" charset="0"/>
              <a:buChar char="•"/>
            </a:pPr>
            <a:r>
              <a:rPr lang="en-US" altLang="zh-CN" b="1"/>
              <a:t>Test1:  AVC v.s. HEVC, </a:t>
            </a:r>
          </a:p>
          <a:p>
            <a:pPr marL="342900" lvl="1" indent="-342900">
              <a:buFont typeface="Arial" charset="0"/>
              <a:buNone/>
            </a:pPr>
            <a:r>
              <a:rPr lang="en-US" altLang="zh-CN" b="1"/>
              <a:t>      high bitrate range</a:t>
            </a:r>
          </a:p>
          <a:p>
            <a:pPr marL="342900" lvl="1" indent="-342900">
              <a:buFont typeface="Arial" charset="0"/>
              <a:buNone/>
            </a:pPr>
            <a:r>
              <a:rPr lang="en-US" altLang="zh-CN" b="1"/>
              <a:t>      w/o classF</a:t>
            </a:r>
          </a:p>
        </p:txBody>
      </p:sp>
      <p:pic>
        <p:nvPicPr>
          <p:cNvPr id="33802" name="Picture 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73663" y="760413"/>
            <a:ext cx="5040312" cy="288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3" name="Picture 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488" y="4000500"/>
            <a:ext cx="5038725" cy="295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4" name="Picture 1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64150" y="4000500"/>
            <a:ext cx="4949825" cy="285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日期占位符 3"/>
          <p:cNvSpPr txBox="1">
            <a:spLocks noGrp="1"/>
          </p:cNvSpPr>
          <p:nvPr/>
        </p:nvSpPr>
        <p:spPr bwMode="auto">
          <a:xfrm>
            <a:off x="6919913" y="7467600"/>
            <a:ext cx="1233487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eaLnBrk="0" hangingPunct="0">
              <a:lnSpc>
                <a:spcPct val="85000"/>
              </a:lnSpc>
            </a:pPr>
            <a:endParaRPr lang="de-DE" altLang="zh-CN" sz="1200">
              <a:latin typeface="FrutigerNext LT Medium"/>
              <a:ea typeface="MS PGothic" pitchFamily="34" charset="-128"/>
            </a:endParaRPr>
          </a:p>
          <a:p>
            <a:pPr eaLnBrk="0" hangingPunct="0">
              <a:lnSpc>
                <a:spcPct val="85000"/>
              </a:lnSpc>
            </a:pPr>
            <a:r>
              <a:rPr lang="de-DE" altLang="zh-CN" sz="1200">
                <a:latin typeface="FrutigerNext LT Medium"/>
                <a:ea typeface="MS PGothic" pitchFamily="34" charset="-128"/>
              </a:rPr>
              <a:t>Page </a:t>
            </a:r>
            <a:fld id="{93485F36-16C3-4F15-B271-552C95F72ACF}" type="slidenum">
              <a:rPr lang="de-DE" altLang="zh-CN" sz="1200">
                <a:latin typeface="FrutigerNext LT Medium"/>
                <a:ea typeface="MS PGothic" pitchFamily="34" charset="-128"/>
              </a:rPr>
              <a:pPr eaLnBrk="0" hangingPunct="0">
                <a:lnSpc>
                  <a:spcPct val="85000"/>
                </a:lnSpc>
              </a:pPr>
              <a:t>11</a:t>
            </a:fld>
            <a:endParaRPr lang="en-GB" altLang="zh-CN" sz="1200">
              <a:latin typeface="FrutigerNext LT Medium"/>
              <a:ea typeface="MS PGothic" pitchFamily="34" charset="-128"/>
            </a:endParaRPr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27075" y="320675"/>
            <a:ext cx="9410700" cy="754063"/>
          </a:xfrm>
        </p:spPr>
        <p:txBody>
          <a:bodyPr/>
          <a:lstStyle/>
          <a:p>
            <a:pPr eaLnBrk="1" hangingPunct="1"/>
            <a:r>
              <a:rPr lang="en-US" altLang="zh-CN" sz="3200" b="1" smtClean="0"/>
              <a:t>Experimental results</a:t>
            </a:r>
          </a:p>
        </p:txBody>
      </p:sp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0" y="309563"/>
            <a:ext cx="317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133350"/>
            <a:endParaRPr lang="zh-CN" altLang="zh-CN" sz="1800"/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0" y="4175125"/>
            <a:ext cx="3873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altLang="zh-CN" sz="1000">
                <a:cs typeface="Arial" charset="0"/>
              </a:rPr>
              <a:t>  </a:t>
            </a:r>
            <a:endParaRPr lang="en-US" altLang="zh-CN" sz="1800"/>
          </a:p>
        </p:txBody>
      </p:sp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32774" name="Rectangle 6"/>
          <p:cNvSpPr>
            <a:spLocks noChangeArrowheads="1"/>
          </p:cNvSpPr>
          <p:nvPr/>
        </p:nvSpPr>
        <p:spPr bwMode="auto">
          <a:xfrm>
            <a:off x="0" y="238125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32775" name="Rectangle 24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32776" name="Rectangle 2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32777" name="Rectangle 21"/>
          <p:cNvSpPr>
            <a:spLocks noChangeArrowheads="1"/>
          </p:cNvSpPr>
          <p:nvPr/>
        </p:nvSpPr>
        <p:spPr bwMode="auto">
          <a:xfrm>
            <a:off x="574675" y="947738"/>
            <a:ext cx="8956675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342900" lvl="1" indent="-342900">
              <a:buFont typeface="Arial" charset="0"/>
              <a:buChar char="•"/>
            </a:pPr>
            <a:r>
              <a:rPr lang="en-US" altLang="zh-CN" b="1"/>
              <a:t>Test2:  AVC v.s. HEVC, </a:t>
            </a:r>
          </a:p>
          <a:p>
            <a:pPr marL="342900" lvl="1" indent="-342900">
              <a:buFont typeface="Arial" charset="0"/>
              <a:buNone/>
            </a:pPr>
            <a:r>
              <a:rPr lang="en-US" altLang="zh-CN" b="1"/>
              <a:t>      low bitrate range</a:t>
            </a:r>
          </a:p>
          <a:p>
            <a:pPr marL="342900" lvl="1" indent="-342900">
              <a:buFont typeface="Arial" charset="0"/>
              <a:buNone/>
            </a:pPr>
            <a:r>
              <a:rPr lang="en-US" altLang="zh-CN" b="1"/>
              <a:t>      with classF</a:t>
            </a:r>
          </a:p>
        </p:txBody>
      </p:sp>
      <p:pic>
        <p:nvPicPr>
          <p:cNvPr id="32778" name="Picture 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89575" y="850900"/>
            <a:ext cx="4949825" cy="283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9" name="Picture 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8288" y="3956050"/>
            <a:ext cx="4905375" cy="2849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80" name="Picture 1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4638" y="3821113"/>
            <a:ext cx="5084762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日期占位符 3"/>
          <p:cNvSpPr txBox="1">
            <a:spLocks noGrp="1"/>
          </p:cNvSpPr>
          <p:nvPr/>
        </p:nvSpPr>
        <p:spPr bwMode="auto">
          <a:xfrm>
            <a:off x="6919913" y="7467600"/>
            <a:ext cx="1233487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eaLnBrk="0" hangingPunct="0">
              <a:lnSpc>
                <a:spcPct val="85000"/>
              </a:lnSpc>
            </a:pPr>
            <a:endParaRPr lang="de-DE" altLang="zh-CN" sz="1200">
              <a:latin typeface="FrutigerNext LT Medium"/>
              <a:ea typeface="MS PGothic" pitchFamily="34" charset="-128"/>
            </a:endParaRPr>
          </a:p>
          <a:p>
            <a:pPr eaLnBrk="0" hangingPunct="0">
              <a:lnSpc>
                <a:spcPct val="85000"/>
              </a:lnSpc>
            </a:pPr>
            <a:r>
              <a:rPr lang="de-DE" altLang="zh-CN" sz="1200">
                <a:latin typeface="FrutigerNext LT Medium"/>
                <a:ea typeface="MS PGothic" pitchFamily="34" charset="-128"/>
              </a:rPr>
              <a:t>Page </a:t>
            </a:r>
            <a:fld id="{8BBF427F-E41A-4F58-B8A3-66048C77A594}" type="slidenum">
              <a:rPr lang="de-DE" altLang="zh-CN" sz="1200">
                <a:latin typeface="FrutigerNext LT Medium"/>
                <a:ea typeface="MS PGothic" pitchFamily="34" charset="-128"/>
              </a:rPr>
              <a:pPr eaLnBrk="0" hangingPunct="0">
                <a:lnSpc>
                  <a:spcPct val="85000"/>
                </a:lnSpc>
              </a:pPr>
              <a:t>12</a:t>
            </a:fld>
            <a:endParaRPr lang="en-GB" altLang="zh-CN" sz="1200">
              <a:latin typeface="FrutigerNext LT Medium"/>
              <a:ea typeface="MS PGothic" pitchFamily="34" charset="-128"/>
            </a:endParaRPr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27075" y="320675"/>
            <a:ext cx="9410700" cy="754063"/>
          </a:xfrm>
        </p:spPr>
        <p:txBody>
          <a:bodyPr/>
          <a:lstStyle/>
          <a:p>
            <a:pPr eaLnBrk="1" hangingPunct="1"/>
            <a:r>
              <a:rPr lang="en-US" altLang="zh-CN" sz="3200" b="1" smtClean="0"/>
              <a:t>Experimental results</a:t>
            </a: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0" y="309563"/>
            <a:ext cx="317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133350"/>
            <a:endParaRPr lang="zh-CN" altLang="zh-CN" sz="1800"/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0" y="4175125"/>
            <a:ext cx="3873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altLang="zh-CN" sz="1000">
                <a:cs typeface="Arial" charset="0"/>
              </a:rPr>
              <a:t>  </a:t>
            </a:r>
            <a:endParaRPr lang="en-US" altLang="zh-CN" sz="1800"/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0" y="238125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34823" name="Rectangle 24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34824" name="Rectangle 2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34825" name="Rectangle 21"/>
          <p:cNvSpPr>
            <a:spLocks noChangeArrowheads="1"/>
          </p:cNvSpPr>
          <p:nvPr/>
        </p:nvSpPr>
        <p:spPr bwMode="auto">
          <a:xfrm>
            <a:off x="574675" y="947738"/>
            <a:ext cx="8956675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342900" lvl="1" indent="-342900">
              <a:buFont typeface="Arial" charset="0"/>
              <a:buChar char="•"/>
            </a:pPr>
            <a:r>
              <a:rPr lang="en-US" altLang="zh-CN" b="1"/>
              <a:t>Test2:  AVC v.s. HEVC, </a:t>
            </a:r>
          </a:p>
          <a:p>
            <a:pPr marL="342900" lvl="1" indent="-342900">
              <a:buFont typeface="Arial" charset="0"/>
              <a:buNone/>
            </a:pPr>
            <a:r>
              <a:rPr lang="en-US" altLang="zh-CN" b="1"/>
              <a:t>      low bitrate range</a:t>
            </a:r>
          </a:p>
          <a:p>
            <a:pPr marL="342900" lvl="1" indent="-342900">
              <a:buFont typeface="Arial" charset="0"/>
              <a:buNone/>
            </a:pPr>
            <a:r>
              <a:rPr lang="en-US" altLang="zh-CN" b="1"/>
              <a:t>      w/o classF</a:t>
            </a:r>
          </a:p>
        </p:txBody>
      </p:sp>
      <p:pic>
        <p:nvPicPr>
          <p:cNvPr id="34826" name="Picture 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9700" y="985838"/>
            <a:ext cx="5264150" cy="300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7" name="Picture 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038" y="4335463"/>
            <a:ext cx="5173662" cy="297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8" name="Picture 1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08600" y="4270375"/>
            <a:ext cx="5173663" cy="297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日期占位符 3"/>
          <p:cNvSpPr txBox="1">
            <a:spLocks noGrp="1"/>
          </p:cNvSpPr>
          <p:nvPr/>
        </p:nvSpPr>
        <p:spPr bwMode="auto">
          <a:xfrm>
            <a:off x="6919913" y="7467600"/>
            <a:ext cx="1233487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eaLnBrk="0" hangingPunct="0">
              <a:lnSpc>
                <a:spcPct val="85000"/>
              </a:lnSpc>
            </a:pPr>
            <a:endParaRPr lang="de-DE" altLang="zh-CN" sz="1200">
              <a:latin typeface="FrutigerNext LT Medium"/>
              <a:ea typeface="MS PGothic" pitchFamily="34" charset="-128"/>
            </a:endParaRPr>
          </a:p>
          <a:p>
            <a:pPr eaLnBrk="0" hangingPunct="0">
              <a:lnSpc>
                <a:spcPct val="85000"/>
              </a:lnSpc>
            </a:pPr>
            <a:r>
              <a:rPr lang="de-DE" altLang="zh-CN" sz="1200">
                <a:latin typeface="FrutigerNext LT Medium"/>
                <a:ea typeface="MS PGothic" pitchFamily="34" charset="-128"/>
              </a:rPr>
              <a:t>Page </a:t>
            </a:r>
            <a:fld id="{635DDD9B-6B26-4CA4-9BDD-CFFAAF19AF80}" type="slidenum">
              <a:rPr lang="de-DE" altLang="zh-CN" sz="1200">
                <a:latin typeface="FrutigerNext LT Medium"/>
                <a:ea typeface="MS PGothic" pitchFamily="34" charset="-128"/>
              </a:rPr>
              <a:pPr eaLnBrk="0" hangingPunct="0">
                <a:lnSpc>
                  <a:spcPct val="85000"/>
                </a:lnSpc>
              </a:pPr>
              <a:t>13</a:t>
            </a:fld>
            <a:endParaRPr lang="en-GB" altLang="zh-CN" sz="1200">
              <a:latin typeface="FrutigerNext LT Medium"/>
              <a:ea typeface="MS PGothic" pitchFamily="34" charset="-128"/>
            </a:endParaRP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27075" y="320675"/>
            <a:ext cx="9410700" cy="754063"/>
          </a:xfrm>
        </p:spPr>
        <p:txBody>
          <a:bodyPr/>
          <a:lstStyle/>
          <a:p>
            <a:pPr eaLnBrk="1" hangingPunct="1"/>
            <a:r>
              <a:rPr lang="en-US" altLang="zh-CN" sz="3200" b="1" smtClean="0"/>
              <a:t>Experimental results</a:t>
            </a:r>
          </a:p>
        </p:txBody>
      </p:sp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0" y="309563"/>
            <a:ext cx="317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133350"/>
            <a:endParaRPr lang="zh-CN" altLang="zh-CN" sz="1800"/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0" y="4175125"/>
            <a:ext cx="3873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altLang="zh-CN" sz="1000">
                <a:cs typeface="Arial" charset="0"/>
              </a:rPr>
              <a:t>  </a:t>
            </a:r>
            <a:endParaRPr lang="en-US" altLang="zh-CN" sz="1800"/>
          </a:p>
        </p:txBody>
      </p:sp>
      <p:sp>
        <p:nvSpPr>
          <p:cNvPr id="35845" name="Rectangle 5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35846" name="Rectangle 6"/>
          <p:cNvSpPr>
            <a:spLocks noChangeArrowheads="1"/>
          </p:cNvSpPr>
          <p:nvPr/>
        </p:nvSpPr>
        <p:spPr bwMode="auto">
          <a:xfrm>
            <a:off x="0" y="238125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35847" name="Rectangle 24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35848" name="Rectangle 2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35849" name="Rectangle 21"/>
          <p:cNvSpPr>
            <a:spLocks noChangeArrowheads="1"/>
          </p:cNvSpPr>
          <p:nvPr/>
        </p:nvSpPr>
        <p:spPr bwMode="auto">
          <a:xfrm>
            <a:off x="584200" y="1165225"/>
            <a:ext cx="8956675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342900" lvl="1" indent="-342900">
              <a:buFont typeface="Arial" charset="0"/>
              <a:buChar char="•"/>
            </a:pPr>
            <a:r>
              <a:rPr lang="en-US" altLang="zh-CN" b="1"/>
              <a:t>Summary results </a:t>
            </a:r>
          </a:p>
        </p:txBody>
      </p:sp>
      <p:graphicFrame>
        <p:nvGraphicFramePr>
          <p:cNvPr id="37952" name="Group 64"/>
          <p:cNvGraphicFramePr>
            <a:graphicFrameLocks noGrp="1"/>
          </p:cNvGraphicFramePr>
          <p:nvPr/>
        </p:nvGraphicFramePr>
        <p:xfrm>
          <a:off x="808038" y="2200275"/>
          <a:ext cx="8821737" cy="2249488"/>
        </p:xfrm>
        <a:graphic>
          <a:graphicData uri="http://schemas.openxmlformats.org/drawingml/2006/table">
            <a:tbl>
              <a:tblPr/>
              <a:tblGrid>
                <a:gridCol w="2376487"/>
                <a:gridCol w="960438"/>
                <a:gridCol w="958850"/>
                <a:gridCol w="1004887"/>
                <a:gridCol w="549275"/>
                <a:gridCol w="1050925"/>
                <a:gridCol w="1006475"/>
                <a:gridCol w="914400"/>
              </a:tblGrid>
              <a:tr h="331788">
                <a:tc>
                  <a:txBody>
                    <a:bodyPr/>
                    <a:lstStyle/>
                    <a:p>
                      <a:pPr marL="0" marR="0" lvl="0" indent="0" algn="l" defTabSz="10588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    AVC v.s. HEVC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10588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  high bitrate range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marL="0" marR="0" lvl="0" indent="0" algn="l" defTabSz="10588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黑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10588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  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low bitrate range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l" defTabSz="10588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  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588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RA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588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LDB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588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LDP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0588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RA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588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LDB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588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LDP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</a:tr>
              <a:tr h="500063">
                <a:tc>
                  <a:txBody>
                    <a:bodyPr/>
                    <a:lstStyle/>
                    <a:p>
                      <a:pPr marL="0" marR="0" lvl="0" indent="0" algn="l" defTabSz="10588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  </a:t>
                      </a: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Avg. bitrate saving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588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34.7%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黑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588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36.9%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黑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588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38.1%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黑体" pitchFamily="2" charset="-122"/>
                      </a:endParaRPr>
                    </a:p>
                    <a:p>
                      <a:pPr marL="0" marR="0" lvl="0" indent="0" algn="l" defTabSz="10588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黑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0588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36.3% 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黑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588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38.6% 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黑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588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40.4% 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黑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l" defTabSz="10588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  Encoding Time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588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118%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黑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588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80%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黑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588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132%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黑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0588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110%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黑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588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77%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黑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588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124%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黑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</a:tr>
              <a:tr h="331788">
                <a:tc>
                  <a:txBody>
                    <a:bodyPr/>
                    <a:lstStyle/>
                    <a:p>
                      <a:pPr marL="0" marR="0" lvl="0" indent="0" algn="l" defTabSz="10588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  </a:t>
                      </a: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Decoding Time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588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181%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黑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588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180%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黑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588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206%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黑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0588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181% 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黑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588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177% 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黑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588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212%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黑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7953" name="Group 65"/>
          <p:cNvGraphicFramePr>
            <a:graphicFrameLocks noGrp="1"/>
          </p:cNvGraphicFramePr>
          <p:nvPr/>
        </p:nvGraphicFramePr>
        <p:xfrm>
          <a:off x="763588" y="5035550"/>
          <a:ext cx="8866187" cy="2249488"/>
        </p:xfrm>
        <a:graphic>
          <a:graphicData uri="http://schemas.openxmlformats.org/drawingml/2006/table">
            <a:tbl>
              <a:tblPr/>
              <a:tblGrid>
                <a:gridCol w="2387600"/>
                <a:gridCol w="965200"/>
                <a:gridCol w="963612"/>
                <a:gridCol w="1011238"/>
                <a:gridCol w="550862"/>
                <a:gridCol w="1057275"/>
                <a:gridCol w="1011238"/>
                <a:gridCol w="919162"/>
              </a:tblGrid>
              <a:tr h="331788">
                <a:tc>
                  <a:txBody>
                    <a:bodyPr/>
                    <a:lstStyle/>
                    <a:p>
                      <a:pPr marL="0" marR="0" lvl="0" indent="0" algn="l" defTabSz="10588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    AVC v.s. HEVC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10588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  high bitrate range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marL="0" marR="0" lvl="0" indent="0" algn="l" defTabSz="10588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黑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10588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  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low bitrate range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31788">
                <a:tc>
                  <a:txBody>
                    <a:bodyPr/>
                    <a:lstStyle/>
                    <a:p>
                      <a:pPr marL="0" marR="0" lvl="0" indent="0" algn="l" defTabSz="10588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  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588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RA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588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LDB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588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LDP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0588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RA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588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LDB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588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LDP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l" defTabSz="10588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  </a:t>
                      </a: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Avg. bitrate saving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588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35.4%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黑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588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37.1%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黑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588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37.6%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黑体" pitchFamily="2" charset="-122"/>
                      </a:endParaRPr>
                    </a:p>
                    <a:p>
                      <a:pPr marL="0" marR="0" lvl="0" indent="0" algn="l" defTabSz="10588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黑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0588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37.2% 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黑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588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38.7% 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黑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588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39.9% 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黑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</a:tr>
              <a:tr h="331788">
                <a:tc>
                  <a:txBody>
                    <a:bodyPr/>
                    <a:lstStyle/>
                    <a:p>
                      <a:pPr marL="0" marR="0" lvl="0" indent="0" algn="l" defTabSz="10588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  Encoding Time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588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119%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黑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588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81%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黑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588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137%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黑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0588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111%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黑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588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78%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黑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588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129%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黑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10588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  </a:t>
                      </a: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Decoding Time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588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183%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黑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588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185%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黑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588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203%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黑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0588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183% 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黑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588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182% 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黑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588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209%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黑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</a:tr>
            </a:tbl>
          </a:graphicData>
        </a:graphic>
      </p:graphicFrame>
      <p:sp>
        <p:nvSpPr>
          <p:cNvPr id="35954" name="Rectangle 117"/>
          <p:cNvSpPr>
            <a:spLocks noChangeArrowheads="1"/>
          </p:cNvSpPr>
          <p:nvPr/>
        </p:nvSpPr>
        <p:spPr bwMode="auto">
          <a:xfrm>
            <a:off x="223838" y="4540250"/>
            <a:ext cx="2084387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vl="1">
              <a:buFont typeface="Arial" charset="0"/>
              <a:buChar char="•"/>
            </a:pPr>
            <a:r>
              <a:rPr lang="en-US" altLang="zh-CN" b="1"/>
              <a:t>w/o classF</a:t>
            </a:r>
          </a:p>
        </p:txBody>
      </p:sp>
      <p:sp>
        <p:nvSpPr>
          <p:cNvPr id="35955" name="Rectangle 118"/>
          <p:cNvSpPr>
            <a:spLocks noChangeArrowheads="1"/>
          </p:cNvSpPr>
          <p:nvPr/>
        </p:nvSpPr>
        <p:spPr bwMode="auto">
          <a:xfrm>
            <a:off x="268288" y="1660525"/>
            <a:ext cx="2173287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vl="1">
              <a:buFont typeface="Arial" charset="0"/>
              <a:buChar char="•"/>
            </a:pPr>
            <a:r>
              <a:rPr lang="en-US" altLang="zh-CN" b="1"/>
              <a:t>with classF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日期占位符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altLang="zh-CN" smtClean="0">
              <a:latin typeface="FrutigerNext LT Medium"/>
            </a:endParaRPr>
          </a:p>
          <a:p>
            <a:r>
              <a:rPr lang="de-DE" altLang="zh-CN" smtClean="0">
                <a:latin typeface="FrutigerNext LT Medium"/>
              </a:rPr>
              <a:t>Page </a:t>
            </a:r>
            <a:fld id="{FE26A6DA-3131-47E8-BAFC-C51C8928E32D}" type="slidenum">
              <a:rPr lang="de-DE" altLang="zh-CN" smtClean="0">
                <a:latin typeface="FrutigerNext LT Medium"/>
              </a:rPr>
              <a:pPr/>
              <a:t>14</a:t>
            </a:fld>
            <a:endParaRPr lang="en-GB" altLang="zh-CN" smtClean="0">
              <a:latin typeface="FrutigerNext LT Medium"/>
            </a:endParaRPr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727075" y="320675"/>
            <a:ext cx="9410700" cy="979488"/>
          </a:xfrm>
        </p:spPr>
        <p:txBody>
          <a:bodyPr/>
          <a:lstStyle/>
          <a:p>
            <a:pPr eaLnBrk="1" hangingPunct="1"/>
            <a:r>
              <a:rPr lang="en-US" altLang="zh-CN" sz="3600" b="1" smtClean="0"/>
              <a:t>Conclusions</a:t>
            </a:r>
          </a:p>
        </p:txBody>
      </p:sp>
      <p:sp>
        <p:nvSpPr>
          <p:cNvPr id="36867" name="Rectangle 3"/>
          <p:cNvSpPr>
            <a:spLocks noChangeArrowheads="1"/>
          </p:cNvSpPr>
          <p:nvPr/>
        </p:nvSpPr>
        <p:spPr bwMode="auto">
          <a:xfrm>
            <a:off x="5264150" y="5440363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36868" name="Rectangle 11"/>
          <p:cNvSpPr>
            <a:spLocks noChangeArrowheads="1"/>
          </p:cNvSpPr>
          <p:nvPr/>
        </p:nvSpPr>
        <p:spPr bwMode="auto">
          <a:xfrm>
            <a:off x="358775" y="1751013"/>
            <a:ext cx="9801225" cy="535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7" tIns="45708" rIns="91417" bIns="45708"/>
          <a:lstStyle/>
          <a:p>
            <a:pPr>
              <a:lnSpc>
                <a:spcPct val="140000"/>
              </a:lnSpc>
              <a:spcBef>
                <a:spcPct val="20000"/>
              </a:spcBef>
              <a:buFontTx/>
              <a:buChar char="•"/>
            </a:pPr>
            <a:r>
              <a:rPr lang="en-CA" altLang="zh-CN" b="1"/>
              <a:t>For high bitrate range, HM8.0 achieves 34.7%, 36.9% and 38.1% bitrate saving for RA/LDB/LDP case, respectively.</a:t>
            </a:r>
          </a:p>
          <a:p>
            <a:pPr>
              <a:lnSpc>
                <a:spcPct val="140000"/>
              </a:lnSpc>
              <a:spcBef>
                <a:spcPct val="20000"/>
              </a:spcBef>
              <a:buFontTx/>
              <a:buChar char="•"/>
            </a:pPr>
            <a:r>
              <a:rPr lang="en-CA" altLang="zh-CN" b="1"/>
              <a:t> For low bitrate range, HM8.0 achieves 36.3%, 38.6% and 40.4% bitrate saving for RA/LDB/LDP case, respectively.</a:t>
            </a:r>
          </a:p>
          <a:p>
            <a:pPr>
              <a:lnSpc>
                <a:spcPct val="140000"/>
              </a:lnSpc>
              <a:spcBef>
                <a:spcPct val="20000"/>
              </a:spcBef>
            </a:pPr>
            <a:endParaRPr lang="en-CA" altLang="zh-CN"/>
          </a:p>
          <a:p>
            <a:pPr>
              <a:lnSpc>
                <a:spcPct val="140000"/>
              </a:lnSpc>
              <a:spcBef>
                <a:spcPct val="20000"/>
              </a:spcBef>
            </a:pPr>
            <a:r>
              <a:rPr lang="en-US" altLang="zh-CN" b="1"/>
              <a:t>Recommendation:</a:t>
            </a:r>
            <a:endParaRPr lang="en-US" altLang="zh-CN" sz="2000" b="1">
              <a:ea typeface="黑体" pitchFamily="2" charset="-122"/>
            </a:endParaRPr>
          </a:p>
          <a:p>
            <a:pPr>
              <a:lnSpc>
                <a:spcPct val="140000"/>
              </a:lnSpc>
              <a:spcBef>
                <a:spcPct val="20000"/>
              </a:spcBef>
              <a:buFontTx/>
              <a:buChar char="•"/>
            </a:pPr>
            <a:r>
              <a:rPr lang="en-CA" altLang="zh-CN" b="1"/>
              <a:t>It is suggested to restrict the bitrates in common test condition, use individual QP points for each test material</a:t>
            </a:r>
            <a:r>
              <a:rPr lang="en-CA" altLang="zh-CN"/>
              <a:t> to </a:t>
            </a:r>
            <a:r>
              <a:rPr lang="en-CA" altLang="zh-CN" b="1"/>
              <a:t>substitute for the fixed QPs to evaluate coding performance within typical application bitrate range.</a:t>
            </a:r>
            <a:endParaRPr lang="zh-CN" altLang="zh-CN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日期占位符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altLang="zh-CN" smtClean="0">
              <a:latin typeface="FrutigerNext LT Medium"/>
            </a:endParaRPr>
          </a:p>
          <a:p>
            <a:r>
              <a:rPr lang="de-DE" altLang="zh-CN" smtClean="0">
                <a:latin typeface="FrutigerNext LT Medium"/>
              </a:rPr>
              <a:t>Page </a:t>
            </a:r>
            <a:fld id="{B35A729F-38E9-49C9-AD1A-D7900E1C3612}" type="slidenum">
              <a:rPr lang="de-DE" altLang="zh-CN" smtClean="0">
                <a:latin typeface="FrutigerNext LT Medium"/>
              </a:rPr>
              <a:pPr/>
              <a:t>15</a:t>
            </a:fld>
            <a:endParaRPr lang="en-GB" altLang="zh-CN" smtClean="0">
              <a:latin typeface="FrutigerNext LT Medium"/>
            </a:endParaRPr>
          </a:p>
        </p:txBody>
      </p:sp>
      <p:sp>
        <p:nvSpPr>
          <p:cNvPr id="37890" name="Rectangle 8"/>
          <p:cNvSpPr>
            <a:spLocks noChangeArrowheads="1"/>
          </p:cNvSpPr>
          <p:nvPr/>
        </p:nvSpPr>
        <p:spPr bwMode="auto">
          <a:xfrm>
            <a:off x="0" y="0"/>
            <a:ext cx="10528300" cy="8001000"/>
          </a:xfrm>
          <a:prstGeom prst="rect">
            <a:avLst/>
          </a:prstGeom>
          <a:solidFill>
            <a:srgbClr val="A7A7A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891" name="Text Box 6"/>
          <p:cNvSpPr txBox="1">
            <a:spLocks noChangeArrowheads="1"/>
          </p:cNvSpPr>
          <p:nvPr/>
        </p:nvSpPr>
        <p:spPr bwMode="auto">
          <a:xfrm>
            <a:off x="3824288" y="4721225"/>
            <a:ext cx="345598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1058863">
              <a:spcBef>
                <a:spcPct val="50000"/>
              </a:spcBef>
            </a:pPr>
            <a:r>
              <a:rPr lang="en-US" altLang="zh-CN" sz="4400" b="1">
                <a:solidFill>
                  <a:schemeClr val="bg1"/>
                </a:solidFill>
              </a:rPr>
              <a:t>Thank you!</a:t>
            </a:r>
          </a:p>
        </p:txBody>
      </p:sp>
      <p:grpSp>
        <p:nvGrpSpPr>
          <p:cNvPr id="37892" name="Group 13"/>
          <p:cNvGrpSpPr>
            <a:grpSpLocks/>
          </p:cNvGrpSpPr>
          <p:nvPr/>
        </p:nvGrpSpPr>
        <p:grpSpPr bwMode="auto">
          <a:xfrm>
            <a:off x="3763963" y="2122488"/>
            <a:ext cx="3197225" cy="2443162"/>
            <a:chOff x="2371" y="1337"/>
            <a:chExt cx="2014" cy="1539"/>
          </a:xfrm>
        </p:grpSpPr>
        <p:pic>
          <p:nvPicPr>
            <p:cNvPr id="37894" name="Picture 12" descr="风车"/>
            <p:cNvPicPr>
              <a:picLocks noChangeAspect="1" noChangeArrowheads="1"/>
            </p:cNvPicPr>
            <p:nvPr/>
          </p:nvPicPr>
          <p:blipFill>
            <a:blip r:embed="rId2"/>
            <a:srcRect l="17908" t="40828"/>
            <a:stretch>
              <a:fillRect/>
            </a:stretch>
          </p:blipFill>
          <p:spPr bwMode="auto">
            <a:xfrm>
              <a:off x="2404" y="1369"/>
              <a:ext cx="1956" cy="14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7895" name="Rectangle 9"/>
            <p:cNvSpPr>
              <a:spLocks noChangeArrowheads="1"/>
            </p:cNvSpPr>
            <p:nvPr/>
          </p:nvSpPr>
          <p:spPr bwMode="auto">
            <a:xfrm>
              <a:off x="2371" y="1337"/>
              <a:ext cx="2014" cy="1539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37893" name="Text Box 10"/>
          <p:cNvSpPr txBox="1">
            <a:spLocks noChangeArrowheads="1"/>
          </p:cNvSpPr>
          <p:nvPr/>
        </p:nvSpPr>
        <p:spPr bwMode="auto">
          <a:xfrm>
            <a:off x="4400550" y="5513388"/>
            <a:ext cx="23764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1058863">
              <a:spcBef>
                <a:spcPct val="50000"/>
              </a:spcBef>
            </a:pPr>
            <a:r>
              <a:rPr lang="en-US" altLang="zh-CN" sz="1800">
                <a:solidFill>
                  <a:schemeClr val="bg1"/>
                </a:solidFill>
              </a:rPr>
              <a:t>www.hisilicon.com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日期占位符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altLang="zh-CN" smtClean="0">
              <a:latin typeface="FrutigerNext LT Medium"/>
            </a:endParaRPr>
          </a:p>
          <a:p>
            <a:r>
              <a:rPr lang="de-DE" altLang="zh-CN" smtClean="0">
                <a:latin typeface="FrutigerNext LT Medium"/>
              </a:rPr>
              <a:t>Page </a:t>
            </a:r>
            <a:fld id="{24C2A418-167F-48D5-B6BA-8FA625F97A92}" type="slidenum">
              <a:rPr lang="de-DE" altLang="zh-CN" smtClean="0">
                <a:latin typeface="FrutigerNext LT Medium"/>
              </a:rPr>
              <a:pPr/>
              <a:t>2</a:t>
            </a:fld>
            <a:endParaRPr lang="en-GB" altLang="zh-CN" smtClean="0">
              <a:latin typeface="FrutigerNext LT Medium"/>
            </a:endParaRP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727075" y="328613"/>
            <a:ext cx="9475788" cy="1333500"/>
          </a:xfrm>
        </p:spPr>
        <p:txBody>
          <a:bodyPr/>
          <a:lstStyle/>
          <a:p>
            <a:pPr eaLnBrk="1" hangingPunct="1"/>
            <a:r>
              <a:rPr lang="en-US" altLang="zh-CN" sz="3600" b="1" smtClean="0">
                <a:solidFill>
                  <a:schemeClr val="hlink"/>
                </a:solidFill>
              </a:rPr>
              <a:t>Outline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4200" y="1768475"/>
            <a:ext cx="9382125" cy="3887788"/>
          </a:xfrm>
        </p:spPr>
        <p:txBody>
          <a:bodyPr/>
          <a:lstStyle/>
          <a:p>
            <a:pPr eaLnBrk="1" hangingPunct="1"/>
            <a:r>
              <a:rPr lang="en-US" altLang="zh-CN" sz="2800" b="1" smtClean="0"/>
              <a:t>Summary of the contribution</a:t>
            </a:r>
          </a:p>
          <a:p>
            <a:pPr eaLnBrk="1" hangingPunct="1"/>
            <a:r>
              <a:rPr lang="en-US" altLang="zh-CN" sz="2800" b="1" smtClean="0"/>
              <a:t>Performance evaluation at cfp target rate points </a:t>
            </a:r>
          </a:p>
          <a:p>
            <a:pPr eaLnBrk="1" hangingPunct="1"/>
            <a:r>
              <a:rPr lang="en-US" altLang="zh-CN" sz="2800" b="1" smtClean="0"/>
              <a:t>Experimental Results</a:t>
            </a:r>
          </a:p>
          <a:p>
            <a:pPr eaLnBrk="1" hangingPunct="1"/>
            <a:r>
              <a:rPr lang="en-US" altLang="zh-CN" sz="2800" b="1" smtClean="0"/>
              <a:t>Conclusions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日期占位符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altLang="zh-CN" smtClean="0">
              <a:latin typeface="FrutigerNext LT Medium"/>
            </a:endParaRPr>
          </a:p>
          <a:p>
            <a:r>
              <a:rPr lang="de-DE" altLang="zh-CN" smtClean="0">
                <a:latin typeface="FrutigerNext LT Medium"/>
              </a:rPr>
              <a:t>Page </a:t>
            </a:r>
            <a:fld id="{BCD6B1AA-EE7F-40B1-9360-A7436DF68626}" type="slidenum">
              <a:rPr lang="de-DE" altLang="zh-CN" smtClean="0">
                <a:latin typeface="FrutigerNext LT Medium"/>
              </a:rPr>
              <a:pPr/>
              <a:t>3</a:t>
            </a:fld>
            <a:endParaRPr lang="en-GB" altLang="zh-CN" smtClean="0">
              <a:latin typeface="FrutigerNext LT Medium"/>
            </a:endParaRPr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727075" y="320675"/>
            <a:ext cx="9410700" cy="979488"/>
          </a:xfrm>
        </p:spPr>
        <p:txBody>
          <a:bodyPr/>
          <a:lstStyle/>
          <a:p>
            <a:pPr eaLnBrk="1" hangingPunct="1"/>
            <a:r>
              <a:rPr lang="en-US" altLang="zh-CN" sz="3600" b="1" smtClean="0"/>
              <a:t>Summary of the contribution</a:t>
            </a:r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5264150" y="5440363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1508" name="Rectangle 5"/>
          <p:cNvSpPr>
            <a:spLocks noChangeArrowheads="1"/>
          </p:cNvSpPr>
          <p:nvPr/>
        </p:nvSpPr>
        <p:spPr bwMode="auto">
          <a:xfrm>
            <a:off x="0" y="3900488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1509" name="Rectangle 11"/>
          <p:cNvSpPr>
            <a:spLocks noChangeArrowheads="1"/>
          </p:cNvSpPr>
          <p:nvPr/>
        </p:nvSpPr>
        <p:spPr bwMode="auto">
          <a:xfrm>
            <a:off x="358775" y="1751013"/>
            <a:ext cx="9810750" cy="517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7" tIns="45708" rIns="91417" bIns="45708"/>
          <a:lstStyle/>
          <a:p>
            <a:pPr marL="396875" indent="-396875" defTabSz="1058863">
              <a:lnSpc>
                <a:spcPct val="140000"/>
              </a:lnSpc>
              <a:spcBef>
                <a:spcPct val="20000"/>
              </a:spcBef>
              <a:buFontTx/>
              <a:buChar char="•"/>
            </a:pPr>
            <a:r>
              <a:rPr lang="en-GB" altLang="zh-CN" b="1"/>
              <a:t>Previous contributions report the HEVC coding gain under four fixed QPs </a:t>
            </a:r>
            <a:r>
              <a:rPr lang="en-US" altLang="zh-CN" b="1"/>
              <a:t>22, 27, 32 and 37</a:t>
            </a:r>
            <a:r>
              <a:rPr lang="en-GB" altLang="zh-CN" b="1"/>
              <a:t>.  see </a:t>
            </a:r>
            <a:r>
              <a:rPr lang="en-US" altLang="zh-CN" b="1"/>
              <a:t>G399</a:t>
            </a:r>
            <a:r>
              <a:rPr lang="en-GB" altLang="zh-CN" b="1"/>
              <a:t>, H0360, I0409, J0236. However, it is observed that </a:t>
            </a:r>
            <a:r>
              <a:rPr lang="en-US" altLang="zh-CN" b="1"/>
              <a:t>bitrates of a lot of test points have exceed the target bitrate range in HEVC call for proposal.</a:t>
            </a:r>
            <a:r>
              <a:rPr lang="en-US" altLang="zh-CN"/>
              <a:t> </a:t>
            </a:r>
          </a:p>
          <a:p>
            <a:pPr marL="396875" indent="-396875" defTabSz="1058863"/>
            <a:r>
              <a:rPr lang="en-GB" altLang="zh-CN" b="1"/>
              <a:t>     e.g. </a:t>
            </a:r>
            <a:r>
              <a:rPr lang="en-US" altLang="zh-CN"/>
              <a:t>Nebuta in RA-Main case, bitrate reach up to 216M, </a:t>
            </a:r>
          </a:p>
          <a:p>
            <a:pPr marL="396875" indent="-396875" defTabSz="1058863"/>
            <a:r>
              <a:rPr lang="en-US" altLang="zh-CN"/>
              <a:t>            BQTerrace in LB-MAIN case, bitrate reach up to 52M</a:t>
            </a:r>
            <a:endParaRPr lang="en-GB" altLang="zh-CN" b="1"/>
          </a:p>
          <a:p>
            <a:pPr marL="396875" indent="-396875" defTabSz="1058863">
              <a:lnSpc>
                <a:spcPct val="140000"/>
              </a:lnSpc>
              <a:spcBef>
                <a:spcPct val="20000"/>
              </a:spcBef>
              <a:buFontTx/>
              <a:buChar char="•"/>
            </a:pPr>
            <a:r>
              <a:rPr lang="en-CA" altLang="zh-CN" b="1"/>
              <a:t>This contribution provides the compression performance comparison of HEVC main profile and AVC high profile under the HEVC call for proposal target rate points.</a:t>
            </a:r>
          </a:p>
          <a:p>
            <a:pPr marL="396875" indent="-396875" defTabSz="1058863">
              <a:lnSpc>
                <a:spcPct val="140000"/>
              </a:lnSpc>
              <a:spcBef>
                <a:spcPct val="20000"/>
              </a:spcBef>
              <a:buFontTx/>
              <a:buChar char="•"/>
            </a:pPr>
            <a:r>
              <a:rPr lang="en-US" altLang="zh-CN" sz="2000" b="1"/>
              <a:t> </a:t>
            </a:r>
          </a:p>
          <a:p>
            <a:pPr marL="396875" indent="-396875" defTabSz="1058863">
              <a:lnSpc>
                <a:spcPct val="140000"/>
              </a:lnSpc>
              <a:spcBef>
                <a:spcPct val="20000"/>
              </a:spcBef>
              <a:buFontTx/>
              <a:buChar char="•"/>
            </a:pPr>
            <a:endParaRPr lang="en-US" altLang="zh-CN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日期占位符 3"/>
          <p:cNvSpPr txBox="1">
            <a:spLocks noGrp="1"/>
          </p:cNvSpPr>
          <p:nvPr/>
        </p:nvSpPr>
        <p:spPr bwMode="auto">
          <a:xfrm>
            <a:off x="6919913" y="7467600"/>
            <a:ext cx="1233487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eaLnBrk="0" hangingPunct="0">
              <a:lnSpc>
                <a:spcPct val="85000"/>
              </a:lnSpc>
            </a:pPr>
            <a:endParaRPr lang="de-DE" altLang="zh-CN" sz="1200">
              <a:latin typeface="FrutigerNext LT Medium"/>
              <a:ea typeface="MS PGothic" pitchFamily="34" charset="-128"/>
            </a:endParaRPr>
          </a:p>
          <a:p>
            <a:pPr eaLnBrk="0" hangingPunct="0">
              <a:lnSpc>
                <a:spcPct val="85000"/>
              </a:lnSpc>
            </a:pPr>
            <a:r>
              <a:rPr lang="de-DE" altLang="zh-CN" sz="1200">
                <a:latin typeface="FrutigerNext LT Medium"/>
                <a:ea typeface="MS PGothic" pitchFamily="34" charset="-128"/>
              </a:rPr>
              <a:t>Page </a:t>
            </a:r>
            <a:fld id="{70D7A91F-2577-468C-B666-991606E59D2B}" type="slidenum">
              <a:rPr lang="de-DE" altLang="zh-CN" sz="1200">
                <a:latin typeface="FrutigerNext LT Medium"/>
                <a:ea typeface="MS PGothic" pitchFamily="34" charset="-128"/>
              </a:rPr>
              <a:pPr eaLnBrk="0" hangingPunct="0">
                <a:lnSpc>
                  <a:spcPct val="85000"/>
                </a:lnSpc>
              </a:pPr>
              <a:t>4</a:t>
            </a:fld>
            <a:endParaRPr lang="en-GB" altLang="zh-CN" sz="1200">
              <a:latin typeface="FrutigerNext LT Medium"/>
              <a:ea typeface="MS PGothic" pitchFamily="34" charset="-128"/>
            </a:endParaRPr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27075" y="320675"/>
            <a:ext cx="9410700" cy="979488"/>
          </a:xfrm>
        </p:spPr>
        <p:txBody>
          <a:bodyPr/>
          <a:lstStyle/>
          <a:p>
            <a:pPr eaLnBrk="1" hangingPunct="1"/>
            <a:r>
              <a:rPr lang="en-US" altLang="zh-CN" b="1" smtClean="0"/>
              <a:t>Target rate points</a:t>
            </a:r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5264150" y="5440363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2532" name="Rectangle 5"/>
          <p:cNvSpPr>
            <a:spLocks noChangeArrowheads="1"/>
          </p:cNvSpPr>
          <p:nvPr/>
        </p:nvSpPr>
        <p:spPr bwMode="auto">
          <a:xfrm>
            <a:off x="0" y="3900488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2533" name="Rectangle 11"/>
          <p:cNvSpPr>
            <a:spLocks noChangeArrowheads="1"/>
          </p:cNvSpPr>
          <p:nvPr/>
        </p:nvSpPr>
        <p:spPr bwMode="auto">
          <a:xfrm>
            <a:off x="314325" y="1390650"/>
            <a:ext cx="9810750" cy="517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7" tIns="45708" rIns="91417" bIns="45708"/>
          <a:lstStyle/>
          <a:p>
            <a:pPr marL="396875" indent="-396875" defTabSz="1058863">
              <a:lnSpc>
                <a:spcPct val="140000"/>
              </a:lnSpc>
              <a:spcBef>
                <a:spcPct val="20000"/>
              </a:spcBef>
              <a:buFontTx/>
              <a:buChar char="•"/>
            </a:pPr>
            <a:r>
              <a:rPr lang="en-US" altLang="zh-CN"/>
              <a:t> </a:t>
            </a:r>
            <a:r>
              <a:rPr lang="en-US" altLang="zh-CN" sz="1800" b="1"/>
              <a:t>Target rate points in HEVC call for proposal</a:t>
            </a:r>
            <a:r>
              <a:rPr lang="en-US" altLang="zh-CN"/>
              <a:t> N11113.</a:t>
            </a:r>
            <a:endParaRPr lang="en-US" altLang="zh-CN" sz="2000" b="1"/>
          </a:p>
          <a:p>
            <a:pPr marL="396875" indent="-396875" defTabSz="1058863">
              <a:lnSpc>
                <a:spcPct val="140000"/>
              </a:lnSpc>
              <a:spcBef>
                <a:spcPct val="20000"/>
              </a:spcBef>
              <a:buFontTx/>
              <a:buChar char="•"/>
            </a:pPr>
            <a:endParaRPr lang="en-US" altLang="zh-CN" sz="2400"/>
          </a:p>
        </p:txBody>
      </p:sp>
      <p:graphicFrame>
        <p:nvGraphicFramePr>
          <p:cNvPr id="35196" name="Group 380"/>
          <p:cNvGraphicFramePr>
            <a:graphicFrameLocks noGrp="1"/>
          </p:cNvGraphicFramePr>
          <p:nvPr/>
        </p:nvGraphicFramePr>
        <p:xfrm>
          <a:off x="1123950" y="2335213"/>
          <a:ext cx="7920038" cy="3946525"/>
        </p:xfrm>
        <a:graphic>
          <a:graphicData uri="http://schemas.openxmlformats.org/drawingml/2006/table">
            <a:tbl>
              <a:tblPr/>
              <a:tblGrid>
                <a:gridCol w="1606550"/>
                <a:gridCol w="1192213"/>
                <a:gridCol w="1233487"/>
                <a:gridCol w="1136650"/>
                <a:gridCol w="1281113"/>
                <a:gridCol w="1470025"/>
              </a:tblGrid>
              <a:tr h="301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GB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Class </a:t>
                      </a:r>
                      <a:endParaRPr kumimoji="0" lang="en-GB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GB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Rate 1</a:t>
                      </a:r>
                      <a:endParaRPr kumimoji="0" lang="en-GB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GB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Rate 2</a:t>
                      </a:r>
                      <a:endParaRPr kumimoji="0" lang="en-GB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GB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Rate 3</a:t>
                      </a:r>
                      <a:endParaRPr kumimoji="0" lang="en-GB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GB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Rate 4</a:t>
                      </a:r>
                      <a:endParaRPr kumimoji="0" lang="en-GB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GB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Rate 5</a:t>
                      </a:r>
                      <a:endParaRPr kumimoji="0" lang="en-GB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</a:tr>
              <a:tr h="490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GB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A: 2560x1600p30</a:t>
                      </a:r>
                      <a:endParaRPr kumimoji="0" lang="en-GB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GB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2.5 Mbit/s</a:t>
                      </a:r>
                      <a:endParaRPr kumimoji="0" lang="en-GB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GB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3.5 Mbit/s</a:t>
                      </a:r>
                      <a:endParaRPr kumimoji="0" lang="en-GB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GB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5 Mbit/s</a:t>
                      </a:r>
                      <a:endParaRPr kumimoji="0" lang="en-GB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GB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8 Mbit/s</a:t>
                      </a:r>
                      <a:endParaRPr kumimoji="0" lang="en-GB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GB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14 Mbit/s</a:t>
                      </a:r>
                      <a:endParaRPr kumimoji="0" lang="en-GB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0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GB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B1: 1080p24</a:t>
                      </a:r>
                      <a:endParaRPr kumimoji="0" lang="en-GB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GB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1 Mbit/s</a:t>
                      </a:r>
                      <a:endParaRPr kumimoji="0" lang="en-GB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GB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1.6 Mbit/s</a:t>
                      </a:r>
                      <a:endParaRPr kumimoji="0" lang="en-GB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GB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2.5 Mbit/s</a:t>
                      </a:r>
                      <a:endParaRPr kumimoji="0" lang="en-GB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GB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4 Mbit/s</a:t>
                      </a:r>
                      <a:endParaRPr kumimoji="0" lang="en-GB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GB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6 Mbit/s</a:t>
                      </a:r>
                      <a:endParaRPr kumimoji="0" lang="en-GB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0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GB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B2: 1080p50-60</a:t>
                      </a:r>
                      <a:endParaRPr kumimoji="0" lang="en-GB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GB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2 Mbit/s</a:t>
                      </a:r>
                      <a:endParaRPr kumimoji="0" lang="en-GB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GB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3 Mbit/s</a:t>
                      </a:r>
                      <a:endParaRPr kumimoji="0" lang="en-GB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GB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4.5 Mbit/s</a:t>
                      </a:r>
                      <a:endParaRPr kumimoji="0" lang="en-GB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GB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7 Mbit/s</a:t>
                      </a:r>
                      <a:endParaRPr kumimoji="0" lang="en-GB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GB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10 Mbit/s</a:t>
                      </a:r>
                      <a:endParaRPr kumimoji="0" lang="en-GB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0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GB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C: WVGAp30-60</a:t>
                      </a:r>
                      <a:endParaRPr kumimoji="0" lang="en-GB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GB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384 kbit/s</a:t>
                      </a:r>
                      <a:endParaRPr kumimoji="0" lang="en-GB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GB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512 kbit/s</a:t>
                      </a:r>
                      <a:endParaRPr kumimoji="0" lang="en-GB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GB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768 kbit/s</a:t>
                      </a:r>
                      <a:endParaRPr kumimoji="0" lang="en-GB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GB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1.2 Mbit/s</a:t>
                      </a:r>
                      <a:endParaRPr kumimoji="0" lang="en-GB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GB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2 Mbit/s</a:t>
                      </a:r>
                      <a:endParaRPr kumimoji="0" lang="en-GB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0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GB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D: WQVGAp30-60</a:t>
                      </a:r>
                      <a:endParaRPr kumimoji="0" lang="en-GB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GB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256 kbit/s</a:t>
                      </a:r>
                      <a:endParaRPr kumimoji="0" lang="en-GB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GB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384 kbit/s</a:t>
                      </a:r>
                      <a:endParaRPr kumimoji="0" lang="en-GB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GB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512 kbit/s</a:t>
                      </a:r>
                      <a:endParaRPr kumimoji="0" lang="en-GB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GB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850 kbit/s</a:t>
                      </a:r>
                      <a:endParaRPr kumimoji="0" lang="en-GB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GB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1.5 Mbit/s</a:t>
                      </a:r>
                      <a:endParaRPr kumimoji="0" lang="en-GB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0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GB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E: 720p60</a:t>
                      </a:r>
                      <a:endParaRPr kumimoji="0" lang="en-GB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GB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256 kbit/s</a:t>
                      </a:r>
                      <a:endParaRPr kumimoji="0" lang="en-GB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GB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384 kbit/s</a:t>
                      </a:r>
                      <a:endParaRPr kumimoji="0" lang="en-GB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GB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512 kbit/s</a:t>
                      </a:r>
                      <a:endParaRPr kumimoji="0" lang="en-GB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GB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850 kbit/s</a:t>
                      </a:r>
                      <a:endParaRPr kumimoji="0" lang="en-GB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GB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1.5 Mbit/s</a:t>
                      </a:r>
                      <a:endParaRPr kumimoji="0" lang="en-GB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0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GB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F:</a:t>
                      </a:r>
                      <a:endParaRPr kumimoji="0" lang="en-GB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GB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256 kbit/s</a:t>
                      </a:r>
                      <a:endParaRPr kumimoji="0" lang="en-GB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GB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384 kbit/s</a:t>
                      </a:r>
                      <a:endParaRPr kumimoji="0" lang="en-GB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GB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512 kbit/s</a:t>
                      </a:r>
                      <a:endParaRPr kumimoji="0" lang="en-GB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GB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850 kbit/s</a:t>
                      </a:r>
                      <a:endParaRPr kumimoji="0" lang="en-GB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GB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1.5 Mbit/s</a:t>
                      </a:r>
                      <a:endParaRPr kumimoji="0" lang="en-GB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599" name="Rectangle 366"/>
          <p:cNvSpPr>
            <a:spLocks noChangeArrowheads="1"/>
          </p:cNvSpPr>
          <p:nvPr/>
        </p:nvSpPr>
        <p:spPr bwMode="auto">
          <a:xfrm>
            <a:off x="763588" y="1930400"/>
            <a:ext cx="761523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lvl="1">
              <a:tabLst>
                <a:tab pos="228600" algn="l"/>
                <a:tab pos="266700" algn="l"/>
                <a:tab pos="457200" algn="l"/>
                <a:tab pos="685800" algn="l"/>
                <a:tab pos="914400" algn="l"/>
              </a:tabLst>
            </a:pPr>
            <a:r>
              <a:rPr lang="en-US" altLang="zh-CN" sz="1200" b="1"/>
              <a:t>- N11113, “Joint Call for Proposals on Video Compression Technology” January 2010, Kyoto, JP</a:t>
            </a:r>
          </a:p>
        </p:txBody>
      </p:sp>
      <p:sp>
        <p:nvSpPr>
          <p:cNvPr id="22600" name="Rectangle 367"/>
          <p:cNvSpPr>
            <a:spLocks noChangeArrowheads="1"/>
          </p:cNvSpPr>
          <p:nvPr/>
        </p:nvSpPr>
        <p:spPr bwMode="auto">
          <a:xfrm>
            <a:off x="628650" y="6521450"/>
            <a:ext cx="7964488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lvl="1">
              <a:buFontTx/>
              <a:buChar char="-"/>
              <a:tabLst>
                <a:tab pos="228600" algn="l"/>
                <a:tab pos="266700" algn="l"/>
                <a:tab pos="457200" algn="l"/>
                <a:tab pos="685800" algn="l"/>
                <a:tab pos="914400" algn="l"/>
              </a:tabLst>
            </a:pPr>
            <a:r>
              <a:rPr lang="en-US" altLang="zh-CN" sz="1600"/>
              <a:t>Low bitrate range: rate1-rate4</a:t>
            </a:r>
          </a:p>
          <a:p>
            <a:pPr lvl="1">
              <a:tabLst>
                <a:tab pos="228600" algn="l"/>
                <a:tab pos="266700" algn="l"/>
                <a:tab pos="457200" algn="l"/>
                <a:tab pos="685800" algn="l"/>
                <a:tab pos="914400" algn="l"/>
              </a:tabLst>
            </a:pPr>
            <a:r>
              <a:rPr lang="en-US" altLang="zh-CN" sz="1600"/>
              <a:t>-High bitrate range:  rate2-rate5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日期占位符 3"/>
          <p:cNvSpPr txBox="1">
            <a:spLocks noGrp="1"/>
          </p:cNvSpPr>
          <p:nvPr/>
        </p:nvSpPr>
        <p:spPr bwMode="auto">
          <a:xfrm>
            <a:off x="6919913" y="7467600"/>
            <a:ext cx="1233487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eaLnBrk="0" hangingPunct="0">
              <a:lnSpc>
                <a:spcPct val="85000"/>
              </a:lnSpc>
            </a:pPr>
            <a:endParaRPr lang="de-DE" altLang="zh-CN" sz="1200">
              <a:latin typeface="FrutigerNext LT Medium"/>
              <a:ea typeface="MS PGothic" pitchFamily="34" charset="-128"/>
            </a:endParaRPr>
          </a:p>
          <a:p>
            <a:pPr eaLnBrk="0" hangingPunct="0">
              <a:lnSpc>
                <a:spcPct val="85000"/>
              </a:lnSpc>
            </a:pPr>
            <a:r>
              <a:rPr lang="de-DE" altLang="zh-CN" sz="1200">
                <a:latin typeface="FrutigerNext LT Medium"/>
                <a:ea typeface="MS PGothic" pitchFamily="34" charset="-128"/>
              </a:rPr>
              <a:t>Page </a:t>
            </a:r>
            <a:fld id="{BF514B24-016B-48A4-9D88-5EA4C6E84863}" type="slidenum">
              <a:rPr lang="de-DE" altLang="zh-CN" sz="1200">
                <a:latin typeface="FrutigerNext LT Medium"/>
                <a:ea typeface="MS PGothic" pitchFamily="34" charset="-128"/>
              </a:rPr>
              <a:pPr eaLnBrk="0" hangingPunct="0">
                <a:lnSpc>
                  <a:spcPct val="85000"/>
                </a:lnSpc>
              </a:pPr>
              <a:t>5</a:t>
            </a:fld>
            <a:endParaRPr lang="en-GB" altLang="zh-CN" sz="1200">
              <a:latin typeface="FrutigerNext LT Medium"/>
              <a:ea typeface="MS PGothic" pitchFamily="34" charset="-128"/>
            </a:endParaRPr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27075" y="320675"/>
            <a:ext cx="9410700" cy="979488"/>
          </a:xfrm>
        </p:spPr>
        <p:txBody>
          <a:bodyPr/>
          <a:lstStyle/>
          <a:p>
            <a:pPr eaLnBrk="1" hangingPunct="1"/>
            <a:r>
              <a:rPr lang="en-US" altLang="zh-CN" b="1" smtClean="0"/>
              <a:t>CTC test rate points</a:t>
            </a:r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5264150" y="5440363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3556" name="Rectangle 11"/>
          <p:cNvSpPr>
            <a:spLocks noChangeArrowheads="1"/>
          </p:cNvSpPr>
          <p:nvPr/>
        </p:nvSpPr>
        <p:spPr bwMode="auto">
          <a:xfrm>
            <a:off x="314325" y="1390650"/>
            <a:ext cx="3959225" cy="337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7" tIns="45708" rIns="91417" bIns="45708"/>
          <a:lstStyle/>
          <a:p>
            <a:pPr marL="396875" indent="-396875" defTabSz="1058863">
              <a:lnSpc>
                <a:spcPct val="140000"/>
              </a:lnSpc>
              <a:spcBef>
                <a:spcPct val="20000"/>
              </a:spcBef>
              <a:buFontTx/>
              <a:buChar char="•"/>
            </a:pPr>
            <a:r>
              <a:rPr lang="en-US" altLang="zh-CN"/>
              <a:t> CTC </a:t>
            </a:r>
            <a:r>
              <a:rPr lang="en-US" altLang="zh-CN" sz="1800" b="1"/>
              <a:t>test points which bitrates exceed the cfp target rate range.</a:t>
            </a:r>
          </a:p>
          <a:p>
            <a:pPr marL="396875" indent="-396875" defTabSz="1058863">
              <a:lnSpc>
                <a:spcPct val="140000"/>
              </a:lnSpc>
              <a:spcBef>
                <a:spcPct val="20000"/>
              </a:spcBef>
            </a:pPr>
            <a:r>
              <a:rPr lang="en-US" altLang="zh-CN" sz="1800" b="1"/>
              <a:t>      red: exceed seriously (&gt;1-15 times)</a:t>
            </a:r>
          </a:p>
          <a:p>
            <a:pPr marL="396875" indent="-396875" defTabSz="1058863">
              <a:lnSpc>
                <a:spcPct val="140000"/>
              </a:lnSpc>
              <a:spcBef>
                <a:spcPct val="20000"/>
              </a:spcBef>
            </a:pPr>
            <a:r>
              <a:rPr lang="en-US" altLang="zh-CN" sz="1800" b="1"/>
              <a:t>      yellow: exceed slightly(&lt;100%)</a:t>
            </a:r>
          </a:p>
          <a:p>
            <a:pPr marL="396875" indent="-396875" defTabSz="1058863">
              <a:lnSpc>
                <a:spcPct val="140000"/>
              </a:lnSpc>
              <a:spcBef>
                <a:spcPct val="20000"/>
              </a:spcBef>
            </a:pPr>
            <a:r>
              <a:rPr lang="en-US" altLang="zh-CN" sz="2400"/>
              <a:t>     </a:t>
            </a:r>
          </a:p>
        </p:txBody>
      </p:sp>
      <p:pic>
        <p:nvPicPr>
          <p:cNvPr id="23557" name="Picture 7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08488" y="1030288"/>
            <a:ext cx="5895975" cy="639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43" name="日期占位符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altLang="zh-CN" smtClean="0">
              <a:latin typeface="FrutigerNext LT Medium"/>
            </a:endParaRPr>
          </a:p>
          <a:p>
            <a:r>
              <a:rPr lang="de-DE" altLang="zh-CN" smtClean="0">
                <a:latin typeface="FrutigerNext LT Medium"/>
              </a:rPr>
              <a:t>Page </a:t>
            </a:r>
            <a:fld id="{520D7BE1-694D-4EF7-861B-8609C2972334}" type="slidenum">
              <a:rPr lang="de-DE" altLang="zh-CN" smtClean="0">
                <a:latin typeface="FrutigerNext LT Medium"/>
              </a:rPr>
              <a:pPr/>
              <a:t>6</a:t>
            </a:fld>
            <a:endParaRPr lang="en-GB" altLang="zh-CN" smtClean="0">
              <a:latin typeface="FrutigerNext LT Medium"/>
            </a:endParaRPr>
          </a:p>
        </p:txBody>
      </p:sp>
      <p:sp>
        <p:nvSpPr>
          <p:cNvPr id="28944" name="Rectangle 2"/>
          <p:cNvSpPr>
            <a:spLocks noGrp="1" noChangeArrowheads="1"/>
          </p:cNvSpPr>
          <p:nvPr>
            <p:ph type="title"/>
          </p:nvPr>
        </p:nvSpPr>
        <p:spPr>
          <a:xfrm>
            <a:off x="727075" y="320675"/>
            <a:ext cx="9410700" cy="754063"/>
          </a:xfrm>
        </p:spPr>
        <p:txBody>
          <a:bodyPr/>
          <a:lstStyle/>
          <a:p>
            <a:pPr eaLnBrk="1" hangingPunct="1"/>
            <a:r>
              <a:rPr lang="en-US" altLang="zh-CN" sz="3200" b="1" smtClean="0"/>
              <a:t>Experiments</a:t>
            </a:r>
          </a:p>
        </p:txBody>
      </p:sp>
      <p:sp>
        <p:nvSpPr>
          <p:cNvPr id="28945" name="Rectangle 3"/>
          <p:cNvSpPr>
            <a:spLocks noChangeArrowheads="1"/>
          </p:cNvSpPr>
          <p:nvPr/>
        </p:nvSpPr>
        <p:spPr bwMode="auto">
          <a:xfrm>
            <a:off x="0" y="309563"/>
            <a:ext cx="317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133350"/>
            <a:endParaRPr lang="zh-CN" altLang="zh-CN" sz="1800"/>
          </a:p>
        </p:txBody>
      </p:sp>
      <p:sp>
        <p:nvSpPr>
          <p:cNvPr id="28946" name="Rectangle 4"/>
          <p:cNvSpPr>
            <a:spLocks noChangeArrowheads="1"/>
          </p:cNvSpPr>
          <p:nvPr/>
        </p:nvSpPr>
        <p:spPr bwMode="auto">
          <a:xfrm>
            <a:off x="0" y="4175125"/>
            <a:ext cx="3873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altLang="zh-CN" sz="1000">
                <a:cs typeface="Arial" charset="0"/>
              </a:rPr>
              <a:t>  </a:t>
            </a:r>
            <a:endParaRPr lang="en-US" altLang="zh-CN" sz="1800"/>
          </a:p>
        </p:txBody>
      </p:sp>
      <p:sp>
        <p:nvSpPr>
          <p:cNvPr id="28947" name="Rectangle 5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8948" name="Rectangle 6"/>
          <p:cNvSpPr>
            <a:spLocks noChangeArrowheads="1"/>
          </p:cNvSpPr>
          <p:nvPr/>
        </p:nvSpPr>
        <p:spPr bwMode="auto">
          <a:xfrm>
            <a:off x="0" y="238125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8949" name="Rectangle 24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8950" name="Rectangle 2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8951" name="Rectangle 21"/>
          <p:cNvSpPr>
            <a:spLocks noChangeArrowheads="1"/>
          </p:cNvSpPr>
          <p:nvPr/>
        </p:nvSpPr>
        <p:spPr bwMode="auto">
          <a:xfrm>
            <a:off x="493713" y="1192213"/>
            <a:ext cx="8956675" cy="407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342900" lvl="1" indent="-342900">
              <a:buFont typeface="Arial" charset="0"/>
              <a:buChar char="•"/>
            </a:pPr>
            <a:r>
              <a:rPr lang="en-US" altLang="zh-CN" sz="2000"/>
              <a:t>Test conditions,</a:t>
            </a:r>
          </a:p>
          <a:p>
            <a:pPr marL="342900" lvl="1" indent="-342900">
              <a:buFont typeface="Arial" charset="0"/>
              <a:buNone/>
            </a:pPr>
            <a:r>
              <a:rPr lang="en-US" altLang="zh-CN" sz="2000"/>
              <a:t>     -  AVC: </a:t>
            </a:r>
            <a:r>
              <a:rPr lang="en-CA" altLang="zh-CN" sz="2000"/>
              <a:t>JM18.4  HM-like configuration,</a:t>
            </a:r>
          </a:p>
          <a:p>
            <a:pPr marL="342900" lvl="1" indent="-342900">
              <a:buFont typeface="Arial" charset="0"/>
              <a:buNone/>
            </a:pPr>
            <a:r>
              <a:rPr lang="en-CA" altLang="zh-CN" sz="2000"/>
              <a:t>        HEVC: HM8.0</a:t>
            </a:r>
          </a:p>
          <a:p>
            <a:pPr marL="342900" lvl="1" indent="-342900">
              <a:buFont typeface="Arial" charset="0"/>
              <a:buNone/>
            </a:pPr>
            <a:endParaRPr lang="en-CA" altLang="zh-CN" sz="2000"/>
          </a:p>
          <a:p>
            <a:pPr marL="342900" lvl="1" indent="-342900">
              <a:buFont typeface="Arial" charset="0"/>
              <a:buNone/>
            </a:pPr>
            <a:r>
              <a:rPr lang="en-CA" altLang="zh-CN" sz="2000"/>
              <a:t>     - Performance is evaluated at high bitrate range and at low bitrate range.     </a:t>
            </a:r>
          </a:p>
          <a:p>
            <a:pPr marL="342900" lvl="1" indent="-342900">
              <a:buFont typeface="Arial" charset="0"/>
              <a:buNone/>
            </a:pPr>
            <a:r>
              <a:rPr lang="en-CA" altLang="zh-CN" sz="2000"/>
              <a:t>        </a:t>
            </a:r>
            <a:r>
              <a:rPr lang="en-CA" altLang="zh-CN"/>
              <a:t>high bitrate range:  </a:t>
            </a:r>
            <a:r>
              <a:rPr lang="en-CA" altLang="zh-CN" sz="2000"/>
              <a:t>from rate2 to rate5, </a:t>
            </a:r>
          </a:p>
          <a:p>
            <a:pPr marL="342900" lvl="1" indent="-342900">
              <a:buFont typeface="Arial" charset="0"/>
              <a:buNone/>
            </a:pPr>
            <a:r>
              <a:rPr lang="en-CA" altLang="zh-CN" sz="2000"/>
              <a:t>        low bitrate range:     from rate1 to rate4 </a:t>
            </a:r>
          </a:p>
          <a:p>
            <a:pPr marL="342900" lvl="1" indent="-342900">
              <a:buFont typeface="Arial" charset="0"/>
              <a:buNone/>
            </a:pPr>
            <a:endParaRPr lang="en-CA" altLang="zh-CN" sz="2000"/>
          </a:p>
          <a:p>
            <a:pPr marL="342900" lvl="1" indent="-342900">
              <a:buFont typeface="Arial" charset="0"/>
              <a:buNone/>
            </a:pPr>
            <a:r>
              <a:rPr lang="en-CA" altLang="zh-CN" sz="2000"/>
              <a:t>    -  Test QP points are selected individually for each test materials to meet the cfp target rates for RA/LDB/LDP case.</a:t>
            </a:r>
          </a:p>
          <a:p>
            <a:pPr marL="342900" lvl="1" indent="-342900">
              <a:buFont typeface="Arial" charset="0"/>
              <a:buNone/>
            </a:pPr>
            <a:endParaRPr lang="en-CA" altLang="zh-CN" sz="2000"/>
          </a:p>
          <a:p>
            <a:pPr marL="342900" lvl="1" indent="-342900">
              <a:buFont typeface="Arial" charset="0"/>
              <a:buNone/>
            </a:pPr>
            <a:r>
              <a:rPr lang="en-CA" altLang="zh-CN" sz="2000"/>
              <a:t>    -  </a:t>
            </a:r>
            <a:r>
              <a:rPr lang="en-US" altLang="zh-CN" sz="2000"/>
              <a:t>The average YUV PSNR was calculated as</a:t>
            </a:r>
            <a:endParaRPr lang="en-CA" altLang="zh-CN" sz="2000"/>
          </a:p>
          <a:p>
            <a:pPr marL="342900" lvl="1" indent="-342900">
              <a:buFont typeface="Arial" charset="0"/>
              <a:buNone/>
            </a:pPr>
            <a:endParaRPr lang="en-US" altLang="zh-CN" sz="2000"/>
          </a:p>
        </p:txBody>
      </p:sp>
      <p:sp>
        <p:nvSpPr>
          <p:cNvPr id="28952" name="Rectangle 269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endParaRPr lang="zh-CN" altLang="en-US"/>
          </a:p>
        </p:txBody>
      </p:sp>
      <p:sp>
        <p:nvSpPr>
          <p:cNvPr id="28953" name="Rectangle 271"/>
          <p:cNvSpPr>
            <a:spLocks noChangeArrowheads="1"/>
          </p:cNvSpPr>
          <p:nvPr/>
        </p:nvSpPr>
        <p:spPr bwMode="auto">
          <a:xfrm>
            <a:off x="0" y="3890963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endParaRPr lang="zh-CN" altLang="en-US"/>
          </a:p>
        </p:txBody>
      </p:sp>
      <p:graphicFrame>
        <p:nvGraphicFramePr>
          <p:cNvPr id="28942" name="Object 270"/>
          <p:cNvGraphicFramePr>
            <a:graphicFrameLocks noChangeAspect="1"/>
          </p:cNvGraphicFramePr>
          <p:nvPr/>
        </p:nvGraphicFramePr>
        <p:xfrm>
          <a:off x="989013" y="5035550"/>
          <a:ext cx="5849937" cy="465138"/>
        </p:xfrm>
        <a:graphic>
          <a:graphicData uri="http://schemas.openxmlformats.org/presentationml/2006/ole">
            <p:oleObj spid="_x0000_s28942" name="Equation" r:id="rId3" imgW="2400300" imgH="2032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日期占位符 3"/>
          <p:cNvSpPr txBox="1">
            <a:spLocks noGrp="1"/>
          </p:cNvSpPr>
          <p:nvPr/>
        </p:nvSpPr>
        <p:spPr bwMode="auto">
          <a:xfrm>
            <a:off x="6919913" y="7467600"/>
            <a:ext cx="1233487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eaLnBrk="0" hangingPunct="0">
              <a:lnSpc>
                <a:spcPct val="85000"/>
              </a:lnSpc>
            </a:pPr>
            <a:endParaRPr lang="de-DE" altLang="zh-CN" sz="1200">
              <a:latin typeface="FrutigerNext LT Medium"/>
              <a:ea typeface="MS PGothic" pitchFamily="34" charset="-128"/>
            </a:endParaRPr>
          </a:p>
          <a:p>
            <a:pPr eaLnBrk="0" hangingPunct="0">
              <a:lnSpc>
                <a:spcPct val="85000"/>
              </a:lnSpc>
            </a:pPr>
            <a:r>
              <a:rPr lang="de-DE" altLang="zh-CN" sz="1200">
                <a:latin typeface="FrutigerNext LT Medium"/>
                <a:ea typeface="MS PGothic" pitchFamily="34" charset="-128"/>
              </a:rPr>
              <a:t>Page </a:t>
            </a:r>
            <a:fld id="{063C8D27-474E-443C-8AA6-7E4002332E35}" type="slidenum">
              <a:rPr lang="de-DE" altLang="zh-CN" sz="1200">
                <a:latin typeface="FrutigerNext LT Medium"/>
                <a:ea typeface="MS PGothic" pitchFamily="34" charset="-128"/>
              </a:rPr>
              <a:pPr eaLnBrk="0" hangingPunct="0">
                <a:lnSpc>
                  <a:spcPct val="85000"/>
                </a:lnSpc>
              </a:pPr>
              <a:t>7</a:t>
            </a:fld>
            <a:endParaRPr lang="en-GB" altLang="zh-CN" sz="1200">
              <a:latin typeface="FrutigerNext LT Medium"/>
              <a:ea typeface="MS PGothic" pitchFamily="34" charset="-128"/>
            </a:endParaRPr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27075" y="320675"/>
            <a:ext cx="9410700" cy="754063"/>
          </a:xfrm>
        </p:spPr>
        <p:txBody>
          <a:bodyPr/>
          <a:lstStyle/>
          <a:p>
            <a:pPr eaLnBrk="1" hangingPunct="1"/>
            <a:r>
              <a:rPr lang="en-US" altLang="zh-CN" sz="3200" b="1" smtClean="0"/>
              <a:t>Experimental results</a:t>
            </a:r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0" y="309563"/>
            <a:ext cx="317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133350"/>
            <a:endParaRPr lang="zh-CN" altLang="zh-CN" sz="1800"/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0" y="4175125"/>
            <a:ext cx="3873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altLang="zh-CN" sz="1000">
                <a:cs typeface="Arial" charset="0"/>
              </a:rPr>
              <a:t>  </a:t>
            </a:r>
            <a:endParaRPr lang="en-US" altLang="zh-CN" sz="1800"/>
          </a:p>
        </p:txBody>
      </p:sp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30726" name="Rectangle 6"/>
          <p:cNvSpPr>
            <a:spLocks noChangeArrowheads="1"/>
          </p:cNvSpPr>
          <p:nvPr/>
        </p:nvSpPr>
        <p:spPr bwMode="auto">
          <a:xfrm>
            <a:off x="0" y="238125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30727" name="Rectangle 24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30728" name="Rectangle 2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30729" name="Rectangle 168"/>
          <p:cNvSpPr>
            <a:spLocks noChangeArrowheads="1"/>
          </p:cNvSpPr>
          <p:nvPr/>
        </p:nvSpPr>
        <p:spPr bwMode="auto">
          <a:xfrm>
            <a:off x="403225" y="1660525"/>
            <a:ext cx="3330575" cy="137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CA" altLang="zh-CN"/>
              <a:t>HM8.0 test QP settings of Cfp target rate points individually for each test materialQP </a:t>
            </a:r>
            <a:endParaRPr lang="zh-CN" altLang="en-US"/>
          </a:p>
        </p:txBody>
      </p:sp>
      <p:graphicFrame>
        <p:nvGraphicFramePr>
          <p:cNvPr id="42984" name="Group 1000"/>
          <p:cNvGraphicFramePr>
            <a:graphicFrameLocks noGrp="1"/>
          </p:cNvGraphicFramePr>
          <p:nvPr/>
        </p:nvGraphicFramePr>
        <p:xfrm>
          <a:off x="3914775" y="714375"/>
          <a:ext cx="6256338" cy="6910388"/>
        </p:xfrm>
        <a:graphic>
          <a:graphicData uri="http://schemas.openxmlformats.org/drawingml/2006/table">
            <a:tbl>
              <a:tblPr/>
              <a:tblGrid>
                <a:gridCol w="600075"/>
                <a:gridCol w="1549400"/>
                <a:gridCol w="1471613"/>
                <a:gridCol w="1489075"/>
                <a:gridCol w="1146175"/>
              </a:tblGrid>
              <a:tr h="327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Class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Sequence name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Random access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Low-delayB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Low-delay P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A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Traffic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22,25,27,30,32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588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黑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588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黑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A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PeopleOnStreet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28,32,36,39,42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588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黑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588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黑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A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Nebuta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34,36,38,40,41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588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黑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588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黑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A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SteamLocomotive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24,26,28,30,32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588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黑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588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黑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B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Kimono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21,23,26,29,32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21,24,27,30,33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21,24,27,30,33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B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ParkScene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24,26,28,32,35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23,26,28,31,34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24,26,29,31,34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B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Cactus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24,26,28,31,34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24,26,28,31,34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25,26,29,31,34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B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BQTerrace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26,27,29,31,33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26,27,29,30,32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27,28,29,31,33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B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BasketballDrive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24,26,29,31,34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25,27,30,32,35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25,27,30,33,36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C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RaceHorses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27,30,33,36,38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28,31,34,36,38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28,31,34,36,38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C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BQMall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26,30,33,36,38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26,30,33,36,38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27,30,33,36,39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C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PartyScene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30,33,36,39,41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30,33,36,38,40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31,34,36,38,40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C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BasketballDrill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26,29,32,36,38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26,29,32,35,38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26,30,33,36,38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D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RaceHorses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20,24,28,30,33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21,25,28,30,33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21,25,29,31,33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D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BQSquare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22,25,28,30,33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24,27,29,31,33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25,27,30,31,33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D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BlowingBubbles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23,26,30,32,34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23,27,30,32,34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24,27,30,32,34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D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BasketballPass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22,26,30,32,35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23,27,31,33,36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23,27,31,33,36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E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FourPeople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588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黑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24,27,31,33,36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24,27,31,33,36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E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Johnny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588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黑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23,25,27,28,30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23,25,27,28,30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E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KristenAndSara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588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黑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23,27,29,31,34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23,26,29,31,34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F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BaskeballDrillText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28,32,36,39,42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28,32,36,38,41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29,33,36,39,42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F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ChinaSpeed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31,35,39,41,44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31,35,38,40,42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31,35,38,40,42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F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SlideEditing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20,30,39,43,46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4,9,15,19,26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4,9,15,19,26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F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SlideShow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15,22,27,30,35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13,19,25,28,32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13,20,25,28,32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日期占位符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altLang="zh-CN" smtClean="0">
              <a:latin typeface="FrutigerNext LT Medium"/>
            </a:endParaRPr>
          </a:p>
          <a:p>
            <a:r>
              <a:rPr lang="de-DE" altLang="zh-CN" smtClean="0">
                <a:latin typeface="FrutigerNext LT Medium"/>
              </a:rPr>
              <a:t>Page </a:t>
            </a:r>
            <a:fld id="{9B33CC7E-E743-4EAA-B910-69ED996A8716}" type="slidenum">
              <a:rPr lang="de-DE" altLang="zh-CN" smtClean="0">
                <a:latin typeface="FrutigerNext LT Medium"/>
              </a:rPr>
              <a:pPr/>
              <a:t>8</a:t>
            </a:fld>
            <a:endParaRPr lang="en-GB" altLang="zh-CN" smtClean="0">
              <a:latin typeface="FrutigerNext LT Medium"/>
            </a:endParaRPr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727075" y="320675"/>
            <a:ext cx="9410700" cy="754063"/>
          </a:xfrm>
        </p:spPr>
        <p:txBody>
          <a:bodyPr/>
          <a:lstStyle/>
          <a:p>
            <a:pPr eaLnBrk="1" hangingPunct="1"/>
            <a:r>
              <a:rPr lang="en-US" altLang="zh-CN" sz="3200" b="1" smtClean="0"/>
              <a:t>Experimental results</a:t>
            </a:r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0" y="309563"/>
            <a:ext cx="317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133350"/>
            <a:endParaRPr lang="zh-CN" altLang="zh-CN" sz="1800"/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0" y="4175125"/>
            <a:ext cx="3873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altLang="zh-CN" sz="1000">
                <a:cs typeface="Arial" charset="0"/>
              </a:rPr>
              <a:t>  </a:t>
            </a:r>
            <a:endParaRPr lang="en-US" altLang="zh-CN" sz="1800"/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0" y="238125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9703" name="Rectangle 24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9704" name="Rectangle 2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graphicFrame>
        <p:nvGraphicFramePr>
          <p:cNvPr id="30536" name="Group 840"/>
          <p:cNvGraphicFramePr>
            <a:graphicFrameLocks noGrp="1"/>
          </p:cNvGraphicFramePr>
          <p:nvPr/>
        </p:nvGraphicFramePr>
        <p:xfrm>
          <a:off x="4003675" y="804863"/>
          <a:ext cx="6254750" cy="6858000"/>
        </p:xfrm>
        <a:graphic>
          <a:graphicData uri="http://schemas.openxmlformats.org/drawingml/2006/table">
            <a:tbl>
              <a:tblPr/>
              <a:tblGrid>
                <a:gridCol w="566738"/>
                <a:gridCol w="1460500"/>
                <a:gridCol w="1389062"/>
                <a:gridCol w="1404938"/>
                <a:gridCol w="1433512"/>
              </a:tblGrid>
              <a:tr h="260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Class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Sequence name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Random access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Low-delayB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Low-delay P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A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Traffic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21,24,28,30,33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588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黑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588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黑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A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PeopleOnStreet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28,33,37,40,43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588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黑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588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黑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A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Nebuta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33,35,37,39,42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588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黑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588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黑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A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SteamLocomotive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23,26,29,31,34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588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黑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588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黑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B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Kimono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21,23,27,30,33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21,24,27,31,35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24,27,31,34,38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B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ParkScene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23,26,28,32,35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23,25,28,31,34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26,29,31,34,37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B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Cactus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24,26,29,32,35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24,26,29,32,34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27,29,32,35,38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B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BQTerrace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25,26,28,30,33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25,27,29,31,32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29,31,32,35,37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B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BasketballDrive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24,26,29,32,36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25,27,31,34,37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28,31,34,37,41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C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RaceHorses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27,30,34,36,39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27,31,34,36,39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31,34,37,40,42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C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BQMall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26,29,33,36,39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26,30,34,37,40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30,34,37,40,43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C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PartyScene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29,32,36,38,40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30,33,36,38,40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34,37,40,42,44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C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BasketballDrill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26,30,33,36,39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26,30,33,36,39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30,33,37,39,42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D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RaceHorses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20,24,28,30,33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21,25,28,30,33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24,28,32,34,36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D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BQSquare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22,25,28,30,32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24,27,29,31,33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28,31,34,35,37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D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BlowingBubbles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22,25,29,31,33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23,27,29,31,33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26,30,33,35,37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D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BasketballPass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22,26,29,32,35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23,27,30,33,36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26,30,34,36,39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E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FourPeople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588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黑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23,27,31,33,37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26,30,34,36,40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E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Johnny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588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黑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21,24,26,29,31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24,27,29,32,34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E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KristenAndSara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588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黑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23,26,30,32,36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26,29,33,35,38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F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BaskeballDrillText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28,33,36,40,43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29,33,37,39,43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32,36,40,43,46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F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ChinaSpeed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31,35,39,41,44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31,35,38,40,43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35,39,42,44,46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F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SlideEditing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23,32,39,43,46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4,11,18,22,28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7,13,19,24,30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F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SlideShow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16,23,28,32,36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13,20,25,28,32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16,23,28,32,36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9863" name="Rectangle 998"/>
          <p:cNvSpPr>
            <a:spLocks noChangeArrowheads="1"/>
          </p:cNvSpPr>
          <p:nvPr/>
        </p:nvSpPr>
        <p:spPr bwMode="auto">
          <a:xfrm>
            <a:off x="403225" y="1660525"/>
            <a:ext cx="3330575" cy="137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CA" altLang="zh-CN"/>
              <a:t>JM 18.4 test QP settings of Cfp target rate points individually for each test materialQP 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日期占位符 3"/>
          <p:cNvSpPr txBox="1">
            <a:spLocks noGrp="1"/>
          </p:cNvSpPr>
          <p:nvPr/>
        </p:nvSpPr>
        <p:spPr bwMode="auto">
          <a:xfrm>
            <a:off x="6919913" y="7467600"/>
            <a:ext cx="1233487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eaLnBrk="0" hangingPunct="0">
              <a:lnSpc>
                <a:spcPct val="85000"/>
              </a:lnSpc>
            </a:pPr>
            <a:endParaRPr lang="de-DE" altLang="zh-CN" sz="1200">
              <a:latin typeface="FrutigerNext LT Medium"/>
              <a:ea typeface="MS PGothic" pitchFamily="34" charset="-128"/>
            </a:endParaRPr>
          </a:p>
          <a:p>
            <a:pPr eaLnBrk="0" hangingPunct="0">
              <a:lnSpc>
                <a:spcPct val="85000"/>
              </a:lnSpc>
            </a:pPr>
            <a:r>
              <a:rPr lang="de-DE" altLang="zh-CN" sz="1200">
                <a:latin typeface="FrutigerNext LT Medium"/>
                <a:ea typeface="MS PGothic" pitchFamily="34" charset="-128"/>
              </a:rPr>
              <a:t>Page </a:t>
            </a:r>
            <a:fld id="{758FC48C-4ED0-48CA-998C-248F1C1568FA}" type="slidenum">
              <a:rPr lang="de-DE" altLang="zh-CN" sz="1200">
                <a:latin typeface="FrutigerNext LT Medium"/>
                <a:ea typeface="MS PGothic" pitchFamily="34" charset="-128"/>
              </a:rPr>
              <a:pPr eaLnBrk="0" hangingPunct="0">
                <a:lnSpc>
                  <a:spcPct val="85000"/>
                </a:lnSpc>
              </a:pPr>
              <a:t>9</a:t>
            </a:fld>
            <a:endParaRPr lang="en-GB" altLang="zh-CN" sz="1200">
              <a:latin typeface="FrutigerNext LT Medium"/>
              <a:ea typeface="MS PGothic" pitchFamily="34" charset="-128"/>
            </a:endParaRP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27075" y="320675"/>
            <a:ext cx="9410700" cy="754063"/>
          </a:xfrm>
        </p:spPr>
        <p:txBody>
          <a:bodyPr/>
          <a:lstStyle/>
          <a:p>
            <a:pPr eaLnBrk="1" hangingPunct="1"/>
            <a:r>
              <a:rPr lang="en-US" altLang="zh-CN" sz="3200" b="1" smtClean="0"/>
              <a:t>Experimental results</a:t>
            </a:r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0" y="309563"/>
            <a:ext cx="317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133350"/>
            <a:endParaRPr lang="zh-CN" altLang="zh-CN" sz="1800"/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0" y="4175125"/>
            <a:ext cx="3873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altLang="zh-CN" sz="1000">
                <a:cs typeface="Arial" charset="0"/>
              </a:rPr>
              <a:t>  </a:t>
            </a:r>
            <a:endParaRPr lang="en-US" altLang="zh-CN" sz="1800"/>
          </a:p>
        </p:txBody>
      </p:sp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31750" name="Rectangle 6"/>
          <p:cNvSpPr>
            <a:spLocks noChangeArrowheads="1"/>
          </p:cNvSpPr>
          <p:nvPr/>
        </p:nvSpPr>
        <p:spPr bwMode="auto">
          <a:xfrm>
            <a:off x="0" y="238125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31751" name="Rectangle 24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31752" name="Rectangle 2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31753" name="Rectangle 21"/>
          <p:cNvSpPr>
            <a:spLocks noChangeArrowheads="1"/>
          </p:cNvSpPr>
          <p:nvPr/>
        </p:nvSpPr>
        <p:spPr bwMode="auto">
          <a:xfrm>
            <a:off x="574675" y="947738"/>
            <a:ext cx="8956675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342900" lvl="1" indent="-342900">
              <a:buFont typeface="Arial" charset="0"/>
              <a:buChar char="•"/>
            </a:pPr>
            <a:r>
              <a:rPr lang="en-US" altLang="zh-CN" b="1"/>
              <a:t>Test1:  AVC v.s. HEVC, </a:t>
            </a:r>
          </a:p>
          <a:p>
            <a:pPr marL="342900" lvl="1" indent="-342900">
              <a:buFont typeface="Arial" charset="0"/>
              <a:buNone/>
            </a:pPr>
            <a:r>
              <a:rPr lang="en-US" altLang="zh-CN" b="1"/>
              <a:t>      high bitrate range</a:t>
            </a:r>
          </a:p>
          <a:p>
            <a:pPr marL="342900" lvl="1" indent="-342900">
              <a:buFont typeface="Arial" charset="0"/>
              <a:buNone/>
            </a:pPr>
            <a:r>
              <a:rPr lang="en-US" altLang="zh-CN" b="1"/>
              <a:t>      with classF</a:t>
            </a:r>
          </a:p>
        </p:txBody>
      </p:sp>
      <p:pic>
        <p:nvPicPr>
          <p:cNvPr id="31754" name="Picture 7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9700" y="985838"/>
            <a:ext cx="4995863" cy="2836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5" name="Picture 7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3838" y="4135438"/>
            <a:ext cx="4949825" cy="290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6" name="Picture 8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4638" y="4135438"/>
            <a:ext cx="4905375" cy="2811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588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2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588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2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4655</TotalTime>
  <Words>847</Words>
  <Application>Microsoft Office PowerPoint</Application>
  <PresentationFormat>自定义</PresentationFormat>
  <Paragraphs>448</Paragraphs>
  <Slides>15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演示文稿设计模板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15</vt:i4>
      </vt:variant>
    </vt:vector>
  </HeadingPairs>
  <TitlesOfParts>
    <vt:vector size="26" baseType="lpstr">
      <vt:lpstr>Arial</vt:lpstr>
      <vt:lpstr>宋体</vt:lpstr>
      <vt:lpstr>黑体</vt:lpstr>
      <vt:lpstr>华文细黑</vt:lpstr>
      <vt:lpstr>FrutigerNext LT Medium</vt:lpstr>
      <vt:lpstr>MS PGothic</vt:lpstr>
      <vt:lpstr>Times New Roman</vt:lpstr>
      <vt:lpstr>Calibri</vt:lpstr>
      <vt:lpstr>默认设计模板</vt:lpstr>
      <vt:lpstr>CorelDRAW</vt:lpstr>
      <vt:lpstr>Equation</vt:lpstr>
      <vt:lpstr>幻灯片 1</vt:lpstr>
      <vt:lpstr>Outline</vt:lpstr>
      <vt:lpstr>Summary of the contribution</vt:lpstr>
      <vt:lpstr>Target rate points</vt:lpstr>
      <vt:lpstr>CTC test rate points</vt:lpstr>
      <vt:lpstr>Experiments</vt:lpstr>
      <vt:lpstr>Experimental results</vt:lpstr>
      <vt:lpstr>Experimental results</vt:lpstr>
      <vt:lpstr>Experimental results</vt:lpstr>
      <vt:lpstr>Experimental results</vt:lpstr>
      <vt:lpstr>Experimental results</vt:lpstr>
      <vt:lpstr>Experimental results</vt:lpstr>
      <vt:lpstr>Experimental results</vt:lpstr>
      <vt:lpstr>Conclusions</vt:lpstr>
      <vt:lpstr>幻灯片 15</vt:lpstr>
    </vt:vector>
  </TitlesOfParts>
  <Company>Hisilicon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Macroblock-level Adaptive Frequency Weighting</dc:title>
  <dc:creator>Jianhua Zheng</dc:creator>
  <cp:lastModifiedBy>User</cp:lastModifiedBy>
  <cp:revision>253</cp:revision>
  <cp:lastPrinted>2011-11-22T12:03:15Z</cp:lastPrinted>
  <dcterms:created xsi:type="dcterms:W3CDTF">2006-12-04T08:10:34Z</dcterms:created>
  <dcterms:modified xsi:type="dcterms:W3CDTF">2012-10-13T00:26:35Z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flag">
    <vt:lpwstr>1246144182</vt:lpwstr>
  </property>
</Properties>
</file>