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48" r:id="rId4"/>
    <p:sldMasterId id="2147483664" r:id="rId5"/>
  </p:sldMasterIdLst>
  <p:notesMasterIdLst>
    <p:notesMasterId r:id="rId12"/>
  </p:notesMasterIdLst>
  <p:sldIdLst>
    <p:sldId id="256" r:id="rId6"/>
    <p:sldId id="257" r:id="rId7"/>
    <p:sldId id="272" r:id="rId8"/>
    <p:sldId id="276" r:id="rId9"/>
    <p:sldId id="270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6C21"/>
    <a:srgbClr val="716C6B"/>
    <a:srgbClr val="00AEEF"/>
    <a:srgbClr val="D94D20"/>
    <a:srgbClr val="6C6864"/>
    <a:srgbClr val="63615D"/>
    <a:srgbClr val="54524E"/>
    <a:srgbClr val="0087C3"/>
    <a:srgbClr val="C6D742"/>
    <a:srgbClr val="44A43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98" autoAdjust="0"/>
    <p:restoredTop sz="94656" autoAdjust="0"/>
  </p:normalViewPr>
  <p:slideViewPr>
    <p:cSldViewPr snapToObjects="1">
      <p:cViewPr>
        <p:scale>
          <a:sx n="100" d="100"/>
          <a:sy n="100" d="100"/>
        </p:scale>
        <p:origin x="-79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A91834-3F34-4B40-8735-EA115B05FDDA}" type="datetimeFigureOut">
              <a:rPr lang="en-US" smtClean="0"/>
              <a:pPr/>
              <a:t>10/10/2012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F7F6D-8A3B-DB4E-AE49-8696C0E84EF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24948" y="3495675"/>
            <a:ext cx="5029200" cy="381000"/>
          </a:xfrm>
        </p:spPr>
        <p:txBody>
          <a:bodyPr anchor="t"/>
          <a:lstStyle>
            <a:lvl1pPr marL="0" indent="0" algn="l">
              <a:buNone/>
              <a:defRPr sz="2000" b="0" i="0">
                <a:solidFill>
                  <a:srgbClr val="00AEEF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Date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24948" y="1447800"/>
            <a:ext cx="6737852" cy="1895475"/>
          </a:xfrm>
          <a:prstGeom prst="rect">
            <a:avLst/>
          </a:prstGeom>
        </p:spPr>
        <p:txBody>
          <a:bodyPr anchor="b"/>
          <a:lstStyle>
            <a:lvl1pPr algn="l">
              <a:defRPr sz="2600" b="1" i="0" cap="all">
                <a:solidFill>
                  <a:srgbClr val="F36C2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7" name="Picture 6" descr="InterDigital_logo_RGB_HiRes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62600" y="304800"/>
            <a:ext cx="3372860" cy="37571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 userDrawn="1"/>
        </p:nvSpPr>
        <p:spPr>
          <a:xfrm>
            <a:off x="0" y="6324600"/>
            <a:ext cx="9144000" cy="457200"/>
          </a:xfrm>
          <a:prstGeom prst="rect">
            <a:avLst/>
          </a:prstGeom>
        </p:spPr>
        <p:txBody>
          <a:bodyPr anchor="b"/>
          <a:lstStyle>
            <a:lvl1pPr algn="l">
              <a:defRPr sz="2600" b="1" i="0" cap="all">
                <a:solidFill>
                  <a:srgbClr val="F36C21"/>
                </a:solidFill>
                <a:latin typeface="Arial"/>
                <a:cs typeface="Arial"/>
              </a:defRPr>
            </a:lvl1pPr>
          </a:lstStyle>
          <a:p>
            <a:pPr algn="ctr" rtl="0"/>
            <a:r>
              <a:rPr lang="en-US" sz="800" b="0" i="0" kern="1200" cap="none" baseline="0" dirty="0" smtClean="0">
                <a:solidFill>
                  <a:srgbClr val="716C6B"/>
                </a:solidFill>
                <a:latin typeface="Arial"/>
                <a:ea typeface="+mn-ea"/>
                <a:cs typeface="Arial"/>
              </a:rPr>
              <a:t>© 2012 InterDigital, Inc. All rights reserved.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2802" y="274638"/>
            <a:ext cx="8470198" cy="563562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876800"/>
          </a:xfr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  <a:lvl2pPr>
              <a:defRPr b="0" i="0">
                <a:latin typeface="Arial"/>
                <a:cs typeface="Arial"/>
              </a:defRPr>
            </a:lvl2pPr>
            <a:lvl3pPr>
              <a:defRPr b="0" i="0">
                <a:latin typeface="Arial"/>
                <a:cs typeface="Arial"/>
              </a:defRPr>
            </a:lvl3pPr>
            <a:lvl4pPr>
              <a:defRPr b="0" i="0">
                <a:latin typeface="Arial"/>
                <a:cs typeface="Arial"/>
              </a:defRPr>
            </a:lvl4pPr>
            <a:lvl5pPr>
              <a:defRPr b="0" i="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1219200"/>
          </a:xfrm>
        </p:spPr>
        <p:txBody>
          <a:bodyPr/>
          <a:lstStyle>
            <a:lvl1pPr>
              <a:buFontTx/>
              <a:buNone/>
              <a:defRPr b="0" i="0">
                <a:latin typeface="Arial"/>
                <a:cs typeface="Arial"/>
              </a:defRPr>
            </a:lvl1pPr>
            <a:lvl2pPr>
              <a:defRPr b="0" i="0">
                <a:latin typeface="Arial"/>
                <a:cs typeface="Arial"/>
              </a:defRPr>
            </a:lvl2pPr>
            <a:lvl3pPr>
              <a:defRPr b="0" i="0">
                <a:latin typeface="Arial"/>
                <a:cs typeface="Arial"/>
              </a:defRPr>
            </a:lvl3pPr>
            <a:lvl4pPr>
              <a:defRPr b="0" i="0">
                <a:latin typeface="Arial"/>
                <a:cs typeface="Arial"/>
              </a:defRPr>
            </a:lvl4pPr>
            <a:lvl5pPr>
              <a:defRPr b="0" i="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381000" y="2590800"/>
            <a:ext cx="8229600" cy="3657600"/>
          </a:xfrm>
        </p:spPr>
        <p:txBody>
          <a:bodyPr/>
          <a:lstStyle>
            <a:lvl1pPr>
              <a:defRPr b="0" i="0">
                <a:latin typeface="Arial"/>
                <a:cs typeface="Arial"/>
              </a:defRPr>
            </a:lvl1pPr>
            <a:lvl2pPr>
              <a:defRPr b="0" i="0">
                <a:latin typeface="Arial"/>
                <a:cs typeface="Arial"/>
              </a:defRPr>
            </a:lvl2pPr>
            <a:lvl3pPr>
              <a:defRPr b="0" i="0">
                <a:latin typeface="Arial"/>
                <a:cs typeface="Arial"/>
              </a:defRPr>
            </a:lvl3pPr>
            <a:lvl4pPr>
              <a:defRPr b="0" i="0">
                <a:latin typeface="Arial"/>
                <a:cs typeface="Arial"/>
              </a:defRPr>
            </a:lvl4pPr>
            <a:lvl5pPr>
              <a:defRPr b="0" i="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525963"/>
          </a:xfrm>
        </p:spPr>
        <p:txBody>
          <a:bodyPr/>
          <a:lstStyle>
            <a:lvl1pPr>
              <a:defRPr sz="2800" b="0" i="0">
                <a:latin typeface="Arial"/>
                <a:cs typeface="Arial"/>
              </a:defRPr>
            </a:lvl1pPr>
            <a:lvl2pPr>
              <a:defRPr sz="2400" b="0" i="0">
                <a:latin typeface="Arial"/>
                <a:cs typeface="Arial"/>
              </a:defRPr>
            </a:lvl2pPr>
            <a:lvl3pPr>
              <a:defRPr sz="2000" b="0" i="0">
                <a:latin typeface="Arial"/>
                <a:cs typeface="Arial"/>
              </a:defRPr>
            </a:lvl3pPr>
            <a:lvl4pPr>
              <a:defRPr sz="1800" b="0" i="0">
                <a:latin typeface="Arial"/>
                <a:cs typeface="Arial"/>
              </a:defRPr>
            </a:lvl4pPr>
            <a:lvl5pPr>
              <a:defRPr sz="1800" b="0" i="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525963"/>
          </a:xfrm>
        </p:spPr>
        <p:txBody>
          <a:bodyPr/>
          <a:lstStyle>
            <a:lvl1pPr>
              <a:defRPr sz="2800" b="0" i="0">
                <a:latin typeface="Arial"/>
                <a:cs typeface="Arial"/>
              </a:defRPr>
            </a:lvl1pPr>
            <a:lvl2pPr>
              <a:defRPr sz="2400" b="0" i="0">
                <a:latin typeface="Arial"/>
                <a:cs typeface="Arial"/>
              </a:defRPr>
            </a:lvl2pPr>
            <a:lvl3pPr>
              <a:defRPr sz="2000" b="0" i="0">
                <a:latin typeface="Arial"/>
                <a:cs typeface="Arial"/>
              </a:defRPr>
            </a:lvl3pPr>
            <a:lvl4pPr>
              <a:defRPr sz="1800" b="0" i="0">
                <a:latin typeface="Arial"/>
                <a:cs typeface="Arial"/>
              </a:defRPr>
            </a:lvl4pPr>
            <a:lvl5pPr>
              <a:defRPr sz="1800" b="0" i="0">
                <a:latin typeface="Arial"/>
                <a:cs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92802" y="274638"/>
            <a:ext cx="8470198" cy="563562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2802" y="274638"/>
            <a:ext cx="8470198" cy="563562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•"/>
        <a:defRPr sz="3000" kern="1200">
          <a:solidFill>
            <a:srgbClr val="716C6B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–"/>
        <a:defRPr sz="2600" kern="1200">
          <a:solidFill>
            <a:srgbClr val="716C6B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•"/>
        <a:defRPr sz="2300" kern="1200">
          <a:solidFill>
            <a:srgbClr val="716C6B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–"/>
        <a:defRPr sz="1800" kern="1200">
          <a:solidFill>
            <a:srgbClr val="716C6B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»"/>
        <a:defRPr sz="1600" kern="1200">
          <a:solidFill>
            <a:srgbClr val="716C6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9672" y="274638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371600"/>
            <a:ext cx="82296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98446"/>
          </a:xfrm>
          <a:prstGeom prst="rect">
            <a:avLst/>
          </a:prstGeom>
          <a:solidFill>
            <a:srgbClr val="716C6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16C6B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22860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44A436"/>
                </a:solidFill>
                <a:latin typeface="Arial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7D5CFB-22F2-3C47-9198-8923B31E7A3C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AEE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00AEE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0" y="6324600"/>
            <a:ext cx="9144000" cy="457200"/>
          </a:xfrm>
          <a:prstGeom prst="rect">
            <a:avLst/>
          </a:prstGeom>
        </p:spPr>
        <p:txBody>
          <a:bodyPr anchor="b"/>
          <a:lstStyle>
            <a:lvl1pPr algn="l">
              <a:defRPr sz="2600" b="1" i="0" cap="all">
                <a:solidFill>
                  <a:srgbClr val="F36C21"/>
                </a:solidFill>
                <a:latin typeface="Arial"/>
                <a:cs typeface="Arial"/>
              </a:defRPr>
            </a:lvl1pPr>
          </a:lstStyle>
          <a:p>
            <a:pPr algn="ctr" rtl="0"/>
            <a:r>
              <a:rPr lang="en-US" sz="800" b="0" i="0" kern="1200" cap="none" baseline="0" dirty="0" smtClean="0">
                <a:solidFill>
                  <a:srgbClr val="716C6B"/>
                </a:solidFill>
                <a:latin typeface="Arial"/>
                <a:ea typeface="+mn-ea"/>
                <a:cs typeface="Arial"/>
              </a:rPr>
              <a:t>© 2012 InterDigital, Inc. All rights reserved.</a:t>
            </a:r>
          </a:p>
        </p:txBody>
      </p:sp>
      <p:pic>
        <p:nvPicPr>
          <p:cNvPr id="9" name="Picture 8" descr="InterDigital_logo_RGB_HiRes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934200" y="6495288"/>
            <a:ext cx="1905000" cy="2122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68" r:id="rId3"/>
    <p:sldLayoutId id="2147483670" r:id="rId4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2600" b="1" kern="1200" cap="none">
          <a:solidFill>
            <a:srgbClr val="F36C21"/>
          </a:solidFill>
          <a:latin typeface="Arial"/>
          <a:ea typeface="+mj-ea"/>
          <a:cs typeface="Arial"/>
        </a:defRPr>
      </a:lvl1pPr>
    </p:titleStyle>
    <p:bodyStyle>
      <a:lvl1pPr marL="341313" indent="-341313" algn="l" defTabSz="457200" rtl="0" eaLnBrk="1" latinLnBrk="0" hangingPunct="1">
        <a:spcBef>
          <a:spcPct val="20000"/>
        </a:spcBef>
        <a:buClr>
          <a:srgbClr val="00B0F0"/>
        </a:buClr>
        <a:buSzPct val="120000"/>
        <a:buFont typeface="Arial" pitchFamily="34" charset="0"/>
        <a:buChar char="•"/>
        <a:tabLst/>
        <a:defRPr sz="2600" b="0" i="0" kern="1200">
          <a:solidFill>
            <a:srgbClr val="716C6B"/>
          </a:solidFill>
          <a:latin typeface="Arial"/>
          <a:ea typeface="+mn-ea"/>
          <a:cs typeface="Arial"/>
        </a:defRPr>
      </a:lvl1pPr>
      <a:lvl2pPr marL="573088" indent="-231775" algn="l" defTabSz="457200" rtl="0" eaLnBrk="1" latinLnBrk="0" hangingPunct="1">
        <a:spcBef>
          <a:spcPts val="300"/>
        </a:spcBef>
        <a:buClr>
          <a:srgbClr val="00B0F0"/>
        </a:buClr>
        <a:buFont typeface="Arial" pitchFamily="34" charset="0"/>
        <a:buChar char="•"/>
        <a:defRPr sz="2400" b="0" i="0" kern="1200">
          <a:solidFill>
            <a:srgbClr val="716C6B"/>
          </a:solidFill>
          <a:latin typeface="Arial"/>
          <a:ea typeface="+mn-ea"/>
          <a:cs typeface="Arial"/>
        </a:defRPr>
      </a:lvl2pPr>
      <a:lvl3pPr marL="682625" indent="-109538" algn="l" defTabSz="457200" rtl="0" eaLnBrk="1" latinLnBrk="0" hangingPunct="1">
        <a:spcBef>
          <a:spcPts val="0"/>
        </a:spcBef>
        <a:buClr>
          <a:schemeClr val="tx1">
            <a:lumMod val="50000"/>
            <a:lumOff val="50000"/>
          </a:schemeClr>
        </a:buClr>
        <a:buFont typeface="Arial"/>
        <a:buChar char="•"/>
        <a:defRPr sz="2000" b="0" i="0" kern="1200">
          <a:solidFill>
            <a:srgbClr val="716C6B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–"/>
        <a:defRPr sz="1800" b="0" i="0" kern="1200">
          <a:solidFill>
            <a:srgbClr val="716C6B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»"/>
        <a:defRPr sz="1600" b="0" i="0" kern="1200">
          <a:solidFill>
            <a:srgbClr val="716C6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24948" y="3495674"/>
            <a:ext cx="5442452" cy="1304926"/>
          </a:xfrm>
        </p:spPr>
        <p:txBody>
          <a:bodyPr>
            <a:noAutofit/>
          </a:bodyPr>
          <a:lstStyle/>
          <a:p>
            <a:r>
              <a:rPr lang="en-US" dirty="0" smtClean="0"/>
              <a:t>Eun-Seok Ryu, Yan Ye, Yuwen He, Yong He</a:t>
            </a:r>
          </a:p>
          <a:p>
            <a:r>
              <a:rPr lang="en-US" dirty="0" err="1" smtClean="0"/>
              <a:t>InterDigital</a:t>
            </a:r>
            <a:r>
              <a:rPr lang="en-US" dirty="0" smtClean="0"/>
              <a:t> Communications, LLC</a:t>
            </a:r>
          </a:p>
          <a:p>
            <a:r>
              <a:rPr lang="en-US" dirty="0" smtClean="0"/>
              <a:t>11</a:t>
            </a:r>
            <a:r>
              <a:rPr lang="en-US" baseline="30000" dirty="0" smtClean="0"/>
              <a:t>th</a:t>
            </a:r>
            <a:r>
              <a:rPr lang="en-US" dirty="0" smtClean="0"/>
              <a:t> JCT-VC meeting, October 10-19, 2012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24948" y="1447801"/>
            <a:ext cx="7347452" cy="1524000"/>
          </a:xfrm>
        </p:spPr>
        <p:txBody>
          <a:bodyPr/>
          <a:lstStyle/>
          <a:p>
            <a:r>
              <a:rPr lang="en-US" dirty="0" smtClean="0"/>
              <a:t>JCTVC-K0262</a:t>
            </a:r>
            <a:br>
              <a:rPr lang="en-US" dirty="0" smtClean="0"/>
            </a:br>
            <a:r>
              <a:rPr lang="en-US" dirty="0" smtClean="0"/>
              <a:t>AHG9: NAL Unit Priority SEI Message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876300"/>
            <a:ext cx="7696200" cy="3543300"/>
          </a:xfrm>
        </p:spPr>
        <p:txBody>
          <a:bodyPr>
            <a:noAutofit/>
          </a:bodyPr>
          <a:lstStyle/>
          <a:p>
            <a:pPr marL="341313" lvl="1" indent="-341313">
              <a:spcBef>
                <a:spcPct val="20000"/>
              </a:spcBef>
              <a:buSzPct val="120000"/>
            </a:pPr>
            <a:r>
              <a:rPr lang="en-CA" sz="1800" dirty="0" smtClean="0"/>
              <a:t>NAL unit priority information is essential for </a:t>
            </a:r>
            <a:r>
              <a:rPr lang="en-US" sz="1800" dirty="0" err="1" smtClean="0"/>
              <a:t>QoS</a:t>
            </a:r>
            <a:r>
              <a:rPr lang="en-US" sz="1800" dirty="0" smtClean="0"/>
              <a:t> handling for video applications such as streaming</a:t>
            </a:r>
            <a:endParaRPr lang="en-CA" sz="1800" dirty="0" smtClean="0"/>
          </a:p>
          <a:p>
            <a:pPr lvl="1"/>
            <a:r>
              <a:rPr lang="en-US" sz="1800" dirty="0" smtClean="0"/>
              <a:t>Unequal Error Protection </a:t>
            </a:r>
          </a:p>
          <a:p>
            <a:pPr lvl="1"/>
            <a:r>
              <a:rPr lang="en-US" sz="1800" dirty="0" smtClean="0"/>
              <a:t>Packet dropping for bandwidth adaptation </a:t>
            </a:r>
          </a:p>
          <a:p>
            <a:pPr lvl="1"/>
            <a:r>
              <a:rPr lang="en-US" sz="1800" dirty="0" smtClean="0"/>
              <a:t>Differentiated service by smart router, etc</a:t>
            </a:r>
          </a:p>
          <a:p>
            <a:r>
              <a:rPr lang="en-CA" sz="1800" dirty="0" smtClean="0"/>
              <a:t>Currently in WD8, NAL header </a:t>
            </a:r>
            <a:r>
              <a:rPr lang="en-US" sz="1800" dirty="0" smtClean="0"/>
              <a:t>NAL header has some priority indication: </a:t>
            </a:r>
            <a:r>
              <a:rPr lang="en-US" sz="1600" dirty="0" smtClean="0"/>
              <a:t>3-bit </a:t>
            </a:r>
            <a:r>
              <a:rPr lang="en-US" sz="1600" dirty="0" err="1" smtClean="0"/>
              <a:t>temporal_id</a:t>
            </a:r>
            <a:endParaRPr lang="en-US" sz="1600" dirty="0" smtClean="0"/>
          </a:p>
          <a:p>
            <a:r>
              <a:rPr lang="en-CA" sz="1800" dirty="0" smtClean="0"/>
              <a:t>Observation: </a:t>
            </a:r>
          </a:p>
          <a:p>
            <a:pPr lvl="1"/>
            <a:r>
              <a:rPr lang="en-US" sz="1800" dirty="0" smtClean="0"/>
              <a:t>video streaming server and media-aware router need high-level syntax to indicate NALU priority of encoded bitstream</a:t>
            </a:r>
            <a:endParaRPr lang="en-CA" sz="1800" dirty="0" smtClean="0"/>
          </a:p>
          <a:p>
            <a:pPr lvl="1"/>
            <a:r>
              <a:rPr lang="en-CA" sz="1800" dirty="0" smtClean="0"/>
              <a:t>pictures in the same temporal level can still have different priorities </a:t>
            </a:r>
          </a:p>
          <a:p>
            <a:pPr lvl="1"/>
            <a:r>
              <a:rPr lang="en-CA" sz="1800" dirty="0" smtClean="0">
                <a:solidFill>
                  <a:srgbClr val="FF0000"/>
                </a:solidFill>
              </a:rPr>
              <a:t>Need for further priority differentiation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143000" y="4724400"/>
          <a:ext cx="5638800" cy="1828800"/>
        </p:xfrm>
        <a:graphic>
          <a:graphicData uri="http://schemas.openxmlformats.org/drawingml/2006/table">
            <a:tbl>
              <a:tblPr/>
              <a:tblGrid>
                <a:gridCol w="4486787"/>
                <a:gridCol w="1152013"/>
              </a:tblGrid>
              <a:tr h="3048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latin typeface="Times New Roman"/>
                          <a:ea typeface="맑은 고딕"/>
                          <a:cs typeface="Times New Roman"/>
                        </a:rPr>
                        <a:t>nal_unit_header</a:t>
                      </a:r>
                      <a:r>
                        <a:rPr lang="en-GB" sz="1600" dirty="0">
                          <a:latin typeface="Times New Roman"/>
                          <a:ea typeface="맑은 고딕"/>
                          <a:cs typeface="Times New Roman"/>
                        </a:rPr>
                        <a:t>( ) {</a:t>
                      </a:r>
                      <a:endParaRPr lang="en-US" sz="16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b="1" dirty="0">
                          <a:latin typeface="Times New Roman"/>
                          <a:ea typeface="맑은 고딕"/>
                          <a:cs typeface="Times New Roman"/>
                        </a:rPr>
                        <a:t>Descriptor</a:t>
                      </a:r>
                      <a:endParaRPr lang="en-US" sz="1600" b="1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Times New Roman"/>
                          <a:ea typeface="맑은 고딕"/>
                          <a:cs typeface="Times New Roman"/>
                        </a:rPr>
                        <a:t>	</a:t>
                      </a:r>
                      <a:r>
                        <a:rPr lang="en-GB" sz="1600" b="1" dirty="0" err="1">
                          <a:latin typeface="Times New Roman"/>
                          <a:ea typeface="맑은 고딕"/>
                          <a:cs typeface="Times New Roman"/>
                        </a:rPr>
                        <a:t>forbidden_zero_bit</a:t>
                      </a:r>
                      <a:endParaRPr lang="en-US" sz="16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latin typeface="Times New Roman"/>
                          <a:ea typeface="맑은 고딕"/>
                          <a:cs typeface="Times New Roman"/>
                        </a:rPr>
                        <a:t>f(1)</a:t>
                      </a:r>
                      <a:endParaRPr lang="en-US" sz="16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Times New Roman"/>
                          <a:ea typeface="맑은 고딕"/>
                          <a:cs typeface="Times New Roman"/>
                        </a:rPr>
                        <a:t>	</a:t>
                      </a:r>
                      <a:r>
                        <a:rPr lang="en-GB" sz="1600" b="1" dirty="0" err="1">
                          <a:latin typeface="Times New Roman"/>
                          <a:ea typeface="맑은 고딕"/>
                          <a:cs typeface="Times New Roman"/>
                        </a:rPr>
                        <a:t>nal_unit_type</a:t>
                      </a:r>
                      <a:endParaRPr lang="en-US" sz="16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latin typeface="Times New Roman"/>
                          <a:ea typeface="맑은 고딕"/>
                          <a:cs typeface="Times New Roman"/>
                        </a:rPr>
                        <a:t>u(6)</a:t>
                      </a:r>
                      <a:endParaRPr lang="en-US" sz="16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Times New Roman"/>
                          <a:ea typeface="맑은 고딕"/>
                          <a:cs typeface="Times New Roman"/>
                        </a:rPr>
                        <a:t>	nuh_reserved_zero_6bits</a:t>
                      </a:r>
                      <a:endParaRPr lang="en-US" sz="16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latin typeface="Times New Roman"/>
                          <a:ea typeface="맑은 고딕"/>
                          <a:cs typeface="Times New Roman"/>
                        </a:rPr>
                        <a:t>u(6)</a:t>
                      </a:r>
                      <a:endParaRPr lang="en-US" sz="16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Times New Roman"/>
                          <a:ea typeface="맑은 고딕"/>
                          <a:cs typeface="Times New Roman"/>
                        </a:rPr>
                        <a:t>	</a:t>
                      </a:r>
                      <a:r>
                        <a:rPr lang="en-GB" sz="1600" b="1" dirty="0">
                          <a:latin typeface="Times New Roman"/>
                          <a:ea typeface="맑은 고딕"/>
                          <a:cs typeface="Times New Roman"/>
                        </a:rPr>
                        <a:t>nuh_temporal_id_plus1</a:t>
                      </a:r>
                      <a:endParaRPr lang="en-US" sz="16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b="0" dirty="0">
                          <a:latin typeface="Times New Roman"/>
                          <a:ea typeface="맑은 고딕"/>
                          <a:cs typeface="Times New Roman"/>
                        </a:rPr>
                        <a:t>u(3)</a:t>
                      </a:r>
                      <a:endParaRPr lang="en-US" sz="1600" b="1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Times New Roman"/>
                          <a:ea typeface="맑은 고딕"/>
                          <a:cs typeface="Times New Roman"/>
                        </a:rPr>
                        <a:t>}</a:t>
                      </a:r>
                      <a:endParaRPr lang="en-US" sz="16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b="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Hierarchical B prediction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3962400"/>
            <a:ext cx="8077200" cy="914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/>
              <a:t>In one intra period of 32 pictures, 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Position A </a:t>
            </a:r>
            <a:r>
              <a:rPr lang="en-US" sz="2000" dirty="0" smtClean="0"/>
              <a:t>pictures are referenced </a:t>
            </a:r>
            <a:r>
              <a:rPr lang="en-US" sz="2000" dirty="0" smtClean="0">
                <a:solidFill>
                  <a:srgbClr val="0070C0"/>
                </a:solidFill>
              </a:rPr>
              <a:t>12 </a:t>
            </a:r>
            <a:r>
              <a:rPr lang="en-US" sz="2000" dirty="0" smtClean="0"/>
              <a:t>times, while </a:t>
            </a:r>
            <a:r>
              <a:rPr lang="en-US" sz="2000" dirty="0" smtClean="0">
                <a:solidFill>
                  <a:srgbClr val="C00000"/>
                </a:solidFill>
              </a:rPr>
              <a:t>Position B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2000" dirty="0" smtClean="0"/>
              <a:t>pictures are referenced </a:t>
            </a:r>
            <a:r>
              <a:rPr lang="en-US" sz="2000" dirty="0" smtClean="0">
                <a:solidFill>
                  <a:srgbClr val="C00000"/>
                </a:solidFill>
              </a:rPr>
              <a:t>16</a:t>
            </a:r>
            <a:r>
              <a:rPr lang="en-US" sz="2000" dirty="0" smtClean="0"/>
              <a:t> times</a:t>
            </a:r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1676400" y="5257800"/>
            <a:ext cx="6096000" cy="76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1313" marR="0" lvl="0" indent="-3413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B0F0"/>
              </a:buClr>
              <a:buSzPct val="120000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16C6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Packet loss at Position A and at Position B has different implication on error propagation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716C6B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4572000" y="4648200"/>
            <a:ext cx="228600" cy="6858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066800"/>
            <a:ext cx="6469380" cy="2777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</a:t>
            </a:r>
            <a:endParaRPr lang="en-US" dirty="0"/>
          </a:p>
        </p:txBody>
      </p:sp>
      <p:pic>
        <p:nvPicPr>
          <p:cNvPr id="5" name="Picture 4" descr="results_al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8200"/>
            <a:ext cx="6096000" cy="5345820"/>
          </a:xfrm>
          <a:prstGeom prst="rect">
            <a:avLst/>
          </a:prstGeom>
        </p:spPr>
      </p:pic>
      <p:sp>
        <p:nvSpPr>
          <p:cNvPr id="7" name="Content Placeholder 5"/>
          <p:cNvSpPr>
            <a:spLocks noGrp="1"/>
          </p:cNvSpPr>
          <p:nvPr>
            <p:ph idx="1"/>
          </p:nvPr>
        </p:nvSpPr>
        <p:spPr>
          <a:xfrm>
            <a:off x="5715001" y="1143000"/>
            <a:ext cx="3276600" cy="51466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400" u="sng" dirty="0" smtClean="0"/>
              <a:t>Test settings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RA in common test condition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Drop 1 picture per intra period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HM6.1</a:t>
            </a:r>
          </a:p>
          <a:p>
            <a:endParaRPr lang="en-US" sz="1400" dirty="0" smtClean="0"/>
          </a:p>
          <a:p>
            <a:pPr>
              <a:buNone/>
            </a:pPr>
            <a:r>
              <a:rPr lang="en-US" sz="1400" u="sng" dirty="0" smtClean="0"/>
              <a:t>Observation 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Clear difference in performance between packet loss at </a:t>
            </a:r>
            <a:r>
              <a:rPr lang="en-US" sz="1400" i="1" dirty="0" smtClean="0"/>
              <a:t>Position A</a:t>
            </a:r>
            <a:r>
              <a:rPr lang="en-US" sz="1400" dirty="0" smtClean="0"/>
              <a:t> and at </a:t>
            </a:r>
            <a:r>
              <a:rPr lang="en-US" sz="1400" i="1" dirty="0" smtClean="0"/>
              <a:t>Position B</a:t>
            </a:r>
            <a:r>
              <a:rPr lang="en-US" sz="14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upper: with same TID, lower: with different TID</a:t>
            </a:r>
          </a:p>
          <a:p>
            <a:pPr>
              <a:buFont typeface="Arial" pitchFamily="34" charset="0"/>
              <a:buChar char="•"/>
            </a:pP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As much as 3dB</a:t>
            </a:r>
            <a:endParaRPr lang="en-CA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SEI Message Syntax for NAL Unit Priority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5800" y="2057400"/>
            <a:ext cx="4876800" cy="304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SEI payload syntax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Definition of a </a:t>
            </a:r>
            <a:r>
              <a:rPr lang="en-US" sz="1800" dirty="0" err="1" smtClean="0"/>
              <a:t>priority_info</a:t>
            </a:r>
            <a:r>
              <a:rPr lang="en-US" sz="1800" dirty="0" smtClean="0"/>
              <a:t> for SEI</a:t>
            </a: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685800" y="1066800"/>
            <a:ext cx="753180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341313" lvl="0" indent="-341313">
              <a:spcBef>
                <a:spcPct val="20000"/>
              </a:spcBef>
              <a:buClr>
                <a:srgbClr val="00B0F0"/>
              </a:buClr>
              <a:buSzPct val="120000"/>
              <a:buFont typeface="Arial" pitchFamily="34" charset="0"/>
              <a:buChar char="•"/>
            </a:pPr>
            <a:r>
              <a:rPr lang="en-CA" dirty="0" smtClean="0">
                <a:solidFill>
                  <a:srgbClr val="716C6B"/>
                </a:solidFill>
                <a:latin typeface="Arial"/>
                <a:cs typeface="Arial"/>
              </a:rPr>
              <a:t>Indicates the priority of following NAL units until the next NALU priority SEI message is present</a:t>
            </a:r>
            <a:endParaRPr lang="en-US" altLang="ko-KR" dirty="0" smtClean="0">
              <a:latin typeface="Times New Roman" pitchFamily="18" charset="0"/>
              <a:ea typeface="Malgun Gothic"/>
              <a:cs typeface="Times New Roman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219200" y="2438400"/>
          <a:ext cx="5791200" cy="1960245"/>
        </p:xfrm>
        <a:graphic>
          <a:graphicData uri="http://schemas.openxmlformats.org/drawingml/2006/table">
            <a:tbl>
              <a:tblPr/>
              <a:tblGrid>
                <a:gridCol w="4357615"/>
                <a:gridCol w="1433585"/>
              </a:tblGrid>
              <a:tr h="25137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800" dirty="0" err="1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sei_payload</a:t>
                      </a:r>
                      <a:r>
                        <a:rPr lang="en-GB" sz="18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( </a:t>
                      </a:r>
                      <a:r>
                        <a:rPr lang="en-GB" sz="1800" dirty="0" err="1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payloadType</a:t>
                      </a:r>
                      <a:r>
                        <a:rPr lang="en-GB" sz="18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, </a:t>
                      </a:r>
                      <a:r>
                        <a:rPr lang="en-GB" sz="1800" dirty="0" err="1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payloadSize</a:t>
                      </a:r>
                      <a:r>
                        <a:rPr lang="en-GB" sz="18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) {</a:t>
                      </a:r>
                      <a:r>
                        <a:rPr lang="en-US" sz="18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57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800" b="1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Descriptor</a:t>
                      </a:r>
                      <a:endParaRPr lang="en-US" sz="180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57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60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8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	if( </a:t>
                      </a:r>
                      <a:r>
                        <a:rPr lang="en-GB" sz="1800" dirty="0" err="1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payloadType</a:t>
                      </a:r>
                      <a:r>
                        <a:rPr lang="en-GB" sz="18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 = =  0 )</a:t>
                      </a:r>
                      <a:r>
                        <a:rPr lang="en-US" sz="18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57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57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60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80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		buffering_period( payloadSize )</a:t>
                      </a:r>
                      <a:r>
                        <a:rPr lang="en-US" sz="180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57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57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60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800" b="1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………..</a:t>
                      </a:r>
                      <a:r>
                        <a:rPr lang="en-US" sz="180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57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57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60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800">
                          <a:solidFill>
                            <a:srgbClr val="FF0000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	else if( payloadType  = =  133)</a:t>
                      </a:r>
                      <a:r>
                        <a:rPr lang="en-US" sz="1800">
                          <a:solidFill>
                            <a:srgbClr val="FF0000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</a:t>
                      </a:r>
                      <a:endParaRPr lang="en-US" sz="180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57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57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60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8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		</a:t>
                      </a:r>
                      <a:r>
                        <a:rPr lang="en-GB" sz="1800" dirty="0" err="1">
                          <a:solidFill>
                            <a:srgbClr val="FF0000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priority_info</a:t>
                      </a:r>
                      <a:r>
                        <a:rPr lang="en-GB" sz="18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( </a:t>
                      </a:r>
                      <a:r>
                        <a:rPr lang="en-GB" sz="1800" dirty="0" err="1">
                          <a:solidFill>
                            <a:srgbClr val="FF0000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payloadSize</a:t>
                      </a:r>
                      <a:r>
                        <a:rPr lang="en-GB" sz="18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)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</a:t>
                      </a:r>
                      <a:endParaRPr lang="en-US" sz="18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57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57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604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800" b="1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………..</a:t>
                      </a:r>
                      <a:r>
                        <a:rPr lang="en-US" sz="18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57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57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219200" y="5105400"/>
          <a:ext cx="5791200" cy="1120140"/>
        </p:xfrm>
        <a:graphic>
          <a:graphicData uri="http://schemas.openxmlformats.org/drawingml/2006/table">
            <a:tbl>
              <a:tblPr/>
              <a:tblGrid>
                <a:gridCol w="4348480"/>
                <a:gridCol w="1442720"/>
              </a:tblGrid>
              <a:tr h="21392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800" dirty="0" err="1">
                          <a:solidFill>
                            <a:srgbClr val="FF0000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priority_info</a:t>
                      </a:r>
                      <a:r>
                        <a:rPr lang="en-GB" sz="18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(</a:t>
                      </a:r>
                      <a:r>
                        <a:rPr lang="en-US" sz="1800" dirty="0" err="1">
                          <a:solidFill>
                            <a:srgbClr val="FF0000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payloadSize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) { </a:t>
                      </a:r>
                      <a:endParaRPr lang="en-US" sz="18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57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800" b="1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Descriptor</a:t>
                      </a:r>
                      <a:endParaRPr lang="en-US" sz="18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57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920">
                <a:tc>
                  <a:txBody>
                    <a:bodyPr/>
                    <a:lstStyle/>
                    <a:p>
                      <a:pPr marL="22860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800">
                          <a:solidFill>
                            <a:srgbClr val="FF0000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priority_id</a:t>
                      </a:r>
                      <a:r>
                        <a:rPr lang="en-US" sz="1800">
                          <a:solidFill>
                            <a:srgbClr val="FF0000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</a:t>
                      </a:r>
                      <a:endParaRPr lang="en-US" sz="180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57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800">
                          <a:solidFill>
                            <a:srgbClr val="FF0000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u(4)</a:t>
                      </a:r>
                      <a:endParaRPr lang="en-US" sz="180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57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920">
                <a:tc>
                  <a:txBody>
                    <a:bodyPr/>
                    <a:lstStyle/>
                    <a:p>
                      <a:pPr marL="22860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800">
                          <a:solidFill>
                            <a:srgbClr val="FF0000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Reserved</a:t>
                      </a:r>
                      <a:endParaRPr lang="en-US" sz="180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57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800">
                          <a:solidFill>
                            <a:srgbClr val="FF0000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u(4)</a:t>
                      </a:r>
                      <a:endParaRPr lang="en-US" sz="180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57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53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} </a:t>
                      </a:r>
                      <a:endParaRPr lang="en-US" sz="18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57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57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Observation: </a:t>
            </a:r>
          </a:p>
          <a:p>
            <a:pPr lvl="1"/>
            <a:r>
              <a:rPr lang="en-US" dirty="0" smtClean="0"/>
              <a:t>Video streaming server and media-aware router need high-level syntax to indicate NALU priority without parsing video bitstream</a:t>
            </a:r>
          </a:p>
          <a:p>
            <a:pPr lvl="1"/>
            <a:r>
              <a:rPr lang="en-US" dirty="0" smtClean="0"/>
              <a:t>There is need to differentiate packet priorities within the same temporal layer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Proposed SEI message syntax for NAL unit priority</a:t>
            </a:r>
          </a:p>
          <a:p>
            <a:r>
              <a:rPr lang="en-US" dirty="0" smtClean="0"/>
              <a:t>Recommend to adopt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InterDigital">
      <a:dk1>
        <a:sysClr val="windowText" lastClr="000000"/>
      </a:dk1>
      <a:lt1>
        <a:sysClr val="window" lastClr="FFFFFF"/>
      </a:lt1>
      <a:dk2>
        <a:srgbClr val="1F497D"/>
      </a:dk2>
      <a:lt2>
        <a:srgbClr val="FFFFFF"/>
      </a:lt2>
      <a:accent1>
        <a:srgbClr val="D94D20"/>
      </a:accent1>
      <a:accent2>
        <a:srgbClr val="54524E"/>
      </a:accent2>
      <a:accent3>
        <a:srgbClr val="009EEA"/>
      </a:accent3>
      <a:accent4>
        <a:srgbClr val="BEB1AD"/>
      </a:accent4>
      <a:accent5>
        <a:srgbClr val="9ABD61"/>
      </a:accent5>
      <a:accent6>
        <a:srgbClr val="ABABA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Document_x0020_Number xmlns="721ffc36-e7e7-4057-adae-2ba1f63c0f40">9048</Document_x0020_Number>
    <Document_x0020_Type xmlns="721ffc36-e7e7-4057-adae-2ba1f63c0f40">Template</Document_x0020_Type>
    <Dept xmlns="721ffc36-e7e7-4057-adae-2ba1f63c0f40">Public Relations and Corporate Communications</Dept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E5B7B99B1F9E44A0E0E8F35F63D231" ma:contentTypeVersion="7" ma:contentTypeDescription="Create a new document." ma:contentTypeScope="" ma:versionID="d9da98699e014801aae66624a5e6fc1f">
  <xsd:schema xmlns:xsd="http://www.w3.org/2001/XMLSchema" xmlns:p="http://schemas.microsoft.com/office/2006/metadata/properties" xmlns:ns2="721ffc36-e7e7-4057-adae-2ba1f63c0f40" targetNamespace="http://schemas.microsoft.com/office/2006/metadata/properties" ma:root="true" ma:fieldsID="7c211813880f4e9bbbcbdd4465c136b3" ns2:_="">
    <xsd:import namespace="721ffc36-e7e7-4057-adae-2ba1f63c0f40"/>
    <xsd:element name="properties">
      <xsd:complexType>
        <xsd:sequence>
          <xsd:element name="documentManagement">
            <xsd:complexType>
              <xsd:all>
                <xsd:element ref="ns2:Dept"/>
                <xsd:element ref="ns2:Document_x0020_Number" minOccurs="0"/>
                <xsd:element ref="ns2:Document_x0020_Type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721ffc36-e7e7-4057-adae-2ba1f63c0f40" elementFormDefault="qualified">
    <xsd:import namespace="http://schemas.microsoft.com/office/2006/documentManagement/types"/>
    <xsd:element name="Dept" ma:index="8" ma:displayName="Dept" ma:default="Advanced Products" ma:format="Dropdown" ma:internalName="Dept">
      <xsd:simpleType>
        <xsd:restriction base="dms:Choice">
          <xsd:enumeration value="Advanced Products"/>
          <xsd:enumeration value="Chief Executive Office"/>
          <xsd:enumeration value="Corporate"/>
          <xsd:enumeration value="Corporate Compliance (QUALITY)"/>
          <xsd:enumeration value="Corporate Strategy"/>
          <xsd:enumeration value="Facilities"/>
          <xsd:enumeration value="Finance"/>
          <xsd:enumeration value="Human Resources"/>
          <xsd:enumeration value="Information Technology"/>
          <xsd:enumeration value="Investor Relations"/>
          <xsd:enumeration value="IP Sales"/>
          <xsd:enumeration value="Legal"/>
          <xsd:enumeration value="Patents and Licensing"/>
          <xsd:enumeration value="Public Relations and Corporate Communications"/>
          <xsd:enumeration value="Purchasing"/>
          <xsd:enumeration value="R and D"/>
          <xsd:enumeration value="Standards"/>
        </xsd:restriction>
      </xsd:simpleType>
    </xsd:element>
    <xsd:element name="Document_x0020_Number" ma:index="9" nillable="true" ma:displayName="Document Number" ma:internalName="Document_x0020_Number">
      <xsd:simpleType>
        <xsd:restriction base="dms:Text">
          <xsd:maxLength value="255"/>
        </xsd:restriction>
      </xsd:simpleType>
    </xsd:element>
    <xsd:element name="Document_x0020_Type" ma:index="10" ma:displayName="Document Type" ma:default="Deviation/Waiver" ma:format="Dropdown" ma:internalName="Document_x0020_Type">
      <xsd:simpleType>
        <xsd:restriction base="dms:Choice">
          <xsd:enumeration value="Deviation/Waiver"/>
          <xsd:enumeration value="Form/Checklist"/>
          <xsd:enumeration value="Guideline"/>
          <xsd:enumeration value="Manual"/>
          <xsd:enumeration value="Policy"/>
          <xsd:enumeration value="SOP"/>
          <xsd:enumeration value="Standard"/>
          <xsd:enumeration value="Table"/>
          <xsd:enumeration value="Template"/>
          <xsd:enumeration value="Work Instruction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A01E55F1-0F71-4CA7-BC3D-3567FF4BB34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7755A8B-04C8-4131-A0B3-79C640392FF3}">
  <ds:schemaRefs>
    <ds:schemaRef ds:uri="http://schemas.microsoft.com/office/2006/metadata/properties"/>
    <ds:schemaRef ds:uri="721ffc36-e7e7-4057-adae-2ba1f63c0f40"/>
  </ds:schemaRefs>
</ds:datastoreItem>
</file>

<file path=customXml/itemProps3.xml><?xml version="1.0" encoding="utf-8"?>
<ds:datastoreItem xmlns:ds="http://schemas.openxmlformats.org/officeDocument/2006/customXml" ds:itemID="{AE13C78F-73B1-4A00-B345-3B12C91936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21ffc36-e7e7-4057-adae-2ba1f63c0f40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3833</TotalTime>
  <Words>304</Words>
  <Application>Microsoft Office PowerPoint</Application>
  <PresentationFormat>On-screen Show (4:3)</PresentationFormat>
  <Paragraphs>72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Office Theme</vt:lpstr>
      <vt:lpstr>JCTVC-K0262 AHG9: NAL Unit Priority SEI Message</vt:lpstr>
      <vt:lpstr>Problem statement </vt:lpstr>
      <vt:lpstr>Hierarchical B prediction </vt:lpstr>
      <vt:lpstr>Simulation Results</vt:lpstr>
      <vt:lpstr>Proposed SEI Message Syntax for NAL Unit Priority</vt:lpstr>
      <vt:lpstr>Conclusions</vt:lpstr>
    </vt:vector>
  </TitlesOfParts>
  <Company>Garfield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External Public Presentation Template</dc:title>
  <dc:subject>InterDigital External Public Template</dc:subject>
  <dc:creator>David Lachowicz</dc:creator>
  <cp:keywords>DocNum:9048</cp:keywords>
  <dc:description>Jack Indekeu provided/approved update 5/14/12 (work done by outside supplier).
Rev F</dc:description>
  <cp:lastModifiedBy>Eun-Seok Ryu</cp:lastModifiedBy>
  <cp:revision>93</cp:revision>
  <dcterms:created xsi:type="dcterms:W3CDTF">2012-05-10T18:03:06Z</dcterms:created>
  <dcterms:modified xsi:type="dcterms:W3CDTF">2012-10-11T00:06:08Z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0x01010067E5B7B99B1F9E44A0E0E8F35F63D231</vt:lpwstr>
  </property>
</Properties>
</file>