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84" r:id="rId2"/>
    <p:sldId id="285" r:id="rId3"/>
    <p:sldId id="288" r:id="rId4"/>
    <p:sldId id="290" r:id="rId5"/>
    <p:sldId id="282" r:id="rId6"/>
    <p:sldId id="283" r:id="rId7"/>
    <p:sldId id="291" r:id="rId8"/>
    <p:sldId id="292" r:id="rId9"/>
    <p:sldId id="289" r:id="rId10"/>
    <p:sldId id="286" r:id="rId11"/>
    <p:sldId id="287" r:id="rId12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7" autoAdjust="0"/>
    <p:restoredTop sz="99898" autoAdjust="0"/>
  </p:normalViewPr>
  <p:slideViewPr>
    <p:cSldViewPr>
      <p:cViewPr varScale="1">
        <p:scale>
          <a:sx n="77" d="100"/>
          <a:sy n="77" d="100"/>
        </p:scale>
        <p:origin x="-6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2012/10/10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2012/10/10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2012/10/10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2012/10/10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>
          <a:xfrm>
            <a:off x="287524" y="1571612"/>
            <a:ext cx="8604956" cy="787532"/>
          </a:xfrm>
        </p:spPr>
        <p:txBody>
          <a:bodyPr/>
          <a:lstStyle/>
          <a:p>
            <a:r>
              <a:rPr lang="en-CA" sz="2800" dirty="0" smtClean="0"/>
              <a:t>Cleanup of reference picture list modification </a:t>
            </a:r>
            <a:br>
              <a:rPr lang="en-CA" sz="2800" dirty="0" smtClean="0"/>
            </a:br>
            <a:r>
              <a:rPr lang="en-CA" sz="2800" dirty="0" smtClean="0"/>
              <a:t>(</a:t>
            </a:r>
            <a:r>
              <a:rPr lang="en-US" sz="2800" dirty="0" smtClean="0"/>
              <a:t>JCTVC-K0255)</a:t>
            </a:r>
            <a:endParaRPr lang="en-GB" sz="28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>
          <a:xfrm>
            <a:off x="5724127" y="2924944"/>
            <a:ext cx="3038873" cy="1692188"/>
          </a:xfrm>
        </p:spPr>
        <p:txBody>
          <a:bodyPr/>
          <a:lstStyle/>
          <a:p>
            <a:pPr algn="l"/>
            <a:r>
              <a:rPr lang="en-US" dirty="0" smtClean="0"/>
              <a:t>Tomoyuki Yamamoto</a:t>
            </a:r>
            <a:br>
              <a:rPr lang="en-US" dirty="0" smtClean="0"/>
            </a:br>
            <a:r>
              <a:rPr lang="en-US" dirty="0" smtClean="0"/>
              <a:t>Tomohiro </a:t>
            </a:r>
            <a:r>
              <a:rPr lang="en-US" dirty="0" err="1" smtClean="0"/>
              <a:t>Ikai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Takeshi Tsukuba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SHARP Corporation</a:t>
            </a:r>
            <a:endParaRPr lang="en-GB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294967295"/>
          </p:nvPr>
        </p:nvSpPr>
        <p:spPr>
          <a:xfrm>
            <a:off x="8410575" y="6477000"/>
            <a:ext cx="733425" cy="274638"/>
          </a:xfrm>
        </p:spPr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</a:t>
            </a:fld>
            <a:endParaRPr lang="ja-JP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Slice header syntax (K0030_v3)</a:t>
            </a:r>
            <a:endParaRPr lang="en-GB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007604" y="1808820"/>
          <a:ext cx="7359503" cy="2773680"/>
        </p:xfrm>
        <a:graphic>
          <a:graphicData uri="http://schemas.openxmlformats.org/drawingml/2006/table">
            <a:tbl>
              <a:tblPr/>
              <a:tblGrid>
                <a:gridCol w="6293826"/>
                <a:gridCol w="1065677"/>
              </a:tblGrid>
              <a:tr h="2104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 err="1">
                          <a:latin typeface="Times New Roman"/>
                          <a:ea typeface="Malgun Gothic"/>
                          <a:cs typeface="Times New Roman"/>
                        </a:rPr>
                        <a:t>slice_header</a:t>
                      </a: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GB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 dirty="0">
                          <a:latin typeface="Times New Roman"/>
                          <a:ea typeface="ＭＳ 明朝"/>
                          <a:cs typeface="Times New Roman"/>
                        </a:rPr>
                        <a:t>...</a:t>
                      </a:r>
                      <a:endParaRPr lang="en-GB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	if( !dependent_slice_flag ) {</a:t>
                      </a:r>
                      <a:endParaRPr lang="en-GB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ＭＳ 明朝"/>
                          <a:cs typeface="Times New Roman"/>
                        </a:rPr>
                        <a:t>		...</a:t>
                      </a:r>
                      <a:endParaRPr lang="en-GB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		if( slice_type  = =  P  | |  slice_type  = =  B ) {</a:t>
                      </a:r>
                      <a:endParaRPr lang="en-GB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ＭＳ 明朝"/>
                          <a:cs typeface="Times New Roman"/>
                        </a:rPr>
                        <a:t>			...</a:t>
                      </a:r>
                      <a:endParaRPr lang="en-GB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			if( lists_modification_present_flag )</a:t>
                      </a:r>
                      <a:endParaRPr lang="en-GB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8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				ref_pic_list_modification( )</a:t>
                      </a:r>
                      <a:endParaRPr lang="en-GB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85">
                <a:tc>
                  <a:txBody>
                    <a:bodyPr/>
                    <a:lstStyle/>
                    <a:p>
                      <a:pPr marL="137160" indent="-13716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ＭＳ 明朝"/>
                          <a:cs typeface="Times New Roman"/>
                        </a:rPr>
                        <a:t>			...</a:t>
                      </a:r>
                      <a:endParaRPr lang="en-GB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 hangingPunct="0"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85">
                <a:tc>
                  <a:txBody>
                    <a:bodyPr/>
                    <a:lstStyle/>
                    <a:p>
                      <a:pPr marL="137160" indent="-13716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ＭＳ 明朝"/>
                          <a:cs typeface="Times New Roman"/>
                        </a:rPr>
                        <a:t>		}</a:t>
                      </a:r>
                      <a:endParaRPr lang="en-GB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 hangingPunct="0"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85">
                <a:tc>
                  <a:txBody>
                    <a:bodyPr/>
                    <a:lstStyle/>
                    <a:p>
                      <a:pPr marL="137160" indent="-13716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ＭＳ 明朝"/>
                          <a:cs typeface="Times New Roman"/>
                        </a:rPr>
                        <a:t>		...</a:t>
                      </a:r>
                      <a:endParaRPr lang="en-GB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 hangingPunct="0"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85">
                <a:tc>
                  <a:txBody>
                    <a:bodyPr/>
                    <a:lstStyle/>
                    <a:p>
                      <a:pPr marL="137160" indent="-13716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ＭＳ 明朝"/>
                          <a:cs typeface="Times New Roman"/>
                        </a:rPr>
                        <a:t>	}</a:t>
                      </a:r>
                      <a:endParaRPr lang="en-GB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 hangingPunct="0"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85">
                <a:tc>
                  <a:txBody>
                    <a:bodyPr/>
                    <a:lstStyle/>
                    <a:p>
                      <a:pPr marL="137160" indent="-13716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ＭＳ 明朝"/>
                          <a:cs typeface="Times New Roman"/>
                        </a:rPr>
                        <a:t>}</a:t>
                      </a:r>
                      <a:endParaRPr lang="en-GB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 hangingPunct="0">
                        <a:spcAft>
                          <a:spcPts val="300"/>
                        </a:spcAft>
                      </a:pPr>
                      <a:endParaRPr lang="en-GB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94718" marR="94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ref_pic_list_modification</a:t>
            </a:r>
            <a:r>
              <a:rPr lang="en-US" dirty="0" smtClean="0"/>
              <a:t>() syntax (K0030)</a:t>
            </a:r>
            <a:endParaRPr lang="en-GB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043608" y="1952836"/>
          <a:ext cx="7425075" cy="2743200"/>
        </p:xfrm>
        <a:graphic>
          <a:graphicData uri="http://schemas.openxmlformats.org/drawingml/2006/table">
            <a:tbl>
              <a:tblPr/>
              <a:tblGrid>
                <a:gridCol w="6325381"/>
                <a:gridCol w="1099694"/>
              </a:tblGrid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ref_pic_list_modification( ) {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5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500" b="1">
                          <a:latin typeface="Times New Roman"/>
                          <a:ea typeface="Malgun Gothic"/>
                          <a:cs typeface="Times New Roman"/>
                        </a:rPr>
                        <a:t>ref_pic_list_modification_flag_l0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	if( ref_pic_list_modification_flag_l0 )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		for( i = 0; i &lt;= num_ref_idx_l0_active_minus1; i++ )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500" b="1">
                          <a:latin typeface="Times New Roman"/>
                          <a:ea typeface="Malgun Gothic"/>
                          <a:cs typeface="Times New Roman"/>
                        </a:rPr>
                        <a:t>list_entry_l0</a:t>
                      </a: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500" b="0">
                          <a:latin typeface="Times New Roman"/>
                          <a:ea typeface="Malgun Gothic"/>
                          <a:cs typeface="Times New Roman"/>
                        </a:rPr>
                        <a:t>u(v)</a:t>
                      </a:r>
                      <a:endParaRPr lang="en-GB" sz="15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	if( slice_type   = =  B ) { 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500" b="1">
                          <a:latin typeface="Times New Roman"/>
                          <a:ea typeface="Malgun Gothic"/>
                          <a:cs typeface="Times New Roman"/>
                        </a:rPr>
                        <a:t>ref_pic_list_modification_flag_l1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		if( ref_pic_list_modification_flag_l1 )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			for( i = 0; i &lt;= num_ref_idx_l1_active_minus1; i++ )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500" b="1">
                          <a:latin typeface="Times New Roman"/>
                          <a:ea typeface="Malgun Gothic"/>
                          <a:cs typeface="Times New Roman"/>
                        </a:rPr>
                        <a:t>list_entry_l1</a:t>
                      </a: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500" b="0">
                          <a:latin typeface="Times New Roman"/>
                          <a:ea typeface="Malgun Gothic"/>
                          <a:cs typeface="Times New Roman"/>
                        </a:rPr>
                        <a:t>u(v)</a:t>
                      </a:r>
                      <a:endParaRPr lang="en-GB" sz="15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5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changes</a:t>
            </a:r>
          </a:p>
          <a:p>
            <a:pPr lvl="1"/>
            <a:r>
              <a:rPr lang="en-US" dirty="0" smtClean="0"/>
              <a:t>1. Removal of redundant </a:t>
            </a:r>
            <a:r>
              <a:rPr lang="en-US" dirty="0" err="1" smtClean="0"/>
              <a:t>ref_pic_list_modification</a:t>
            </a:r>
            <a:r>
              <a:rPr lang="en-US" dirty="0" smtClean="0"/>
              <a:t>() </a:t>
            </a:r>
            <a:r>
              <a:rPr lang="en-US" dirty="0" err="1" smtClean="0"/>
              <a:t>signalling</a:t>
            </a:r>
            <a:endParaRPr lang="en-US" dirty="0" smtClean="0"/>
          </a:p>
          <a:p>
            <a:pPr lvl="2"/>
            <a:r>
              <a:rPr lang="en-US" dirty="0" smtClean="0"/>
              <a:t>Omit signal when </a:t>
            </a:r>
            <a:r>
              <a:rPr lang="en-US" dirty="0" err="1" smtClean="0"/>
              <a:t>NumPocTotalCurr</a:t>
            </a:r>
            <a:r>
              <a:rPr lang="en-US" dirty="0" smtClean="0"/>
              <a:t>=1</a:t>
            </a:r>
          </a:p>
          <a:p>
            <a:pPr lvl="1"/>
            <a:r>
              <a:rPr lang="en-US" dirty="0" smtClean="0"/>
              <a:t>2. Improve text for RPL initialization</a:t>
            </a:r>
          </a:p>
          <a:p>
            <a:pPr lvl="2"/>
            <a:r>
              <a:rPr lang="en-US" dirty="0" smtClean="0"/>
              <a:t>Replace temporal RPL (</a:t>
            </a:r>
            <a:r>
              <a:rPr lang="en-US" dirty="0" err="1" smtClean="0"/>
              <a:t>RefPicListTempX</a:t>
            </a:r>
            <a:r>
              <a:rPr lang="en-US" dirty="0" smtClean="0"/>
              <a:t>) with prioritized RPS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 1</a:t>
            </a:r>
            <a:endParaRPr lang="en-GB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950999"/>
          </a:xfrm>
        </p:spPr>
        <p:txBody>
          <a:bodyPr/>
          <a:lstStyle/>
          <a:p>
            <a:r>
              <a:rPr lang="en-US" dirty="0" smtClean="0"/>
              <a:t>When </a:t>
            </a:r>
            <a:r>
              <a:rPr lang="en-US" dirty="0" err="1" smtClean="0"/>
              <a:t>NumPocTotalCurr</a:t>
            </a:r>
            <a:r>
              <a:rPr lang="en-US" dirty="0" smtClean="0"/>
              <a:t>  = 1, no RPL modification is needed.</a:t>
            </a:r>
            <a:br>
              <a:rPr lang="en-US" dirty="0" smtClean="0"/>
            </a:br>
            <a:r>
              <a:rPr lang="en-US" dirty="0" smtClean="0"/>
              <a:t>(RPL need to be filled with one available reference picture.)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079612" y="2852936"/>
          <a:ext cx="7240854" cy="3223828"/>
        </p:xfrm>
        <a:graphic>
          <a:graphicData uri="http://schemas.openxmlformats.org/drawingml/2006/table">
            <a:tbl>
              <a:tblPr/>
              <a:tblGrid>
                <a:gridCol w="5868652"/>
                <a:gridCol w="1372202"/>
              </a:tblGrid>
              <a:tr h="25202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 dirty="0" err="1">
                          <a:latin typeface="Times New Roman"/>
                          <a:ea typeface="Malgun Gothic"/>
                          <a:cs typeface="Times New Roman"/>
                        </a:rPr>
                        <a:t>slice_header</a:t>
                      </a:r>
                      <a:r>
                        <a:rPr lang="en-GB" sz="15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GB" sz="15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5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500">
                          <a:latin typeface="Times New Roman"/>
                          <a:ea typeface="ＭＳ 明朝"/>
                          <a:cs typeface="Times New Roman"/>
                        </a:rPr>
                        <a:t>...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5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GB" sz="15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	if( !dependent_slice_flag ) {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ＭＳ 明朝"/>
                          <a:cs typeface="Times New Roman"/>
                        </a:rPr>
                        <a:t>		...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		if( slice_type  = =  P  | |  slice_type  = =  B ) {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ＭＳ 明朝"/>
                          <a:cs typeface="Times New Roman"/>
                        </a:rPr>
                        <a:t>			...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			if( lists_modification_present_flag </a:t>
                      </a:r>
                      <a:r>
                        <a:rPr lang="en-GB" sz="15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&amp;&amp; NumPocTotalCurr &gt; 1 </a:t>
                      </a: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Malgun Gothic"/>
                          <a:cs typeface="Times New Roman"/>
                        </a:rPr>
                        <a:t>				ref_pic_list_modification( )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25">
                <a:tc>
                  <a:txBody>
                    <a:bodyPr/>
                    <a:lstStyle/>
                    <a:p>
                      <a:pPr marL="137160" indent="-13716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ＭＳ 明朝"/>
                          <a:cs typeface="Times New Roman"/>
                        </a:rPr>
                        <a:t>			...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25">
                <a:tc>
                  <a:txBody>
                    <a:bodyPr/>
                    <a:lstStyle/>
                    <a:p>
                      <a:pPr marL="137160" indent="-13716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ＭＳ 明朝"/>
                          <a:cs typeface="Times New Roman"/>
                        </a:rPr>
                        <a:t>		}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25">
                <a:tc>
                  <a:txBody>
                    <a:bodyPr/>
                    <a:lstStyle/>
                    <a:p>
                      <a:pPr marL="137160" indent="-13716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ＭＳ 明朝"/>
                          <a:cs typeface="Times New Roman"/>
                        </a:rPr>
                        <a:t>		...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25">
                <a:tc>
                  <a:txBody>
                    <a:bodyPr/>
                    <a:lstStyle/>
                    <a:p>
                      <a:pPr marL="137160" indent="-13716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ＭＳ 明朝"/>
                          <a:cs typeface="Times New Roman"/>
                        </a:rPr>
                        <a:t>	}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25">
                <a:tc>
                  <a:txBody>
                    <a:bodyPr/>
                    <a:lstStyle/>
                    <a:p>
                      <a:pPr marL="137160" indent="-13716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ＭＳ 明朝"/>
                          <a:cs typeface="Times New Roman"/>
                        </a:rPr>
                        <a:t>	...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 hangingPunct="0">
                        <a:spcAft>
                          <a:spcPts val="300"/>
                        </a:spcAft>
                      </a:pPr>
                      <a:endParaRPr lang="en-GB" sz="15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25">
                <a:tc>
                  <a:txBody>
                    <a:bodyPr/>
                    <a:lstStyle/>
                    <a:p>
                      <a:pPr marL="137160" indent="-13716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latin typeface="Times New Roman"/>
                          <a:ea typeface="ＭＳ 明朝"/>
                          <a:cs typeface="Times New Roman"/>
                        </a:rPr>
                        <a:t>}</a:t>
                      </a:r>
                      <a:endParaRPr lang="en-GB" sz="15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 hangingPunct="0">
                        <a:spcAft>
                          <a:spcPts val="300"/>
                        </a:spcAft>
                      </a:pPr>
                      <a:endParaRPr lang="en-GB" sz="15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00451" marR="100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899592" y="2276872"/>
            <a:ext cx="3960440" cy="349702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b="1" u="sng" dirty="0" smtClean="0"/>
              <a:t>Proposed syntax change</a:t>
            </a:r>
            <a:endParaRPr kumimoji="1" lang="en-GB" b="1" u="sn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 2</a:t>
            </a:r>
            <a:endParaRPr lang="en-GB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Currently, temporal RPL (</a:t>
            </a:r>
            <a:r>
              <a:rPr lang="en-US" dirty="0" err="1" smtClean="0"/>
              <a:t>RefPicListTempX</a:t>
            </a:r>
            <a:r>
              <a:rPr lang="en-US" dirty="0" smtClean="0"/>
              <a:t>) is derived</a:t>
            </a:r>
          </a:p>
          <a:p>
            <a:pPr lvl="1"/>
            <a:r>
              <a:rPr lang="en-US" dirty="0" smtClean="0"/>
              <a:t>Length of </a:t>
            </a:r>
            <a:r>
              <a:rPr lang="en-US" dirty="0" err="1" smtClean="0"/>
              <a:t>RefPicListTempX</a:t>
            </a:r>
            <a:r>
              <a:rPr lang="en-US" dirty="0" smtClean="0"/>
              <a:t> is either </a:t>
            </a:r>
            <a:r>
              <a:rPr lang="en-US" dirty="0" err="1" smtClean="0"/>
              <a:t>NumPocTotalCurr</a:t>
            </a:r>
            <a:r>
              <a:rPr lang="en-US" dirty="0" smtClean="0"/>
              <a:t> or RPL length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>
                <a:sym typeface="Wingdings" pitchFamily="2" charset="2"/>
              </a:rPr>
              <a:t> difficult to explain the semantics of </a:t>
            </a:r>
            <a:r>
              <a:rPr lang="en-US" dirty="0" err="1" smtClean="0">
                <a:sym typeface="Wingdings" pitchFamily="2" charset="2"/>
              </a:rPr>
              <a:t>RefPicListTempX</a:t>
            </a:r>
            <a:endParaRPr lang="en-US" dirty="0" smtClean="0">
              <a:sym typeface="Wingdings" pitchFamily="2" charset="2"/>
            </a:endParaRPr>
          </a:p>
          <a:p>
            <a:endParaRPr lang="en-US" dirty="0" smtClean="0"/>
          </a:p>
          <a:p>
            <a:r>
              <a:rPr lang="en-US" dirty="0" smtClean="0"/>
              <a:t>Instead of temporal RPL, prioritized RPS for List X can be used to describe the same initialization process.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in K0030_v3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1" dirty="0" smtClean="0"/>
              <a:t>8.3.4.2. Initialization process for reference picture lists</a:t>
            </a:r>
            <a:endParaRPr lang="ja-JP" altLang="en-US" sz="2000" b="1" dirty="0" smtClean="0"/>
          </a:p>
          <a:p>
            <a:r>
              <a:rPr lang="en-GB" sz="1600" dirty="0" smtClean="0"/>
              <a:t>This process is invoked when decoding a P or B slice header.</a:t>
            </a:r>
            <a:endParaRPr lang="ja-JP" altLang="en-US" sz="1600" dirty="0" smtClean="0"/>
          </a:p>
          <a:p>
            <a:r>
              <a:rPr lang="en-GB" sz="1600" dirty="0" smtClean="0"/>
              <a:t>The variable </a:t>
            </a:r>
            <a:r>
              <a:rPr lang="en-GB" sz="1600" b="1" dirty="0" smtClean="0"/>
              <a:t>NumRpsCurrTempList0 is set equal to Max( num_ref_idx_l0_active_minus1 + 1, </a:t>
            </a:r>
            <a:r>
              <a:rPr lang="en-GB" sz="1600" b="1" dirty="0" err="1" smtClean="0"/>
              <a:t>NumPocTotalCurr</a:t>
            </a:r>
            <a:r>
              <a:rPr lang="en-GB" sz="1600" b="1" dirty="0" smtClean="0"/>
              <a:t> ) </a:t>
            </a:r>
            <a:r>
              <a:rPr lang="en-GB" sz="1600" dirty="0" smtClean="0"/>
              <a:t>and the list RefPicListTemp0 is constructed as follows:</a:t>
            </a:r>
            <a:endParaRPr lang="ja-JP" altLang="en-US" sz="1600" dirty="0" smtClean="0"/>
          </a:p>
          <a:p>
            <a:r>
              <a:rPr lang="en-GB" sz="1600" dirty="0" err="1" smtClean="0"/>
              <a:t>rIdx</a:t>
            </a:r>
            <a:r>
              <a:rPr lang="en-GB" sz="1600" dirty="0" smtClean="0"/>
              <a:t> = 0</a:t>
            </a:r>
            <a:br>
              <a:rPr lang="en-GB" sz="1600" dirty="0" smtClean="0"/>
            </a:br>
            <a:r>
              <a:rPr lang="en-GB" sz="1600" dirty="0" smtClean="0"/>
              <a:t>while</a:t>
            </a:r>
            <a:r>
              <a:rPr lang="en-GB" sz="1600" b="1" dirty="0" smtClean="0"/>
              <a:t>( </a:t>
            </a:r>
            <a:r>
              <a:rPr lang="en-GB" sz="1600" b="1" dirty="0" err="1" smtClean="0"/>
              <a:t>rIdx</a:t>
            </a:r>
            <a:r>
              <a:rPr lang="en-GB" sz="1600" b="1" dirty="0" smtClean="0"/>
              <a:t> &lt; NumRpsCurrTempList0</a:t>
            </a:r>
            <a:r>
              <a:rPr lang="en-GB" sz="1600" dirty="0" smtClean="0"/>
              <a:t> ) {</a:t>
            </a:r>
            <a:br>
              <a:rPr lang="en-GB" sz="1600" dirty="0" smtClean="0"/>
            </a:br>
            <a:r>
              <a:rPr lang="en-GB" sz="1600" dirty="0" smtClean="0"/>
              <a:t>	for( </a:t>
            </a:r>
            <a:r>
              <a:rPr lang="en-GB" sz="1600" dirty="0" err="1" smtClean="0"/>
              <a:t>i</a:t>
            </a:r>
            <a:r>
              <a:rPr lang="en-GB" sz="1600" dirty="0" smtClean="0"/>
              <a:t> = 0; </a:t>
            </a:r>
            <a:r>
              <a:rPr lang="en-GB" sz="1600" dirty="0" err="1" smtClean="0"/>
              <a:t>i</a:t>
            </a:r>
            <a:r>
              <a:rPr lang="en-GB" sz="1600" dirty="0" smtClean="0"/>
              <a:t> &lt; </a:t>
            </a:r>
            <a:r>
              <a:rPr lang="en-GB" sz="1600" dirty="0" err="1" smtClean="0"/>
              <a:t>NumPocStCurrBefore</a:t>
            </a:r>
            <a:r>
              <a:rPr lang="en-GB" sz="1600" dirty="0" smtClean="0"/>
              <a:t> &amp;&amp; </a:t>
            </a:r>
            <a:r>
              <a:rPr lang="en-GB" sz="1600" dirty="0" err="1" smtClean="0"/>
              <a:t>rIdx</a:t>
            </a:r>
            <a:r>
              <a:rPr lang="en-GB" sz="1600" dirty="0" smtClean="0"/>
              <a:t> &lt; NumRpsCurrTempList0; </a:t>
            </a:r>
            <a:r>
              <a:rPr lang="en-GB" sz="1600" dirty="0" err="1" smtClean="0"/>
              <a:t>rIdx</a:t>
            </a:r>
            <a:r>
              <a:rPr lang="en-GB" sz="1600" dirty="0" smtClean="0"/>
              <a:t>++, </a:t>
            </a:r>
            <a:r>
              <a:rPr lang="en-GB" sz="1600" dirty="0" err="1" smtClean="0"/>
              <a:t>i</a:t>
            </a:r>
            <a:r>
              <a:rPr lang="en-GB" sz="1600" dirty="0" smtClean="0"/>
              <a:t>++ )</a:t>
            </a:r>
            <a:br>
              <a:rPr lang="en-GB" sz="1600" dirty="0" smtClean="0"/>
            </a:br>
            <a:r>
              <a:rPr lang="en-GB" sz="1600" dirty="0" smtClean="0"/>
              <a:t>		</a:t>
            </a:r>
            <a:r>
              <a:rPr lang="en-GB" sz="1600" b="1" dirty="0" smtClean="0"/>
              <a:t>RefPicListTemp0[ </a:t>
            </a:r>
            <a:r>
              <a:rPr lang="en-GB" sz="1600" b="1" dirty="0" err="1" smtClean="0"/>
              <a:t>rIdx</a:t>
            </a:r>
            <a:r>
              <a:rPr lang="en-GB" sz="1600" b="1" dirty="0" smtClean="0"/>
              <a:t> ] = </a:t>
            </a:r>
            <a:r>
              <a:rPr lang="en-GB" sz="1600" b="1" dirty="0" err="1" smtClean="0"/>
              <a:t>RefPicSetStCurrBefore</a:t>
            </a:r>
            <a:r>
              <a:rPr lang="en-GB" sz="1600" b="1" dirty="0" smtClean="0"/>
              <a:t>[ </a:t>
            </a:r>
            <a:r>
              <a:rPr lang="en-GB" sz="1600" b="1" dirty="0" err="1" smtClean="0"/>
              <a:t>i</a:t>
            </a:r>
            <a:r>
              <a:rPr lang="en-GB" sz="1600" b="1" dirty="0" smtClean="0"/>
              <a:t> ]</a:t>
            </a:r>
            <a:r>
              <a:rPr lang="en-GB" sz="1600" dirty="0" smtClean="0"/>
              <a:t> </a:t>
            </a:r>
            <a:br>
              <a:rPr lang="en-GB" sz="1600" dirty="0" smtClean="0"/>
            </a:br>
            <a:r>
              <a:rPr lang="en-GB" sz="1600" dirty="0" smtClean="0"/>
              <a:t>	for( </a:t>
            </a:r>
            <a:r>
              <a:rPr lang="en-GB" sz="1600" dirty="0" err="1" smtClean="0"/>
              <a:t>i</a:t>
            </a:r>
            <a:r>
              <a:rPr lang="en-GB" sz="1600" dirty="0" smtClean="0"/>
              <a:t> = 0;  </a:t>
            </a:r>
            <a:r>
              <a:rPr lang="en-GB" sz="1600" dirty="0" err="1" smtClean="0"/>
              <a:t>i</a:t>
            </a:r>
            <a:r>
              <a:rPr lang="en-GB" sz="1600" dirty="0" smtClean="0"/>
              <a:t> &lt; </a:t>
            </a:r>
            <a:r>
              <a:rPr lang="en-GB" sz="1600" dirty="0" err="1" smtClean="0"/>
              <a:t>NumPocStCurrAfter</a:t>
            </a:r>
            <a:r>
              <a:rPr lang="en-GB" sz="1600" dirty="0" smtClean="0"/>
              <a:t> &amp;&amp; </a:t>
            </a:r>
            <a:r>
              <a:rPr lang="en-GB" sz="1600" dirty="0" err="1" smtClean="0"/>
              <a:t>rIdx</a:t>
            </a:r>
            <a:r>
              <a:rPr lang="en-GB" sz="1600" dirty="0" smtClean="0"/>
              <a:t> &lt; NumRpsCurrTempList0; </a:t>
            </a:r>
            <a:r>
              <a:rPr lang="en-GB" sz="1600" dirty="0" err="1" smtClean="0"/>
              <a:t>rIdx</a:t>
            </a:r>
            <a:r>
              <a:rPr lang="en-GB" sz="1600" dirty="0" smtClean="0"/>
              <a:t>++, </a:t>
            </a:r>
            <a:r>
              <a:rPr lang="en-GB" sz="1600" dirty="0" err="1" smtClean="0"/>
              <a:t>i</a:t>
            </a:r>
            <a:r>
              <a:rPr lang="en-GB" sz="1600" dirty="0" smtClean="0"/>
              <a:t>++ ) 		</a:t>
            </a:r>
            <a:r>
              <a:rPr lang="en-GB" sz="1600" b="1" dirty="0" smtClean="0"/>
              <a:t>RefPicListTemp0[ </a:t>
            </a:r>
            <a:r>
              <a:rPr lang="en-GB" sz="1600" b="1" dirty="0" err="1" smtClean="0"/>
              <a:t>rIdx</a:t>
            </a:r>
            <a:r>
              <a:rPr lang="en-GB" sz="1600" b="1" dirty="0" smtClean="0"/>
              <a:t> ] = </a:t>
            </a:r>
            <a:r>
              <a:rPr lang="en-GB" sz="1600" b="1" dirty="0" err="1" smtClean="0"/>
              <a:t>RefPicSetStCurrAfter</a:t>
            </a:r>
            <a:r>
              <a:rPr lang="en-GB" sz="1600" b="1" dirty="0" smtClean="0"/>
              <a:t>[ </a:t>
            </a:r>
            <a:r>
              <a:rPr lang="en-GB" sz="1600" b="1" dirty="0" err="1" smtClean="0"/>
              <a:t>i</a:t>
            </a:r>
            <a:r>
              <a:rPr lang="en-GB" sz="1600" b="1" dirty="0" smtClean="0"/>
              <a:t> ]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	for( </a:t>
            </a:r>
            <a:r>
              <a:rPr lang="en-GB" sz="1600" dirty="0" err="1" smtClean="0"/>
              <a:t>i</a:t>
            </a:r>
            <a:r>
              <a:rPr lang="en-GB" sz="1600" dirty="0" smtClean="0"/>
              <a:t> = 0; </a:t>
            </a:r>
            <a:r>
              <a:rPr lang="en-GB" sz="1600" dirty="0" err="1" smtClean="0"/>
              <a:t>i</a:t>
            </a:r>
            <a:r>
              <a:rPr lang="en-GB" sz="1600" dirty="0" smtClean="0"/>
              <a:t> &lt; </a:t>
            </a:r>
            <a:r>
              <a:rPr lang="en-GB" sz="1600" dirty="0" err="1" smtClean="0"/>
              <a:t>NumPocLtCurr</a:t>
            </a:r>
            <a:r>
              <a:rPr lang="en-GB" sz="1600" dirty="0" smtClean="0"/>
              <a:t> &amp;&amp; </a:t>
            </a:r>
            <a:r>
              <a:rPr lang="en-GB" sz="1600" dirty="0" err="1" smtClean="0"/>
              <a:t>rIdx</a:t>
            </a:r>
            <a:r>
              <a:rPr lang="en-GB" sz="1600" dirty="0" smtClean="0"/>
              <a:t> &lt; NumRpsCurrTempList0; </a:t>
            </a:r>
            <a:r>
              <a:rPr lang="en-GB" sz="1600" dirty="0" err="1" smtClean="0"/>
              <a:t>rIdx</a:t>
            </a:r>
            <a:r>
              <a:rPr lang="en-GB" sz="1600" dirty="0" smtClean="0"/>
              <a:t>++, </a:t>
            </a:r>
            <a:r>
              <a:rPr lang="en-GB" sz="1600" dirty="0" err="1" smtClean="0"/>
              <a:t>i</a:t>
            </a:r>
            <a:r>
              <a:rPr lang="en-GB" sz="1600" dirty="0" smtClean="0"/>
              <a:t>++ )</a:t>
            </a:r>
            <a:br>
              <a:rPr lang="en-GB" sz="1600" dirty="0" smtClean="0"/>
            </a:br>
            <a:r>
              <a:rPr lang="en-GB" sz="1600" dirty="0" smtClean="0"/>
              <a:t>		</a:t>
            </a:r>
            <a:r>
              <a:rPr lang="en-GB" sz="1600" b="1" dirty="0" smtClean="0"/>
              <a:t>RefPicListTemp0[ </a:t>
            </a:r>
            <a:r>
              <a:rPr lang="en-GB" sz="1600" b="1" dirty="0" err="1" smtClean="0"/>
              <a:t>rIdx</a:t>
            </a:r>
            <a:r>
              <a:rPr lang="en-GB" sz="1600" b="1" dirty="0" smtClean="0"/>
              <a:t> ] = </a:t>
            </a:r>
            <a:r>
              <a:rPr lang="en-GB" sz="1600" b="1" dirty="0" err="1" smtClean="0"/>
              <a:t>RefPicSetLtCurr</a:t>
            </a:r>
            <a:r>
              <a:rPr lang="en-GB" sz="1600" b="1" dirty="0" smtClean="0"/>
              <a:t>[ </a:t>
            </a:r>
            <a:r>
              <a:rPr lang="en-GB" sz="1600" b="1" dirty="0" err="1" smtClean="0"/>
              <a:t>i</a:t>
            </a:r>
            <a:r>
              <a:rPr lang="en-GB" sz="1600" b="1" dirty="0" smtClean="0"/>
              <a:t> ]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}</a:t>
            </a:r>
            <a:endParaRPr lang="ja-JP" altLang="en-US" sz="1600" dirty="0" smtClean="0"/>
          </a:p>
          <a:p>
            <a:r>
              <a:rPr lang="en-GB" sz="1600" dirty="0" smtClean="0"/>
              <a:t>The list RefPicList0 is constructed as follows:</a:t>
            </a:r>
            <a:endParaRPr lang="ja-JP" altLang="en-US" sz="1600" dirty="0" smtClean="0"/>
          </a:p>
          <a:p>
            <a:r>
              <a:rPr lang="en-GB" sz="1600" dirty="0" smtClean="0"/>
              <a:t>for( </a:t>
            </a:r>
            <a:r>
              <a:rPr lang="en-GB" sz="1600" dirty="0" err="1" smtClean="0"/>
              <a:t>rIdx</a:t>
            </a:r>
            <a:r>
              <a:rPr lang="en-GB" sz="1600" dirty="0" smtClean="0"/>
              <a:t> = 0; </a:t>
            </a:r>
            <a:r>
              <a:rPr lang="en-GB" sz="1600" dirty="0" err="1" smtClean="0"/>
              <a:t>rIdx</a:t>
            </a:r>
            <a:r>
              <a:rPr lang="en-GB" sz="1600" dirty="0" smtClean="0"/>
              <a:t> &lt;= num_ref_idx_l0_active_minus1; </a:t>
            </a:r>
            <a:r>
              <a:rPr lang="en-GB" sz="1600" dirty="0" err="1" smtClean="0"/>
              <a:t>rIdx</a:t>
            </a:r>
            <a:r>
              <a:rPr lang="en-GB" sz="1600" dirty="0" smtClean="0"/>
              <a:t>++)			(8‑9)</a:t>
            </a:r>
            <a:br>
              <a:rPr lang="en-GB" sz="1600" dirty="0" smtClean="0"/>
            </a:br>
            <a:r>
              <a:rPr lang="en-GB" sz="1600" dirty="0" smtClean="0"/>
              <a:t>		RefPicList0[ </a:t>
            </a:r>
            <a:r>
              <a:rPr lang="en-GB" sz="1600" dirty="0" err="1" smtClean="0"/>
              <a:t>rIdx</a:t>
            </a:r>
            <a:r>
              <a:rPr lang="en-GB" sz="1600" dirty="0" smtClean="0"/>
              <a:t> ] = ref_pic_list_modification_flag_l0 ? </a:t>
            </a:r>
            <a:br>
              <a:rPr lang="en-GB" sz="1600" dirty="0" smtClean="0"/>
            </a:br>
            <a:r>
              <a:rPr lang="en-GB" sz="1600" dirty="0" smtClean="0"/>
              <a:t>			RefPicListTemp0[ list_entry_l0[ </a:t>
            </a:r>
            <a:r>
              <a:rPr lang="en-GB" sz="1600" dirty="0" err="1" smtClean="0"/>
              <a:t>rIdx</a:t>
            </a:r>
            <a:r>
              <a:rPr lang="en-GB" sz="1600" dirty="0" smtClean="0"/>
              <a:t> ] ] :</a:t>
            </a:r>
            <a:br>
              <a:rPr lang="en-GB" sz="1600" dirty="0" smtClean="0"/>
            </a:br>
            <a:r>
              <a:rPr lang="en-GB" sz="1600" dirty="0" smtClean="0"/>
              <a:t>			RefPicListTemp0[ </a:t>
            </a:r>
            <a:r>
              <a:rPr lang="en-GB" sz="1600" dirty="0" err="1" smtClean="0"/>
              <a:t>rIdx</a:t>
            </a:r>
            <a:r>
              <a:rPr lang="en-GB" sz="1600" dirty="0" smtClean="0"/>
              <a:t> ]</a:t>
            </a:r>
            <a:endParaRPr lang="ja-JP" altLang="en-US" sz="16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Proposed text change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4335375"/>
          </a:xfrm>
        </p:spPr>
        <p:txBody>
          <a:bodyPr/>
          <a:lstStyle/>
          <a:p>
            <a:r>
              <a:rPr lang="en-GB" sz="2000" b="1" dirty="0" smtClean="0"/>
              <a:t>8.3.4.2. Initialization process for reference picture lists</a:t>
            </a:r>
            <a:endParaRPr lang="ja-JP" altLang="en-US" sz="2000" b="1" dirty="0" smtClean="0"/>
          </a:p>
          <a:p>
            <a:r>
              <a:rPr lang="en-GB" sz="1600" dirty="0" smtClean="0"/>
              <a:t>This process is invoked when decoding a P or B slice header.</a:t>
            </a:r>
            <a:endParaRPr lang="ja-JP" altLang="en-US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The list RpsCurrList0 is constructed as follows:</a:t>
            </a:r>
            <a:endParaRPr lang="ja-JP" altLang="en-US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for( </a:t>
            </a:r>
            <a:r>
              <a:rPr lang="en-GB" sz="1600" dirty="0" err="1" smtClean="0"/>
              <a:t>i</a:t>
            </a:r>
            <a:r>
              <a:rPr lang="en-GB" sz="1600" dirty="0" smtClean="0"/>
              <a:t> = 0, k=0; </a:t>
            </a:r>
            <a:r>
              <a:rPr lang="en-GB" sz="1600" dirty="0" err="1" smtClean="0"/>
              <a:t>i</a:t>
            </a:r>
            <a:r>
              <a:rPr lang="en-GB" sz="1600" dirty="0" smtClean="0"/>
              <a:t> &lt; </a:t>
            </a:r>
            <a:r>
              <a:rPr lang="en-GB" sz="1600" dirty="0" err="1" smtClean="0"/>
              <a:t>NumPocStCurrBefore</a:t>
            </a:r>
            <a:r>
              <a:rPr lang="en-GB" sz="1600" dirty="0" smtClean="0"/>
              <a:t>; </a:t>
            </a:r>
            <a:r>
              <a:rPr lang="en-GB" sz="1600" dirty="0" err="1" smtClean="0"/>
              <a:t>i</a:t>
            </a:r>
            <a:r>
              <a:rPr lang="en-GB" sz="1600" dirty="0" smtClean="0"/>
              <a:t>++, k++)</a:t>
            </a:r>
            <a:br>
              <a:rPr lang="en-GB" sz="1600" dirty="0" smtClean="0"/>
            </a:br>
            <a:r>
              <a:rPr lang="en-GB" sz="1600" dirty="0" smtClean="0"/>
              <a:t>	</a:t>
            </a:r>
            <a:r>
              <a:rPr lang="en-GB" sz="1600" b="1" dirty="0" smtClean="0"/>
              <a:t>RpsCurrList0[ k ] = </a:t>
            </a:r>
            <a:r>
              <a:rPr lang="en-GB" sz="1600" b="1" dirty="0" err="1" smtClean="0"/>
              <a:t>RefPicSetStCurrBefore</a:t>
            </a:r>
            <a:r>
              <a:rPr lang="en-GB" sz="1600" b="1" dirty="0" smtClean="0"/>
              <a:t>[ </a:t>
            </a:r>
            <a:r>
              <a:rPr lang="en-GB" sz="1600" b="1" dirty="0" err="1" smtClean="0"/>
              <a:t>i</a:t>
            </a:r>
            <a:r>
              <a:rPr lang="en-GB" sz="1600" b="1" dirty="0" smtClean="0"/>
              <a:t> ]</a:t>
            </a:r>
            <a:r>
              <a:rPr lang="en-GB" sz="1600" dirty="0" smtClean="0"/>
              <a:t> </a:t>
            </a:r>
            <a:br>
              <a:rPr lang="en-GB" sz="1600" dirty="0" smtClean="0"/>
            </a:br>
            <a:r>
              <a:rPr lang="en-GB" sz="1600" dirty="0" smtClean="0"/>
              <a:t>for( </a:t>
            </a:r>
            <a:r>
              <a:rPr lang="en-GB" sz="1600" dirty="0" err="1" smtClean="0"/>
              <a:t>i</a:t>
            </a:r>
            <a:r>
              <a:rPr lang="en-GB" sz="1600" dirty="0" smtClean="0"/>
              <a:t>= 0;  </a:t>
            </a:r>
            <a:r>
              <a:rPr lang="en-GB" sz="1600" dirty="0" err="1" smtClean="0"/>
              <a:t>i</a:t>
            </a:r>
            <a:r>
              <a:rPr lang="en-GB" sz="1600" dirty="0" smtClean="0"/>
              <a:t> &lt; </a:t>
            </a:r>
            <a:r>
              <a:rPr lang="en-GB" sz="1600" dirty="0" err="1" smtClean="0"/>
              <a:t>NumPocStCurrAfter</a:t>
            </a:r>
            <a:r>
              <a:rPr lang="en-GB" sz="1600" dirty="0" smtClean="0"/>
              <a:t>; </a:t>
            </a:r>
            <a:r>
              <a:rPr lang="en-GB" sz="1600" dirty="0" err="1" smtClean="0"/>
              <a:t>i</a:t>
            </a:r>
            <a:r>
              <a:rPr lang="en-GB" sz="1600" dirty="0" smtClean="0"/>
              <a:t>++, k++ ) </a:t>
            </a:r>
            <a:br>
              <a:rPr lang="en-GB" sz="1600" dirty="0" smtClean="0"/>
            </a:br>
            <a:r>
              <a:rPr lang="en-GB" sz="1600" dirty="0" smtClean="0"/>
              <a:t>	</a:t>
            </a:r>
            <a:r>
              <a:rPr lang="en-GB" sz="1600" b="1" dirty="0" smtClean="0"/>
              <a:t>RpsCurrList0[ k ] = </a:t>
            </a:r>
            <a:r>
              <a:rPr lang="en-GB" sz="1600" b="1" dirty="0" err="1" smtClean="0"/>
              <a:t>RefPicSetStCurrAfter</a:t>
            </a:r>
            <a:r>
              <a:rPr lang="en-GB" sz="1600" b="1" dirty="0" smtClean="0"/>
              <a:t>[ </a:t>
            </a:r>
            <a:r>
              <a:rPr lang="en-GB" sz="1600" b="1" dirty="0" err="1" smtClean="0"/>
              <a:t>i</a:t>
            </a:r>
            <a:r>
              <a:rPr lang="en-GB" sz="1600" b="1" dirty="0" smtClean="0"/>
              <a:t> ]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for( </a:t>
            </a:r>
            <a:r>
              <a:rPr lang="en-GB" sz="1600" dirty="0" err="1" smtClean="0"/>
              <a:t>i</a:t>
            </a:r>
            <a:r>
              <a:rPr lang="en-GB" sz="1600" dirty="0" smtClean="0"/>
              <a:t> = 0; </a:t>
            </a:r>
            <a:r>
              <a:rPr lang="en-GB" sz="1600" dirty="0" err="1" smtClean="0"/>
              <a:t>i</a:t>
            </a:r>
            <a:r>
              <a:rPr lang="en-GB" sz="1600" dirty="0" smtClean="0"/>
              <a:t> &lt; </a:t>
            </a:r>
            <a:r>
              <a:rPr lang="en-GB" sz="1600" dirty="0" err="1" smtClean="0"/>
              <a:t>NumPocLtCurr</a:t>
            </a:r>
            <a:r>
              <a:rPr lang="en-GB" sz="1600" dirty="0" smtClean="0"/>
              <a:t>; </a:t>
            </a:r>
            <a:r>
              <a:rPr lang="en-GB" sz="1600" dirty="0" err="1" smtClean="0"/>
              <a:t>i</a:t>
            </a:r>
            <a:r>
              <a:rPr lang="en-GB" sz="1600" dirty="0" smtClean="0"/>
              <a:t>++, k++ )</a:t>
            </a:r>
            <a:br>
              <a:rPr lang="en-GB" sz="1600" dirty="0" smtClean="0"/>
            </a:br>
            <a:r>
              <a:rPr lang="en-GB" sz="1600" dirty="0" smtClean="0"/>
              <a:t>	</a:t>
            </a:r>
            <a:r>
              <a:rPr lang="en-GB" sz="1600" b="1" dirty="0" smtClean="0"/>
              <a:t>RpsCurrList0[ k ] = </a:t>
            </a:r>
            <a:r>
              <a:rPr lang="en-GB" sz="1600" b="1" dirty="0" err="1" smtClean="0"/>
              <a:t>RefPicSetLtCurr</a:t>
            </a:r>
            <a:r>
              <a:rPr lang="en-GB" sz="1600" b="1" dirty="0" smtClean="0"/>
              <a:t>[ </a:t>
            </a:r>
            <a:r>
              <a:rPr lang="en-GB" sz="1600" b="1" dirty="0" err="1" smtClean="0"/>
              <a:t>i</a:t>
            </a:r>
            <a:r>
              <a:rPr lang="en-GB" sz="1600" b="1" dirty="0" smtClean="0"/>
              <a:t> ]</a:t>
            </a:r>
            <a:r>
              <a:rPr lang="en-GB" sz="1600" dirty="0" smtClean="0"/>
              <a:t/>
            </a:r>
            <a:br>
              <a:rPr lang="en-GB" sz="1600" dirty="0" smtClean="0"/>
            </a:br>
            <a:endParaRPr lang="ja-JP" altLang="en-US" sz="1600" dirty="0" smtClean="0"/>
          </a:p>
          <a:p>
            <a:r>
              <a:rPr lang="en-GB" sz="1600" dirty="0" smtClean="0"/>
              <a:t>The list RefPicList0 is constructed as follows:</a:t>
            </a:r>
            <a:endParaRPr lang="ja-JP" altLang="en-US" sz="1600" dirty="0" smtClean="0"/>
          </a:p>
          <a:p>
            <a:pPr>
              <a:buNone/>
            </a:pPr>
            <a:r>
              <a:rPr lang="en-GB" sz="1600" dirty="0" smtClean="0"/>
              <a:t>	for( </a:t>
            </a:r>
            <a:r>
              <a:rPr lang="en-GB" sz="1600" dirty="0" err="1" smtClean="0"/>
              <a:t>rIdx</a:t>
            </a:r>
            <a:r>
              <a:rPr lang="en-GB" sz="1600" dirty="0" smtClean="0"/>
              <a:t> = 0; </a:t>
            </a:r>
            <a:r>
              <a:rPr lang="en-GB" sz="1600" dirty="0" err="1" smtClean="0"/>
              <a:t>rIdx</a:t>
            </a:r>
            <a:r>
              <a:rPr lang="en-GB" sz="1600" dirty="0" smtClean="0"/>
              <a:t> &lt;= num_ref_idx_l0_active_minus1; </a:t>
            </a:r>
            <a:r>
              <a:rPr lang="en-GB" sz="1600" dirty="0" err="1" smtClean="0"/>
              <a:t>rIdx</a:t>
            </a:r>
            <a:r>
              <a:rPr lang="en-GB" sz="1600" dirty="0" smtClean="0"/>
              <a:t>++)			(8‑9)</a:t>
            </a:r>
            <a:br>
              <a:rPr lang="en-GB" sz="1600" dirty="0" smtClean="0"/>
            </a:br>
            <a:r>
              <a:rPr lang="en-GB" sz="1600" dirty="0" smtClean="0"/>
              <a:t>	RefPicList0[ </a:t>
            </a:r>
            <a:r>
              <a:rPr lang="en-GB" sz="1600" dirty="0" err="1" smtClean="0"/>
              <a:t>rIdx</a:t>
            </a:r>
            <a:r>
              <a:rPr lang="en-GB" sz="1600" dirty="0" smtClean="0"/>
              <a:t> ] = ref_pic_list_modification_flag_l0 ? </a:t>
            </a:r>
            <a:br>
              <a:rPr lang="en-GB" sz="1600" dirty="0" smtClean="0"/>
            </a:br>
            <a:r>
              <a:rPr lang="en-GB" sz="1600" dirty="0" smtClean="0"/>
              <a:t>			RpsCurrList0[ list_entry_l0[ </a:t>
            </a:r>
            <a:r>
              <a:rPr lang="en-GB" sz="1600" dirty="0" err="1" smtClean="0"/>
              <a:t>rIdx</a:t>
            </a:r>
            <a:r>
              <a:rPr lang="en-GB" sz="1600" dirty="0" smtClean="0"/>
              <a:t> ] ] :</a:t>
            </a:r>
            <a:br>
              <a:rPr lang="en-GB" sz="1600" dirty="0" smtClean="0"/>
            </a:br>
            <a:r>
              <a:rPr lang="en-GB" sz="1600" dirty="0" smtClean="0"/>
              <a:t>			RpsCurrList0[ </a:t>
            </a:r>
            <a:r>
              <a:rPr lang="en-GB" sz="1600" dirty="0" err="1" smtClean="0"/>
              <a:t>rIdx</a:t>
            </a:r>
            <a:r>
              <a:rPr lang="en-GB" sz="1600" dirty="0" smtClean="0"/>
              <a:t>  % </a:t>
            </a:r>
            <a:r>
              <a:rPr lang="en-GB" sz="1600" dirty="0" err="1" smtClean="0"/>
              <a:t>NumPocTotalCurr</a:t>
            </a:r>
            <a:r>
              <a:rPr lang="en-GB" sz="1600" dirty="0" smtClean="0"/>
              <a:t> ]</a:t>
            </a:r>
            <a:endParaRPr lang="ja-JP" altLang="en-US" sz="16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RPL initialization process (example)</a:t>
            </a:r>
            <a:endParaRPr lang="en-GB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799692" y="5258335"/>
            <a:ext cx="5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st -1</a:t>
            </a:r>
            <a:endParaRPr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345276" y="5258335"/>
            <a:ext cx="5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st -2</a:t>
            </a:r>
            <a:endParaRPr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879812" y="5258335"/>
            <a:ext cx="5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st -3</a:t>
            </a:r>
            <a:endParaRPr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3414348" y="5258335"/>
            <a:ext cx="540000" cy="54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st +</a:t>
            </a:r>
            <a:r>
              <a:rPr kumimoji="1" lang="en-US" altLang="ja-JP" smtClean="0"/>
              <a:t>1</a:t>
            </a:r>
            <a:endParaRPr kumimoji="1"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1799692" y="5978355"/>
            <a:ext cx="432048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539552" y="5403879"/>
            <a:ext cx="1296144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b="1" dirty="0" smtClean="0"/>
              <a:t>RefPicList0 B</a:t>
            </a:r>
            <a:endParaRPr kumimoji="1" lang="ja-JP" altLang="en-US" sz="12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015716" y="6051951"/>
            <a:ext cx="266429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smtClean="0"/>
              <a:t>num_ref_idx_l0_active_minus1 + 1</a:t>
            </a:r>
            <a:endParaRPr kumimoji="1" lang="ja-JP" altLang="en-US" sz="1200"/>
          </a:p>
        </p:txBody>
      </p:sp>
      <p:sp>
        <p:nvSpPr>
          <p:cNvPr id="19" name="正方形/長方形 18"/>
          <p:cNvSpPr/>
          <p:nvPr/>
        </p:nvSpPr>
        <p:spPr>
          <a:xfrm>
            <a:off x="1943708" y="1268760"/>
            <a:ext cx="5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st -</a:t>
            </a:r>
            <a:r>
              <a:rPr kumimoji="1" lang="en-US" altLang="ja-JP" smtClean="0"/>
              <a:t>1</a:t>
            </a:r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2489292" y="1268760"/>
            <a:ext cx="5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st -2</a:t>
            </a:r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3023828" y="1268760"/>
            <a:ext cx="5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st -3</a:t>
            </a:r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3630372" y="1268760"/>
            <a:ext cx="540000" cy="54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err="1" smtClean="0"/>
              <a:t>st</a:t>
            </a:r>
            <a:r>
              <a:rPr lang="en-US" altLang="ja-JP" dirty="0" smtClean="0"/>
              <a:t> +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4175956" y="1268760"/>
            <a:ext cx="540000" cy="54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st +2</a:t>
            </a:r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4788024" y="1268760"/>
            <a:ext cx="540000" cy="54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lt 1</a:t>
            </a:r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5472160" y="1268760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foll1</a:t>
            </a:r>
            <a:endParaRPr kumimoji="1" lang="ja-JP" altLang="en-US" dirty="0"/>
          </a:p>
        </p:txBody>
      </p:sp>
      <p:sp>
        <p:nvSpPr>
          <p:cNvPr id="26" name="正方形/長方形 25"/>
          <p:cNvSpPr/>
          <p:nvPr/>
        </p:nvSpPr>
        <p:spPr>
          <a:xfrm>
            <a:off x="6012220" y="1268760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en-US" altLang="ja-JP" dirty="0" smtClean="0"/>
              <a:t>foll2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6552280" y="1268760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en-US" altLang="ja-JP" dirty="0" smtClean="0"/>
              <a:t>foll3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223628" y="1412776"/>
            <a:ext cx="576064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b="1" dirty="0" smtClean="0"/>
              <a:t>RPS</a:t>
            </a:r>
            <a:endParaRPr kumimoji="1" lang="ja-JP" altLang="en-US" sz="1200" b="1" dirty="0"/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1943708" y="1159220"/>
            <a:ext cx="3384376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2159732" y="867375"/>
            <a:ext cx="266429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NumPocTotalCurr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727684" y="2492956"/>
            <a:ext cx="1296144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b="1" dirty="0" smtClean="0"/>
              <a:t>RpsCurrList0</a:t>
            </a:r>
            <a:endParaRPr kumimoji="1" lang="ja-JP" altLang="en-US" sz="1200" b="1" dirty="0"/>
          </a:p>
        </p:txBody>
      </p:sp>
      <p:sp>
        <p:nvSpPr>
          <p:cNvPr id="32" name="正方形/長方形 31"/>
          <p:cNvSpPr/>
          <p:nvPr/>
        </p:nvSpPr>
        <p:spPr>
          <a:xfrm>
            <a:off x="1943708" y="2780988"/>
            <a:ext cx="5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st -1</a:t>
            </a:r>
            <a:endParaRPr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2489292" y="2780988"/>
            <a:ext cx="5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st -2</a:t>
            </a:r>
            <a:endParaRPr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3023828" y="2780988"/>
            <a:ext cx="5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st -3</a:t>
            </a:r>
            <a:endParaRPr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3558364" y="2780988"/>
            <a:ext cx="540000" cy="54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st +</a:t>
            </a:r>
            <a:r>
              <a:rPr kumimoji="1" lang="en-US" altLang="ja-JP" smtClean="0"/>
              <a:t>1</a:t>
            </a:r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4103948" y="2780988"/>
            <a:ext cx="540000" cy="54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st +2</a:t>
            </a:r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4644008" y="2780988"/>
            <a:ext cx="540000" cy="54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lt 1</a:t>
            </a:r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328084" y="2492956"/>
            <a:ext cx="1296144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b="1" dirty="0" smtClean="0"/>
              <a:t>RpsCurrList1</a:t>
            </a:r>
            <a:endParaRPr kumimoji="1" lang="ja-JP" altLang="en-US" sz="1200" b="1" dirty="0"/>
          </a:p>
        </p:txBody>
      </p:sp>
      <p:sp>
        <p:nvSpPr>
          <p:cNvPr id="39" name="正方形/長方形 38"/>
          <p:cNvSpPr/>
          <p:nvPr/>
        </p:nvSpPr>
        <p:spPr>
          <a:xfrm>
            <a:off x="5472100" y="2780988"/>
            <a:ext cx="540000" cy="54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err="1" smtClean="0"/>
              <a:t>st</a:t>
            </a:r>
            <a:r>
              <a:rPr lang="en-US" altLang="ja-JP" dirty="0" smtClean="0"/>
              <a:t> +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40" name="正方形/長方形 39"/>
          <p:cNvSpPr/>
          <p:nvPr/>
        </p:nvSpPr>
        <p:spPr>
          <a:xfrm>
            <a:off x="6017684" y="2780988"/>
            <a:ext cx="540000" cy="54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err="1" smtClean="0"/>
              <a:t>st</a:t>
            </a:r>
            <a:r>
              <a:rPr lang="en-US" altLang="ja-JP" dirty="0" smtClean="0"/>
              <a:t> +2</a:t>
            </a:r>
            <a:endParaRPr kumimoji="1" lang="ja-JP" altLang="en-US" dirty="0"/>
          </a:p>
        </p:txBody>
      </p:sp>
      <p:sp>
        <p:nvSpPr>
          <p:cNvPr id="41" name="正方形/長方形 40"/>
          <p:cNvSpPr/>
          <p:nvPr/>
        </p:nvSpPr>
        <p:spPr>
          <a:xfrm>
            <a:off x="6552220" y="2780988"/>
            <a:ext cx="5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err="1" smtClean="0"/>
              <a:t>st</a:t>
            </a:r>
            <a:r>
              <a:rPr lang="en-US" altLang="ja-JP" dirty="0" smtClean="0"/>
              <a:t> -1</a:t>
            </a:r>
            <a:endParaRPr lang="ja-JP" altLang="en-US" dirty="0"/>
          </a:p>
        </p:txBody>
      </p:sp>
      <p:sp>
        <p:nvSpPr>
          <p:cNvPr id="42" name="正方形/長方形 41"/>
          <p:cNvSpPr/>
          <p:nvPr/>
        </p:nvSpPr>
        <p:spPr>
          <a:xfrm>
            <a:off x="7086756" y="2780988"/>
            <a:ext cx="5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err="1" smtClean="0"/>
              <a:t>st</a:t>
            </a:r>
            <a:r>
              <a:rPr lang="en-US" altLang="ja-JP" dirty="0" smtClean="0"/>
              <a:t> -2</a:t>
            </a:r>
            <a:endParaRPr lang="ja-JP" altLang="en-US" dirty="0"/>
          </a:p>
        </p:txBody>
      </p:sp>
      <p:sp>
        <p:nvSpPr>
          <p:cNvPr id="43" name="正方形/長方形 42"/>
          <p:cNvSpPr/>
          <p:nvPr/>
        </p:nvSpPr>
        <p:spPr>
          <a:xfrm>
            <a:off x="7632340" y="2780988"/>
            <a:ext cx="5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err="1" smtClean="0"/>
              <a:t>st</a:t>
            </a:r>
            <a:r>
              <a:rPr lang="en-US" altLang="ja-JP" dirty="0" smtClean="0"/>
              <a:t> -3</a:t>
            </a:r>
            <a:endParaRPr lang="ja-JP" altLang="en-US" dirty="0"/>
          </a:p>
        </p:txBody>
      </p:sp>
      <p:sp>
        <p:nvSpPr>
          <p:cNvPr id="44" name="正方形/長方形 43"/>
          <p:cNvSpPr/>
          <p:nvPr/>
        </p:nvSpPr>
        <p:spPr>
          <a:xfrm>
            <a:off x="8172400" y="2780988"/>
            <a:ext cx="540000" cy="54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lt 1</a:t>
            </a:r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4860031" y="3681027"/>
            <a:ext cx="360000" cy="360000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smtClean="0"/>
              <a:t>5</a:t>
            </a:r>
            <a:endParaRPr kumimoji="1" lang="en-GB" dirty="0"/>
          </a:p>
        </p:txBody>
      </p:sp>
      <p:sp>
        <p:nvSpPr>
          <p:cNvPr id="47" name="正方形/長方形 46"/>
          <p:cNvSpPr/>
          <p:nvPr/>
        </p:nvSpPr>
        <p:spPr>
          <a:xfrm>
            <a:off x="5220072" y="3681027"/>
            <a:ext cx="360000" cy="360000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smtClean="0"/>
              <a:t>0</a:t>
            </a:r>
            <a:endParaRPr kumimoji="1" lang="en-GB" dirty="0"/>
          </a:p>
        </p:txBody>
      </p:sp>
      <p:sp>
        <p:nvSpPr>
          <p:cNvPr id="48" name="正方形/長方形 47"/>
          <p:cNvSpPr/>
          <p:nvPr/>
        </p:nvSpPr>
        <p:spPr>
          <a:xfrm>
            <a:off x="5580112" y="3681027"/>
            <a:ext cx="360000" cy="360000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smtClean="0"/>
              <a:t>0</a:t>
            </a:r>
            <a:endParaRPr kumimoji="1" lang="en-GB" dirty="0"/>
          </a:p>
        </p:txBody>
      </p:sp>
      <p:sp>
        <p:nvSpPr>
          <p:cNvPr id="49" name="正方形/長方形 48"/>
          <p:cNvSpPr/>
          <p:nvPr/>
        </p:nvSpPr>
        <p:spPr>
          <a:xfrm>
            <a:off x="5940152" y="3681027"/>
            <a:ext cx="360000" cy="360000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smtClean="0"/>
              <a:t>3</a:t>
            </a:r>
            <a:endParaRPr kumimoji="1" lang="en-GB" dirty="0"/>
          </a:p>
        </p:txBody>
      </p:sp>
      <p:sp>
        <p:nvSpPr>
          <p:cNvPr id="50" name="正方形/長方形 49"/>
          <p:cNvSpPr/>
          <p:nvPr/>
        </p:nvSpPr>
        <p:spPr>
          <a:xfrm>
            <a:off x="3959932" y="5258335"/>
            <a:ext cx="540000" cy="54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st +2</a:t>
            </a:r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4499992" y="5258335"/>
            <a:ext cx="540000" cy="54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lt 1</a:t>
            </a:r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5055292" y="5258335"/>
            <a:ext cx="5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st -1</a:t>
            </a:r>
            <a:endParaRPr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5600876" y="5258335"/>
            <a:ext cx="5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smtClean="0"/>
              <a:t>st -2</a:t>
            </a:r>
            <a:endParaRPr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6372200" y="3753036"/>
            <a:ext cx="1296144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smtClean="0"/>
              <a:t>llist_entry_l0[]</a:t>
            </a:r>
            <a:endParaRPr kumimoji="1" lang="ja-JP" altLang="en-US" sz="1200" dirty="0"/>
          </a:p>
        </p:txBody>
      </p:sp>
      <p:sp>
        <p:nvSpPr>
          <p:cNvPr id="55" name="正方形/長方形 54"/>
          <p:cNvSpPr/>
          <p:nvPr/>
        </p:nvSpPr>
        <p:spPr>
          <a:xfrm>
            <a:off x="4031940" y="4365104"/>
            <a:ext cx="540000" cy="54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err="1" smtClean="0"/>
              <a:t>lt</a:t>
            </a:r>
            <a:r>
              <a:rPr lang="en-US" altLang="ja-JP" dirty="0" smtClean="0"/>
              <a:t> 1</a:t>
            </a:r>
            <a:endParaRPr kumimoji="1" lang="ja-JP" altLang="en-US" dirty="0"/>
          </a:p>
        </p:txBody>
      </p:sp>
      <p:sp>
        <p:nvSpPr>
          <p:cNvPr id="56" name="正方形/長方形 55"/>
          <p:cNvSpPr/>
          <p:nvPr/>
        </p:nvSpPr>
        <p:spPr>
          <a:xfrm>
            <a:off x="4577524" y="4365104"/>
            <a:ext cx="5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err="1" smtClean="0"/>
              <a:t>st</a:t>
            </a:r>
            <a:r>
              <a:rPr lang="en-US" altLang="ja-JP" dirty="0" smtClean="0"/>
              <a:t> -1</a:t>
            </a:r>
            <a:endParaRPr lang="ja-JP" altLang="en-US" dirty="0"/>
          </a:p>
        </p:txBody>
      </p:sp>
      <p:sp>
        <p:nvSpPr>
          <p:cNvPr id="57" name="正方形/長方形 56"/>
          <p:cNvSpPr/>
          <p:nvPr/>
        </p:nvSpPr>
        <p:spPr>
          <a:xfrm>
            <a:off x="5112060" y="4365104"/>
            <a:ext cx="5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err="1" smtClean="0"/>
              <a:t>st</a:t>
            </a:r>
            <a:r>
              <a:rPr lang="en-US" altLang="ja-JP" dirty="0" smtClean="0"/>
              <a:t> -1</a:t>
            </a:r>
            <a:endParaRPr lang="ja-JP" altLang="en-US" dirty="0"/>
          </a:p>
        </p:txBody>
      </p:sp>
      <p:sp>
        <p:nvSpPr>
          <p:cNvPr id="58" name="正方形/長方形 57"/>
          <p:cNvSpPr/>
          <p:nvPr/>
        </p:nvSpPr>
        <p:spPr>
          <a:xfrm>
            <a:off x="5646596" y="4365104"/>
            <a:ext cx="540000" cy="54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err="1" smtClean="0"/>
              <a:t>st</a:t>
            </a:r>
            <a:r>
              <a:rPr lang="en-US" altLang="ja-JP" dirty="0" smtClean="0"/>
              <a:t> +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735796" y="4473116"/>
            <a:ext cx="122413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b="1" dirty="0" smtClean="0"/>
              <a:t>RefPicList0 A</a:t>
            </a:r>
            <a:endParaRPr kumimoji="1" lang="ja-JP" altLang="en-US" sz="1200" b="1" dirty="0"/>
          </a:p>
        </p:txBody>
      </p:sp>
      <p:cxnSp>
        <p:nvCxnSpPr>
          <p:cNvPr id="61" name="直線矢印コネクタ 60"/>
          <p:cNvCxnSpPr/>
          <p:nvPr/>
        </p:nvCxnSpPr>
        <p:spPr>
          <a:xfrm flipH="1">
            <a:off x="2087724" y="3753036"/>
            <a:ext cx="216024" cy="13321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683568" y="3753036"/>
            <a:ext cx="1296144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RPL length=8</a:t>
            </a:r>
            <a:br>
              <a:rPr kumimoji="1" lang="en-US" altLang="ja-JP" sz="1200" dirty="0" smtClean="0"/>
            </a:br>
            <a:r>
              <a:rPr kumimoji="1" lang="en-US" altLang="ja-JP" sz="1200" dirty="0" smtClean="0"/>
              <a:t>no modification</a:t>
            </a:r>
            <a:endParaRPr kumimoji="1" lang="ja-JP" altLang="en-US" sz="1200" dirty="0"/>
          </a:p>
        </p:txBody>
      </p:sp>
      <p:cxnSp>
        <p:nvCxnSpPr>
          <p:cNvPr id="63" name="直線矢印コネクタ 62"/>
          <p:cNvCxnSpPr/>
          <p:nvPr/>
        </p:nvCxnSpPr>
        <p:spPr>
          <a:xfrm>
            <a:off x="4211960" y="3645024"/>
            <a:ext cx="360040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3131840" y="3707045"/>
            <a:ext cx="1296144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RPL length=4</a:t>
            </a:r>
            <a:br>
              <a:rPr kumimoji="1" lang="en-US" altLang="ja-JP" sz="1200" dirty="0" smtClean="0"/>
            </a:br>
            <a:r>
              <a:rPr kumimoji="1" lang="en-US" altLang="ja-JP" sz="1200" dirty="0" smtClean="0"/>
              <a:t>modification</a:t>
            </a:r>
            <a:endParaRPr kumimoji="1" lang="ja-JP" altLang="en-US" sz="1200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123728" y="3356993"/>
            <a:ext cx="28803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0</a:t>
            </a:r>
            <a:endParaRPr kumimoji="1" lang="ja-JP" altLang="en-US" sz="1200" dirty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2656587" y="3356993"/>
            <a:ext cx="28803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smtClean="0"/>
              <a:t>1</a:t>
            </a:r>
            <a:endParaRPr kumimoji="1" lang="ja-JP" altLang="en-US" sz="1200" dirty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3189446" y="3356993"/>
            <a:ext cx="28803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smtClean="0"/>
              <a:t>2</a:t>
            </a:r>
            <a:endParaRPr kumimoji="1" lang="ja-JP" altLang="en-US" sz="1200" dirty="0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3722305" y="3356993"/>
            <a:ext cx="28803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smtClean="0"/>
              <a:t>3</a:t>
            </a:r>
            <a:endParaRPr kumimoji="1" lang="ja-JP" altLang="en-US" sz="1200" dirty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255164" y="3356993"/>
            <a:ext cx="28803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smtClean="0"/>
              <a:t>4</a:t>
            </a:r>
            <a:endParaRPr kumimoji="1" lang="ja-JP" altLang="en-US" sz="1200" dirty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788024" y="3356993"/>
            <a:ext cx="28803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smtClean="0"/>
              <a:t>5</a:t>
            </a:r>
            <a:endParaRPr kumimoji="1" lang="ja-JP" altLang="en-US" sz="1200" dirty="0"/>
          </a:p>
        </p:txBody>
      </p:sp>
      <p:sp>
        <p:nvSpPr>
          <p:cNvPr id="76" name="正方形/長方形 75"/>
          <p:cNvSpPr/>
          <p:nvPr/>
        </p:nvSpPr>
        <p:spPr>
          <a:xfrm>
            <a:off x="1691680" y="836712"/>
            <a:ext cx="5940660" cy="1188132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changes</a:t>
            </a:r>
          </a:p>
          <a:p>
            <a:pPr lvl="1"/>
            <a:r>
              <a:rPr lang="en-US" dirty="0" smtClean="0"/>
              <a:t>1. Removal of redundant </a:t>
            </a:r>
            <a:r>
              <a:rPr lang="en-US" dirty="0" err="1" smtClean="0"/>
              <a:t>ref_pic_list_modification</a:t>
            </a:r>
            <a:r>
              <a:rPr lang="en-US" dirty="0" smtClean="0"/>
              <a:t>() </a:t>
            </a:r>
            <a:r>
              <a:rPr lang="en-US" dirty="0" err="1" smtClean="0"/>
              <a:t>signalling</a:t>
            </a:r>
            <a:endParaRPr lang="en-US" dirty="0" smtClean="0"/>
          </a:p>
          <a:p>
            <a:pPr lvl="2"/>
            <a:r>
              <a:rPr lang="en-US" dirty="0" smtClean="0"/>
              <a:t>Omit signal when </a:t>
            </a:r>
            <a:r>
              <a:rPr lang="en-US" dirty="0" err="1" smtClean="0"/>
              <a:t>NumPocTotalCurr</a:t>
            </a:r>
            <a:r>
              <a:rPr lang="en-US" dirty="0" smtClean="0"/>
              <a:t>=1</a:t>
            </a:r>
          </a:p>
          <a:p>
            <a:pPr lvl="1"/>
            <a:r>
              <a:rPr lang="en-US" dirty="0" smtClean="0"/>
              <a:t>2. Improve text for RPL initialization</a:t>
            </a:r>
          </a:p>
          <a:p>
            <a:pPr lvl="2"/>
            <a:r>
              <a:rPr lang="en-US" dirty="0" smtClean="0"/>
              <a:t>Replace temporal RPL (</a:t>
            </a:r>
            <a:r>
              <a:rPr lang="en-US" dirty="0" err="1" smtClean="0"/>
              <a:t>RefPicListTempX</a:t>
            </a:r>
            <a:r>
              <a:rPr lang="en-US" dirty="0" smtClean="0"/>
              <a:t>) with prioritized RPS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Recommendation</a:t>
            </a:r>
          </a:p>
          <a:p>
            <a:pPr lvl="1"/>
            <a:r>
              <a:rPr lang="en-US" dirty="0" smtClean="0"/>
              <a:t>Adopt change 1 in HEVC, and adopt change 2 to improve HEVC text.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6370</TotalTime>
  <Words>371</Words>
  <Application>Microsoft Office PowerPoint</Application>
  <PresentationFormat>画面に合わせる (4:3)</PresentationFormat>
  <Paragraphs>156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符号化グループ</vt:lpstr>
      <vt:lpstr>Cleanup of reference picture list modification  (JCTVC-K0255)</vt:lpstr>
      <vt:lpstr>Overview</vt:lpstr>
      <vt:lpstr>Proposed change 1</vt:lpstr>
      <vt:lpstr>Proposed change 2</vt:lpstr>
      <vt:lpstr>Text in K0030_v3</vt:lpstr>
      <vt:lpstr>Proposed text change</vt:lpstr>
      <vt:lpstr>RPL initialization process (example)</vt:lpstr>
      <vt:lpstr>Conclusion</vt:lpstr>
      <vt:lpstr>スライド 9</vt:lpstr>
      <vt:lpstr>Slice header syntax (K0030_v3)</vt:lpstr>
      <vt:lpstr>ref_pic_list_modification() syntax (K0030)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tomoyuki</cp:lastModifiedBy>
  <cp:revision>2844</cp:revision>
  <dcterms:created xsi:type="dcterms:W3CDTF">2011-03-24T05:19:20Z</dcterms:created>
  <dcterms:modified xsi:type="dcterms:W3CDTF">2012-10-09T15:16:24Z</dcterms:modified>
</cp:coreProperties>
</file>