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5"/>
    <p:sldMasterId id="2147483726" r:id="rId6"/>
  </p:sldMasterIdLst>
  <p:notesMasterIdLst>
    <p:notesMasterId r:id="rId21"/>
  </p:notesMasterIdLst>
  <p:handoutMasterIdLst>
    <p:handoutMasterId r:id="rId22"/>
  </p:handoutMasterIdLst>
  <p:sldIdLst>
    <p:sldId id="277" r:id="rId7"/>
    <p:sldId id="342" r:id="rId8"/>
    <p:sldId id="351" r:id="rId9"/>
    <p:sldId id="352" r:id="rId10"/>
    <p:sldId id="354" r:id="rId11"/>
    <p:sldId id="353" r:id="rId12"/>
    <p:sldId id="343" r:id="rId13"/>
    <p:sldId id="344" r:id="rId14"/>
    <p:sldId id="345" r:id="rId15"/>
    <p:sldId id="346" r:id="rId16"/>
    <p:sldId id="347" r:id="rId17"/>
    <p:sldId id="348" r:id="rId18"/>
    <p:sldId id="355" r:id="rId19"/>
    <p:sldId id="349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E1A61"/>
    <a:srgbClr val="9BC9FF"/>
    <a:srgbClr val="99CCFF"/>
    <a:srgbClr val="5F5F5F"/>
    <a:srgbClr val="000000"/>
    <a:srgbClr val="6699FF"/>
    <a:srgbClr val="99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59" autoAdjust="0"/>
    <p:restoredTop sz="89031" autoAdjust="0"/>
  </p:normalViewPr>
  <p:slideViewPr>
    <p:cSldViewPr snapToGrid="0">
      <p:cViewPr varScale="1">
        <p:scale>
          <a:sx n="118" d="100"/>
          <a:sy n="118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10"/>
    </p:cViewPr>
  </p:sorterViewPr>
  <p:notesViewPr>
    <p:cSldViewPr snapToGrid="0">
      <p:cViewPr varScale="1">
        <p:scale>
          <a:sx n="55" d="100"/>
          <a:sy n="55" d="100"/>
        </p:scale>
        <p:origin x="-1854" y="-90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Arial" pitchFamily="34" charset="0"/>
              </a:defRPr>
            </a:lvl1pPr>
          </a:lstStyle>
          <a:p>
            <a:fld id="{DAD20E26-4C24-4CBD-B4CF-74C5A9B809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Arial" pitchFamily="34" charset="0"/>
              </a:defRPr>
            </a:lvl1pPr>
          </a:lstStyle>
          <a:p>
            <a:fld id="{D2460F9C-A369-4A76-96A7-C6DC1381D4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7A27DD-F6DB-4054-9479-12C4B14C327E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B8F15-DF7D-4B9A-9326-70B78299E102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19CB66-7494-4EB6-82D4-35A0C5D64344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2467D-3504-4F67-9897-F95890D283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0E1A65-2DE4-44CE-9A23-1870EDED309C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2B3E98-7EDF-4B3C-AC8C-158A33B960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13E93E-448E-412B-B6A5-20E8FDE48843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D2D22A-2779-4D51-BA67-0CB0681D44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"/>
          <p:cNvSpPr>
            <a:spLocks noChangeArrowheads="1"/>
          </p:cNvSpPr>
          <p:nvPr userDrawn="1"/>
        </p:nvSpPr>
        <p:spPr bwMode="auto">
          <a:xfrm>
            <a:off x="3368675" y="2033588"/>
            <a:ext cx="1262063" cy="1800225"/>
          </a:xfrm>
          <a:prstGeom prst="flowChartDelay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" name="Rectangle 11"/>
          <p:cNvSpPr>
            <a:spLocks noChangeArrowheads="1"/>
          </p:cNvSpPr>
          <p:nvPr userDrawn="1"/>
        </p:nvSpPr>
        <p:spPr bwMode="auto">
          <a:xfrm>
            <a:off x="1512888" y="1979613"/>
            <a:ext cx="1884362" cy="1874837"/>
          </a:xfrm>
          <a:prstGeom prst="rect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" name="AutoShape 12"/>
          <p:cNvSpPr>
            <a:spLocks noChangeArrowheads="1"/>
          </p:cNvSpPr>
          <p:nvPr userDrawn="1"/>
        </p:nvSpPr>
        <p:spPr bwMode="auto">
          <a:xfrm rot="16200000">
            <a:off x="1837531" y="502444"/>
            <a:ext cx="1262063" cy="1800225"/>
          </a:xfrm>
          <a:prstGeom prst="flowChartDelay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" name="AutoShape 13"/>
          <p:cNvSpPr>
            <a:spLocks noChangeArrowheads="1"/>
          </p:cNvSpPr>
          <p:nvPr userDrawn="1"/>
        </p:nvSpPr>
        <p:spPr bwMode="auto">
          <a:xfrm rot="10800000">
            <a:off x="298450" y="2033588"/>
            <a:ext cx="1262063" cy="1800225"/>
          </a:xfrm>
          <a:prstGeom prst="flowChartDelay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" name="AutoShape 14"/>
          <p:cNvSpPr>
            <a:spLocks noChangeArrowheads="1"/>
          </p:cNvSpPr>
          <p:nvPr userDrawn="1"/>
        </p:nvSpPr>
        <p:spPr bwMode="auto">
          <a:xfrm rot="5400000">
            <a:off x="1845470" y="3564731"/>
            <a:ext cx="1262062" cy="1800225"/>
          </a:xfrm>
          <a:prstGeom prst="flowChartDelay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9" name="AutoShape 15"/>
          <p:cNvSpPr>
            <a:spLocks noChangeArrowheads="1"/>
          </p:cNvSpPr>
          <p:nvPr userDrawn="1"/>
        </p:nvSpPr>
        <p:spPr bwMode="auto">
          <a:xfrm rot="2700000">
            <a:off x="1033462" y="1495426"/>
            <a:ext cx="2867025" cy="2863850"/>
          </a:xfrm>
          <a:custGeom>
            <a:avLst/>
            <a:gdLst>
              <a:gd name="G0" fmla="+- 10075 0 0"/>
              <a:gd name="G1" fmla="+- 10075 0 0"/>
              <a:gd name="G2" fmla="+- 47 0 0"/>
              <a:gd name="G3" fmla="+- 21600 0 10075"/>
              <a:gd name="G4" fmla="+- 21600 0 10075"/>
              <a:gd name="G5" fmla="+- 21600 0 47"/>
              <a:gd name="G6" fmla="+- 10075 0 10800"/>
              <a:gd name="G7" fmla="+- 10075 0 10800"/>
              <a:gd name="G8" fmla="*/ G7 47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10075" y="47"/>
                </a:lnTo>
                <a:lnTo>
                  <a:pt x="10075" y="47"/>
                </a:lnTo>
                <a:lnTo>
                  <a:pt x="10075" y="10075"/>
                </a:lnTo>
                <a:lnTo>
                  <a:pt x="47" y="10075"/>
                </a:lnTo>
                <a:lnTo>
                  <a:pt x="47" y="10075"/>
                </a:lnTo>
                <a:lnTo>
                  <a:pt x="0" y="10800"/>
                </a:lnTo>
                <a:lnTo>
                  <a:pt x="47" y="11525"/>
                </a:lnTo>
                <a:lnTo>
                  <a:pt x="47" y="11525"/>
                </a:lnTo>
                <a:lnTo>
                  <a:pt x="10075" y="11525"/>
                </a:lnTo>
                <a:lnTo>
                  <a:pt x="10075" y="21553"/>
                </a:lnTo>
                <a:lnTo>
                  <a:pt x="10075" y="21553"/>
                </a:lnTo>
                <a:lnTo>
                  <a:pt x="10800" y="21600"/>
                </a:lnTo>
                <a:lnTo>
                  <a:pt x="11525" y="21553"/>
                </a:lnTo>
                <a:lnTo>
                  <a:pt x="11525" y="21553"/>
                </a:lnTo>
                <a:lnTo>
                  <a:pt x="11525" y="11525"/>
                </a:lnTo>
                <a:lnTo>
                  <a:pt x="21553" y="11525"/>
                </a:lnTo>
                <a:lnTo>
                  <a:pt x="21553" y="11525"/>
                </a:lnTo>
                <a:lnTo>
                  <a:pt x="21600" y="10800"/>
                </a:lnTo>
                <a:lnTo>
                  <a:pt x="21553" y="10075"/>
                </a:lnTo>
                <a:lnTo>
                  <a:pt x="21553" y="10075"/>
                </a:lnTo>
                <a:lnTo>
                  <a:pt x="11525" y="10075"/>
                </a:lnTo>
                <a:lnTo>
                  <a:pt x="11525" y="47"/>
                </a:lnTo>
                <a:lnTo>
                  <a:pt x="11525" y="47"/>
                </a:lnTo>
                <a:close/>
              </a:path>
            </a:pathLst>
          </a:cu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10" name="Group 16"/>
          <p:cNvGrpSpPr>
            <a:grpSpLocks/>
          </p:cNvGrpSpPr>
          <p:nvPr userDrawn="1"/>
        </p:nvGrpSpPr>
        <p:grpSpPr bwMode="auto">
          <a:xfrm>
            <a:off x="2981325" y="2525713"/>
            <a:ext cx="1504950" cy="757237"/>
            <a:chOff x="2496" y="728"/>
            <a:chExt cx="1144" cy="576"/>
          </a:xfrm>
        </p:grpSpPr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2984" y="728"/>
              <a:ext cx="216" cy="21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3288" y="1088"/>
              <a:ext cx="216" cy="21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2679" y="1088"/>
              <a:ext cx="216" cy="21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" name="Line 20"/>
            <p:cNvSpPr>
              <a:spLocks noChangeShapeType="1"/>
            </p:cNvSpPr>
            <p:nvPr/>
          </p:nvSpPr>
          <p:spPr bwMode="auto">
            <a:xfrm>
              <a:off x="2496" y="1017"/>
              <a:ext cx="1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>
              <a:off x="2784" y="1017"/>
              <a:ext cx="0" cy="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3391" y="1017"/>
              <a:ext cx="0" cy="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ea typeface="+mn-ea"/>
              </a:endParaRPr>
            </a:p>
          </p:txBody>
        </p: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>
              <a:off x="3089" y="944"/>
              <a:ext cx="0" cy="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ea typeface="+mn-ea"/>
              </a:endParaRPr>
            </a:p>
          </p:txBody>
        </p:sp>
      </p:grpSp>
      <p:sp>
        <p:nvSpPr>
          <p:cNvPr id="18" name="AutoShape 29"/>
          <p:cNvSpPr>
            <a:spLocks noChangeArrowheads="1"/>
          </p:cNvSpPr>
          <p:nvPr userDrawn="1"/>
        </p:nvSpPr>
        <p:spPr bwMode="auto">
          <a:xfrm>
            <a:off x="1009650" y="2722563"/>
            <a:ext cx="879475" cy="1349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" name="AutoShape 30"/>
          <p:cNvSpPr>
            <a:spLocks noChangeArrowheads="1"/>
          </p:cNvSpPr>
          <p:nvPr userDrawn="1"/>
        </p:nvSpPr>
        <p:spPr bwMode="auto">
          <a:xfrm>
            <a:off x="1006475" y="2860675"/>
            <a:ext cx="985838" cy="1333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" name="AutoShape 31"/>
          <p:cNvSpPr>
            <a:spLocks noChangeArrowheads="1"/>
          </p:cNvSpPr>
          <p:nvPr userDrawn="1"/>
        </p:nvSpPr>
        <p:spPr bwMode="auto">
          <a:xfrm>
            <a:off x="1009650" y="2997200"/>
            <a:ext cx="941388" cy="1333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" name="AutoShape 32"/>
          <p:cNvSpPr>
            <a:spLocks noChangeArrowheads="1"/>
          </p:cNvSpPr>
          <p:nvPr userDrawn="1"/>
        </p:nvSpPr>
        <p:spPr bwMode="auto">
          <a:xfrm>
            <a:off x="1017588" y="3135313"/>
            <a:ext cx="857250" cy="1111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" name="AutoShape 33"/>
          <p:cNvSpPr>
            <a:spLocks noChangeArrowheads="1"/>
          </p:cNvSpPr>
          <p:nvPr userDrawn="1"/>
        </p:nvSpPr>
        <p:spPr bwMode="auto">
          <a:xfrm>
            <a:off x="741363" y="2557463"/>
            <a:ext cx="541337" cy="709612"/>
          </a:xfrm>
          <a:prstGeom prst="roundRect">
            <a:avLst>
              <a:gd name="adj" fmla="val 24565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3" name="AutoShape 34"/>
          <p:cNvSpPr>
            <a:spLocks noChangeArrowheads="1"/>
          </p:cNvSpPr>
          <p:nvPr userDrawn="1"/>
        </p:nvSpPr>
        <p:spPr bwMode="auto">
          <a:xfrm>
            <a:off x="434975" y="2625725"/>
            <a:ext cx="549275" cy="577850"/>
          </a:xfrm>
          <a:prstGeom prst="roundRect">
            <a:avLst>
              <a:gd name="adj" fmla="val 24565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24" name="Group 35"/>
          <p:cNvGrpSpPr>
            <a:grpSpLocks/>
          </p:cNvGrpSpPr>
          <p:nvPr userDrawn="1"/>
        </p:nvGrpSpPr>
        <p:grpSpPr bwMode="auto">
          <a:xfrm>
            <a:off x="1266825" y="2452688"/>
            <a:ext cx="485775" cy="820737"/>
            <a:chOff x="1488" y="616"/>
            <a:chExt cx="370" cy="624"/>
          </a:xfrm>
        </p:grpSpPr>
        <p:sp>
          <p:nvSpPr>
            <p:cNvPr id="25" name="AutoShape 36"/>
            <p:cNvSpPr>
              <a:spLocks noChangeArrowheads="1"/>
            </p:cNvSpPr>
            <p:nvPr/>
          </p:nvSpPr>
          <p:spPr bwMode="auto">
            <a:xfrm>
              <a:off x="1488" y="616"/>
              <a:ext cx="370" cy="62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6" name="AutoShape 37"/>
            <p:cNvSpPr>
              <a:spLocks noChangeArrowheads="1"/>
            </p:cNvSpPr>
            <p:nvPr/>
          </p:nvSpPr>
          <p:spPr bwMode="auto">
            <a:xfrm>
              <a:off x="1542" y="675"/>
              <a:ext cx="261" cy="187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7" name="Oval 38"/>
            <p:cNvSpPr>
              <a:spLocks noChangeArrowheads="1"/>
            </p:cNvSpPr>
            <p:nvPr/>
          </p:nvSpPr>
          <p:spPr bwMode="auto">
            <a:xfrm>
              <a:off x="1551" y="913"/>
              <a:ext cx="258" cy="278"/>
            </a:xfrm>
            <a:prstGeom prst="ellipse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8" name="Oval 39"/>
            <p:cNvSpPr>
              <a:spLocks noChangeArrowheads="1"/>
            </p:cNvSpPr>
            <p:nvPr/>
          </p:nvSpPr>
          <p:spPr bwMode="auto">
            <a:xfrm>
              <a:off x="1623" y="987"/>
              <a:ext cx="116" cy="128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29" name="AutoShape 40"/>
          <p:cNvSpPr>
            <a:spLocks noChangeArrowheads="1"/>
          </p:cNvSpPr>
          <p:nvPr userDrawn="1"/>
        </p:nvSpPr>
        <p:spPr bwMode="auto">
          <a:xfrm>
            <a:off x="993775" y="2557463"/>
            <a:ext cx="604838" cy="1333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" name="Film"/>
          <p:cNvSpPr>
            <a:spLocks noEditPoints="1" noChangeArrowheads="1"/>
          </p:cNvSpPr>
          <p:nvPr userDrawn="1"/>
        </p:nvSpPr>
        <p:spPr bwMode="auto">
          <a:xfrm>
            <a:off x="1784350" y="1187450"/>
            <a:ext cx="538163" cy="85883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4960 w 21600"/>
              <a:gd name="T17" fmla="*/ 8129 h 21600"/>
              <a:gd name="T18" fmla="*/ 17079 w 21600"/>
              <a:gd name="T19" fmla="*/ 1342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31" name="Lock"/>
          <p:cNvSpPr>
            <a:spLocks noEditPoints="1" noChangeArrowheads="1"/>
          </p:cNvSpPr>
          <p:nvPr userDrawn="1"/>
        </p:nvSpPr>
        <p:spPr bwMode="auto">
          <a:xfrm>
            <a:off x="2141538" y="1865313"/>
            <a:ext cx="500062" cy="62547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chemeClr val="bg1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32" name="Sound"/>
          <p:cNvSpPr>
            <a:spLocks noEditPoints="1" noChangeArrowheads="1"/>
          </p:cNvSpPr>
          <p:nvPr userDrawn="1"/>
        </p:nvSpPr>
        <p:spPr bwMode="auto">
          <a:xfrm>
            <a:off x="2095500" y="893763"/>
            <a:ext cx="747713" cy="568325"/>
          </a:xfrm>
          <a:custGeom>
            <a:avLst/>
            <a:gdLst>
              <a:gd name="T0" fmla="*/ 386457 w 21600"/>
              <a:gd name="T1" fmla="*/ 556722 h 21600"/>
              <a:gd name="T2" fmla="*/ 386457 w 21600"/>
              <a:gd name="T3" fmla="*/ 0 h 21600"/>
              <a:gd name="T4" fmla="*/ 0 w 21600"/>
              <a:gd name="T5" fmla="*/ 284163 h 21600"/>
              <a:gd name="T6" fmla="*/ 747713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2 w 21600"/>
              <a:gd name="T13" fmla="*/ 7604 h 21600"/>
              <a:gd name="T14" fmla="*/ 10760 w 21600"/>
              <a:gd name="T15" fmla="*/ 1355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" name="Photo"/>
          <p:cNvSpPr>
            <a:spLocks noEditPoints="1" noChangeArrowheads="1"/>
          </p:cNvSpPr>
          <p:nvPr userDrawn="1"/>
        </p:nvSpPr>
        <p:spPr bwMode="auto">
          <a:xfrm>
            <a:off x="2381250" y="1231900"/>
            <a:ext cx="693738" cy="515938"/>
          </a:xfrm>
          <a:custGeom>
            <a:avLst/>
            <a:gdLst>
              <a:gd name="T0" fmla="*/ 0 w 21600"/>
              <a:gd name="T1" fmla="*/ 73688 h 21600"/>
              <a:gd name="T2" fmla="*/ 346869 w 21600"/>
              <a:gd name="T3" fmla="*/ 0 h 21600"/>
              <a:gd name="T4" fmla="*/ 693738 w 21600"/>
              <a:gd name="T5" fmla="*/ 73688 h 21600"/>
              <a:gd name="T6" fmla="*/ 693738 w 21600"/>
              <a:gd name="T7" fmla="*/ 257969 h 21600"/>
              <a:gd name="T8" fmla="*/ 693738 w 21600"/>
              <a:gd name="T9" fmla="*/ 515938 h 21600"/>
              <a:gd name="T10" fmla="*/ 346869 w 21600"/>
              <a:gd name="T11" fmla="*/ 520715 h 21600"/>
              <a:gd name="T12" fmla="*/ 0 w 21600"/>
              <a:gd name="T13" fmla="*/ 515938 h 21600"/>
              <a:gd name="T14" fmla="*/ 0 w 21600"/>
              <a:gd name="T15" fmla="*/ 25796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778 w 21600"/>
              <a:gd name="T25" fmla="*/ 8228 h 21600"/>
              <a:gd name="T26" fmla="*/ 13757 w 21600"/>
              <a:gd name="T27" fmla="*/ 16886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0" y="21600"/>
                </a:moveTo>
                <a:lnTo>
                  <a:pt x="0" y="3085"/>
                </a:lnTo>
                <a:lnTo>
                  <a:pt x="1542" y="3085"/>
                </a:lnTo>
                <a:lnTo>
                  <a:pt x="1542" y="1028"/>
                </a:lnTo>
                <a:lnTo>
                  <a:pt x="3857" y="1028"/>
                </a:lnTo>
                <a:lnTo>
                  <a:pt x="3857" y="3085"/>
                </a:lnTo>
                <a:lnTo>
                  <a:pt x="5400" y="3085"/>
                </a:lnTo>
                <a:lnTo>
                  <a:pt x="6942" y="0"/>
                </a:lnTo>
                <a:lnTo>
                  <a:pt x="14657" y="0"/>
                </a:lnTo>
                <a:lnTo>
                  <a:pt x="16200" y="3085"/>
                </a:lnTo>
                <a:lnTo>
                  <a:pt x="21600" y="3085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  <a:path w="21600" h="21600" extrusionOk="0">
                <a:moveTo>
                  <a:pt x="0" y="3085"/>
                </a:moveTo>
                <a:lnTo>
                  <a:pt x="21600" y="3085"/>
                </a:lnTo>
                <a:lnTo>
                  <a:pt x="21600" y="21600"/>
                </a:lnTo>
                <a:lnTo>
                  <a:pt x="0" y="21600"/>
                </a:lnTo>
                <a:lnTo>
                  <a:pt x="0" y="3085"/>
                </a:lnTo>
                <a:close/>
              </a:path>
              <a:path w="21600" h="21600" extrusionOk="0">
                <a:moveTo>
                  <a:pt x="10800" y="4800"/>
                </a:moveTo>
                <a:lnTo>
                  <a:pt x="11925" y="4971"/>
                </a:lnTo>
                <a:lnTo>
                  <a:pt x="13017" y="5442"/>
                </a:lnTo>
                <a:lnTo>
                  <a:pt x="14046" y="6128"/>
                </a:lnTo>
                <a:lnTo>
                  <a:pt x="14914" y="7071"/>
                </a:lnTo>
                <a:lnTo>
                  <a:pt x="15621" y="8271"/>
                </a:lnTo>
                <a:lnTo>
                  <a:pt x="16167" y="9514"/>
                </a:lnTo>
                <a:lnTo>
                  <a:pt x="16425" y="11014"/>
                </a:lnTo>
                <a:lnTo>
                  <a:pt x="16585" y="12471"/>
                </a:lnTo>
                <a:lnTo>
                  <a:pt x="16489" y="14014"/>
                </a:lnTo>
                <a:lnTo>
                  <a:pt x="16135" y="15471"/>
                </a:lnTo>
                <a:lnTo>
                  <a:pt x="15621" y="16800"/>
                </a:lnTo>
                <a:lnTo>
                  <a:pt x="14914" y="18000"/>
                </a:lnTo>
                <a:lnTo>
                  <a:pt x="14046" y="18942"/>
                </a:lnTo>
                <a:lnTo>
                  <a:pt x="13050" y="19671"/>
                </a:lnTo>
                <a:lnTo>
                  <a:pt x="11925" y="20057"/>
                </a:lnTo>
                <a:lnTo>
                  <a:pt x="10832" y="20185"/>
                </a:lnTo>
                <a:lnTo>
                  <a:pt x="9675" y="20142"/>
                </a:lnTo>
                <a:lnTo>
                  <a:pt x="8582" y="19628"/>
                </a:lnTo>
                <a:lnTo>
                  <a:pt x="7553" y="18942"/>
                </a:lnTo>
                <a:lnTo>
                  <a:pt x="6717" y="17957"/>
                </a:lnTo>
                <a:lnTo>
                  <a:pt x="5946" y="16842"/>
                </a:lnTo>
                <a:lnTo>
                  <a:pt x="5464" y="15514"/>
                </a:lnTo>
                <a:lnTo>
                  <a:pt x="5078" y="14014"/>
                </a:lnTo>
                <a:lnTo>
                  <a:pt x="5014" y="12514"/>
                </a:lnTo>
                <a:lnTo>
                  <a:pt x="5110" y="11014"/>
                </a:lnTo>
                <a:lnTo>
                  <a:pt x="5528" y="9557"/>
                </a:lnTo>
                <a:lnTo>
                  <a:pt x="6010" y="8228"/>
                </a:lnTo>
                <a:lnTo>
                  <a:pt x="6750" y="7114"/>
                </a:lnTo>
                <a:lnTo>
                  <a:pt x="7650" y="6085"/>
                </a:lnTo>
                <a:lnTo>
                  <a:pt x="8614" y="5400"/>
                </a:lnTo>
                <a:lnTo>
                  <a:pt x="9707" y="4971"/>
                </a:lnTo>
                <a:lnTo>
                  <a:pt x="10800" y="4800"/>
                </a:lnTo>
                <a:close/>
              </a:path>
              <a:path w="21600" h="21600" extrusionOk="0">
                <a:moveTo>
                  <a:pt x="8003" y="8057"/>
                </a:moveTo>
                <a:lnTo>
                  <a:pt x="8807" y="7371"/>
                </a:lnTo>
                <a:lnTo>
                  <a:pt x="9546" y="6985"/>
                </a:lnTo>
                <a:lnTo>
                  <a:pt x="10446" y="6771"/>
                </a:lnTo>
                <a:lnTo>
                  <a:pt x="11217" y="6771"/>
                </a:lnTo>
                <a:lnTo>
                  <a:pt x="12053" y="7028"/>
                </a:lnTo>
                <a:lnTo>
                  <a:pt x="12889" y="7457"/>
                </a:lnTo>
                <a:lnTo>
                  <a:pt x="13628" y="8100"/>
                </a:lnTo>
                <a:lnTo>
                  <a:pt x="14175" y="8871"/>
                </a:lnTo>
                <a:lnTo>
                  <a:pt x="14625" y="9814"/>
                </a:lnTo>
                <a:lnTo>
                  <a:pt x="14978" y="10885"/>
                </a:lnTo>
                <a:lnTo>
                  <a:pt x="15171" y="12042"/>
                </a:lnTo>
                <a:lnTo>
                  <a:pt x="15107" y="13114"/>
                </a:lnTo>
                <a:lnTo>
                  <a:pt x="15042" y="14228"/>
                </a:lnTo>
                <a:lnTo>
                  <a:pt x="14689" y="15257"/>
                </a:lnTo>
                <a:lnTo>
                  <a:pt x="14207" y="16285"/>
                </a:lnTo>
                <a:lnTo>
                  <a:pt x="13596" y="17057"/>
                </a:lnTo>
                <a:lnTo>
                  <a:pt x="12889" y="17657"/>
                </a:lnTo>
                <a:lnTo>
                  <a:pt x="12053" y="18085"/>
                </a:lnTo>
                <a:lnTo>
                  <a:pt x="11185" y="18257"/>
                </a:lnTo>
                <a:lnTo>
                  <a:pt x="10414" y="18214"/>
                </a:lnTo>
                <a:lnTo>
                  <a:pt x="9546" y="18042"/>
                </a:lnTo>
                <a:lnTo>
                  <a:pt x="8742" y="17614"/>
                </a:lnTo>
                <a:lnTo>
                  <a:pt x="8003" y="17014"/>
                </a:lnTo>
                <a:lnTo>
                  <a:pt x="7457" y="16242"/>
                </a:lnTo>
                <a:lnTo>
                  <a:pt x="6975" y="15257"/>
                </a:lnTo>
                <a:lnTo>
                  <a:pt x="6653" y="14142"/>
                </a:lnTo>
                <a:lnTo>
                  <a:pt x="6492" y="13114"/>
                </a:lnTo>
                <a:lnTo>
                  <a:pt x="6525" y="11914"/>
                </a:lnTo>
                <a:lnTo>
                  <a:pt x="6621" y="10842"/>
                </a:lnTo>
                <a:lnTo>
                  <a:pt x="6942" y="9771"/>
                </a:lnTo>
                <a:lnTo>
                  <a:pt x="7457" y="8785"/>
                </a:lnTo>
                <a:lnTo>
                  <a:pt x="8003" y="805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34" name="Music"/>
          <p:cNvSpPr>
            <a:spLocks noEditPoints="1" noChangeArrowheads="1"/>
          </p:cNvSpPr>
          <p:nvPr userDrawn="1"/>
        </p:nvSpPr>
        <p:spPr bwMode="auto">
          <a:xfrm>
            <a:off x="2460625" y="1535113"/>
            <a:ext cx="569913" cy="498475"/>
          </a:xfrm>
          <a:custGeom>
            <a:avLst/>
            <a:gdLst>
              <a:gd name="T0" fmla="*/ 193981 w 21600"/>
              <a:gd name="T1" fmla="*/ 1062 h 21600"/>
              <a:gd name="T2" fmla="*/ 194536 w 21600"/>
              <a:gd name="T3" fmla="*/ 228468 h 21600"/>
              <a:gd name="T4" fmla="*/ 572103 w 21600"/>
              <a:gd name="T5" fmla="*/ 232183 h 21600"/>
              <a:gd name="T6" fmla="*/ 193981 w 21600"/>
              <a:gd name="T7" fmla="*/ 1062 h 21600"/>
              <a:gd name="T8" fmla="*/ 569913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7975 w 21600"/>
              <a:gd name="T16" fmla="*/ 923 h 21600"/>
              <a:gd name="T17" fmla="*/ 20935 w 21600"/>
              <a:gd name="T18" fmla="*/ 5354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35" name="Group 46"/>
          <p:cNvGrpSpPr>
            <a:grpSpLocks/>
          </p:cNvGrpSpPr>
          <p:nvPr userDrawn="1"/>
        </p:nvGrpSpPr>
        <p:grpSpPr bwMode="auto">
          <a:xfrm>
            <a:off x="2032000" y="3689350"/>
            <a:ext cx="1006475" cy="1138238"/>
            <a:chOff x="3448" y="776"/>
            <a:chExt cx="634" cy="717"/>
          </a:xfrm>
        </p:grpSpPr>
        <p:grpSp>
          <p:nvGrpSpPr>
            <p:cNvPr id="36" name="Group 47"/>
            <p:cNvGrpSpPr>
              <a:grpSpLocks/>
            </p:cNvGrpSpPr>
            <p:nvPr/>
          </p:nvGrpSpPr>
          <p:grpSpPr bwMode="auto">
            <a:xfrm>
              <a:off x="3448" y="776"/>
              <a:ext cx="459" cy="605"/>
              <a:chOff x="3032" y="224"/>
              <a:chExt cx="459" cy="605"/>
            </a:xfrm>
          </p:grpSpPr>
          <p:sp>
            <p:nvSpPr>
              <p:cNvPr id="46" name="Rectangle 48"/>
              <p:cNvSpPr>
                <a:spLocks noChangeArrowheads="1"/>
              </p:cNvSpPr>
              <p:nvPr/>
            </p:nvSpPr>
            <p:spPr bwMode="auto">
              <a:xfrm>
                <a:off x="3032" y="224"/>
                <a:ext cx="459" cy="605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AutoShape 49"/>
              <p:cNvSpPr>
                <a:spLocks noChangeArrowheads="1"/>
              </p:cNvSpPr>
              <p:nvPr/>
            </p:nvSpPr>
            <p:spPr bwMode="auto">
              <a:xfrm>
                <a:off x="3060" y="252"/>
                <a:ext cx="401" cy="53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50"/>
              <p:cNvSpPr>
                <a:spLocks noChangeArrowheads="1"/>
              </p:cNvSpPr>
              <p:nvPr/>
            </p:nvSpPr>
            <p:spPr bwMode="auto">
              <a:xfrm>
                <a:off x="3087" y="279"/>
                <a:ext cx="352" cy="352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AutoShape 51"/>
              <p:cNvSpPr>
                <a:spLocks noChangeArrowheads="1"/>
              </p:cNvSpPr>
              <p:nvPr/>
            </p:nvSpPr>
            <p:spPr bwMode="auto">
              <a:xfrm rot="2868933">
                <a:off x="3210" y="464"/>
                <a:ext cx="107" cy="288"/>
              </a:xfrm>
              <a:prstGeom prst="rtTriangl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52"/>
              <p:cNvSpPr>
                <a:spLocks noChangeArrowheads="1"/>
              </p:cNvSpPr>
              <p:nvPr/>
            </p:nvSpPr>
            <p:spPr bwMode="auto">
              <a:xfrm>
                <a:off x="3225" y="422"/>
                <a:ext cx="71" cy="72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Rectangle 53"/>
            <p:cNvSpPr>
              <a:spLocks noChangeArrowheads="1"/>
            </p:cNvSpPr>
            <p:nvPr/>
          </p:nvSpPr>
          <p:spPr bwMode="auto">
            <a:xfrm>
              <a:off x="3680" y="1216"/>
              <a:ext cx="212" cy="13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38" name="Group 54"/>
            <p:cNvGrpSpPr>
              <a:grpSpLocks/>
            </p:cNvGrpSpPr>
            <p:nvPr/>
          </p:nvGrpSpPr>
          <p:grpSpPr bwMode="auto">
            <a:xfrm>
              <a:off x="3689" y="1247"/>
              <a:ext cx="385" cy="258"/>
              <a:chOff x="1505" y="3015"/>
              <a:chExt cx="385" cy="258"/>
            </a:xfrm>
          </p:grpSpPr>
          <p:sp>
            <p:nvSpPr>
              <p:cNvPr id="39" name="AutoShape 55"/>
              <p:cNvSpPr>
                <a:spLocks noChangeArrowheads="1"/>
              </p:cNvSpPr>
              <p:nvPr/>
            </p:nvSpPr>
            <p:spPr bwMode="auto">
              <a:xfrm rot="16200000">
                <a:off x="1566" y="2954"/>
                <a:ext cx="258" cy="381"/>
              </a:xfrm>
              <a:prstGeom prst="foldedCorner">
                <a:avLst>
                  <a:gd name="adj" fmla="val 125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AutoShape 56"/>
              <p:cNvSpPr>
                <a:spLocks noChangeArrowheads="1"/>
              </p:cNvSpPr>
              <p:nvPr/>
            </p:nvSpPr>
            <p:spPr bwMode="auto">
              <a:xfrm>
                <a:off x="1554" y="3029"/>
                <a:ext cx="225" cy="20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57"/>
              <p:cNvSpPr>
                <a:spLocks noChangeArrowheads="1"/>
              </p:cNvSpPr>
              <p:nvPr/>
            </p:nvSpPr>
            <p:spPr bwMode="auto">
              <a:xfrm>
                <a:off x="1819" y="3042"/>
                <a:ext cx="71" cy="3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58"/>
              <p:cNvSpPr>
                <a:spLocks noChangeArrowheads="1"/>
              </p:cNvSpPr>
              <p:nvPr/>
            </p:nvSpPr>
            <p:spPr bwMode="auto">
              <a:xfrm>
                <a:off x="1819" y="3087"/>
                <a:ext cx="71" cy="3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59"/>
              <p:cNvSpPr>
                <a:spLocks noChangeArrowheads="1"/>
              </p:cNvSpPr>
              <p:nvPr/>
            </p:nvSpPr>
            <p:spPr bwMode="auto">
              <a:xfrm>
                <a:off x="1819" y="3131"/>
                <a:ext cx="71" cy="3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60"/>
              <p:cNvSpPr>
                <a:spLocks noChangeArrowheads="1"/>
              </p:cNvSpPr>
              <p:nvPr/>
            </p:nvSpPr>
            <p:spPr bwMode="auto">
              <a:xfrm>
                <a:off x="1819" y="3175"/>
                <a:ext cx="71" cy="3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61"/>
              <p:cNvSpPr>
                <a:spLocks noChangeArrowheads="1"/>
              </p:cNvSpPr>
              <p:nvPr/>
            </p:nvSpPr>
            <p:spPr bwMode="auto">
              <a:xfrm>
                <a:off x="1819" y="3221"/>
                <a:ext cx="71" cy="3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5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738" y="5278438"/>
            <a:ext cx="3127375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8587" name="Rectangle 43"/>
          <p:cNvSpPr>
            <a:spLocks noGrp="1" noChangeArrowheads="1"/>
          </p:cNvSpPr>
          <p:nvPr>
            <p:ph type="ctrTitle" sz="quarter"/>
          </p:nvPr>
        </p:nvSpPr>
        <p:spPr>
          <a:xfrm>
            <a:off x="4495800" y="2331152"/>
            <a:ext cx="4171950" cy="1346200"/>
          </a:xfrm>
        </p:spPr>
        <p:txBody>
          <a:bodyPr/>
          <a:lstStyle>
            <a:lvl1pPr algn="r">
              <a:defRPr sz="3200" b="1" cap="none" spc="0">
                <a:ln>
                  <a:noFill/>
                </a:ln>
                <a:solidFill>
                  <a:srgbClr val="00206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10"/>
          </p:nvPr>
        </p:nvSpPr>
        <p:spPr>
          <a:xfrm>
            <a:off x="5067300" y="5076825"/>
            <a:ext cx="3590925" cy="409575"/>
          </a:xfrm>
        </p:spPr>
        <p:txBody>
          <a:bodyPr/>
          <a:lstStyle>
            <a:lvl1pPr algn="r">
              <a:defRPr sz="1800" b="1" cap="none" spc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E9D725-7A65-4D72-9F26-BDE527816F7D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B78D82-EE2D-4A96-8011-2ED3AE59F0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67F990-B573-4756-8AC9-3B7C8DB1B8F3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F442E-C101-46B5-BEA5-0403E9F5F2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781D8-B9EC-44B3-A511-4BE1C8A6C6C0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1633D7-C546-4D65-8A49-2CAA3BC1FF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56B2AF-A2CE-4D4F-B0F9-3B3ED31AF170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023E83-ACB7-4FE1-9076-ED2EA3317D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16BE88-55F2-4983-987E-3CA768483B6D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3AA54-CDD2-41F7-BC05-BA11307B5E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C0B1C8-2299-47A4-81DC-3905FCA7312D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C8BDC5-0EB0-417F-8F15-3ADDE8D7FC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69DFF0-46B2-4A8B-9038-03518EF8A65E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5993AF-95E7-4343-9AC5-5FF67A6500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FC3C48-7B38-4408-A7D8-50F21ECD3ECB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246205-2C44-4050-A10B-BDE3323B1F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</a:defRPr>
            </a:lvl1pPr>
          </a:lstStyle>
          <a:p>
            <a:fld id="{7BBADC76-7B38-4EC4-8318-F4F5A6AE1DAD}" type="datetimeFigureOut">
              <a:rPr lang="en-US"/>
              <a:pPr/>
              <a:t>10/10/2012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</a:defRPr>
            </a:lvl1pPr>
          </a:lstStyle>
          <a:p>
            <a:fld id="{F2EE44F7-BF3D-4F71-BC9C-BACA2F47A76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8275" y="98425"/>
            <a:ext cx="87725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878013" y="6643688"/>
            <a:ext cx="7265987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20000"/>
              </a:spcBef>
              <a:defRPr/>
            </a:pPr>
            <a:r>
              <a:rPr lang="en-US" sz="800" b="0" dirty="0">
                <a:solidFill>
                  <a:srgbClr val="404040"/>
                </a:solidFill>
                <a:latin typeface="Myriad Web" charset="0"/>
              </a:rPr>
              <a:t>SLIDE </a:t>
            </a:r>
            <a:fld id="{7F56F603-1445-4A07-96D2-46B1E483A020}" type="slidenum">
              <a:rPr lang="en-US" sz="800" b="0">
                <a:solidFill>
                  <a:srgbClr val="404040"/>
                </a:solidFill>
                <a:latin typeface="Myriad Web" charset="0"/>
              </a:rPr>
              <a:pPr algn="r" eaLnBrk="0" hangingPunct="0">
                <a:spcBef>
                  <a:spcPct val="20000"/>
                </a:spcBef>
                <a:defRPr/>
              </a:pPr>
              <a:t>‹#›</a:t>
            </a:fld>
            <a:r>
              <a:rPr lang="en-US" sz="800" b="0" dirty="0">
                <a:solidFill>
                  <a:srgbClr val="404040"/>
                </a:solidFill>
                <a:latin typeface="Myriad Web" charset="0"/>
              </a:rPr>
              <a:t> | Zenverge, Inc. Confidential and Proprietary | Copyright 2009 |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58750"/>
            <a:ext cx="553085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line 1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– for line 2 of the first level need small indent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Myriad Web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Myriad Web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Myriad Web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Myriad Web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defRPr sz="3200" b="1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00"/>
        </a:spcAft>
        <a:defRPr sz="2800" b="1">
          <a:solidFill>
            <a:srgbClr val="404040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ts val="600"/>
        </a:spcAft>
        <a:defRPr sz="2400">
          <a:solidFill>
            <a:srgbClr val="60606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ts val="600"/>
        </a:spcAft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ts val="60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4495800" y="2330450"/>
            <a:ext cx="4171950" cy="190627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Coding Interlaced Video Coding with HEVC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037"/>
          </a:xfrm>
        </p:spPr>
        <p:txBody>
          <a:bodyPr anchor="t"/>
          <a:lstStyle/>
          <a:p>
            <a:pPr algn="l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HEVC Field </a:t>
            </a: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vs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JM 18.4 MBAFF</a:t>
            </a:r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20800" y="1910081"/>
          <a:ext cx="6502400" cy="3037839"/>
        </p:xfrm>
        <a:graphic>
          <a:graphicData uri="http://schemas.openxmlformats.org/drawingml/2006/table">
            <a:tbl>
              <a:tblPr/>
              <a:tblGrid>
                <a:gridCol w="1625600"/>
                <a:gridCol w="1625600"/>
                <a:gridCol w="1625600"/>
                <a:gridCol w="1625600"/>
              </a:tblGrid>
              <a:tr h="359798">
                <a:tc>
                  <a:txBody>
                    <a:bodyPr/>
                    <a:lstStyle/>
                    <a:p>
                      <a:endParaRPr lang="en-US" sz="2000" dirty="0">
                        <a:latin typeface="Helvetica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BD-rate (piecewise cubic)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Clip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Y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U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V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08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-40.3%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-45.8%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-43.2%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2708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Cheer2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-41.6%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-47.4%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-43.2%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2708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Cheer3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-42.5%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-41.8%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-41.8%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2708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Cheer4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-25.3%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-17.5%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-20.2%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2708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Mad1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-20.6%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-31.4%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-25.5%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475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Music1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-5.2%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9.4%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475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-29.3%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-31.0%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-27.4%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037"/>
          </a:xfrm>
        </p:spPr>
        <p:txBody>
          <a:bodyPr anchor="t"/>
          <a:lstStyle/>
          <a:p>
            <a:pPr algn="l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HEVC Frame </a:t>
            </a: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vs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JM 18.4 MBAFF</a:t>
            </a:r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61440" y="1818639"/>
          <a:ext cx="6421120" cy="3220720"/>
        </p:xfrm>
        <a:graphic>
          <a:graphicData uri="http://schemas.openxmlformats.org/drawingml/2006/table">
            <a:tbl>
              <a:tblPr/>
              <a:tblGrid>
                <a:gridCol w="1605280"/>
                <a:gridCol w="1605280"/>
                <a:gridCol w="1605280"/>
                <a:gridCol w="1605280"/>
              </a:tblGrid>
              <a:tr h="381458">
                <a:tc>
                  <a:txBody>
                    <a:bodyPr/>
                    <a:lstStyle/>
                    <a:p>
                      <a:endParaRPr lang="en-US" sz="2000" dirty="0">
                        <a:latin typeface="Helvetica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BD-rate (piecewise cubic)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845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Clip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Y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U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V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Cheers1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5.5%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-11.0%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6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Cheers2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15.9%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14.2%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24.0%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46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Cheers3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8.9%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16.5%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14.3%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46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Cheers4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-14.1%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-20.6%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-23.7%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46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Mad1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20.5%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-7.7%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6845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Music1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-15.5%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-47.9%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-43.4%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6845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3.5%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-8.6%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-6.1%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037"/>
          </a:xfrm>
        </p:spPr>
        <p:txBody>
          <a:bodyPr anchor="t"/>
          <a:lstStyle/>
          <a:p>
            <a:pPr algn="l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HEVC Adaptive </a:t>
            </a: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vs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JM 18.4 MBAFF</a:t>
            </a:r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1280" y="1788161"/>
          <a:ext cx="6441440" cy="3281682"/>
        </p:xfrm>
        <a:graphic>
          <a:graphicData uri="http://schemas.openxmlformats.org/drawingml/2006/table">
            <a:tbl>
              <a:tblPr/>
              <a:tblGrid>
                <a:gridCol w="1610360"/>
                <a:gridCol w="1610360"/>
                <a:gridCol w="1610360"/>
                <a:gridCol w="1610360"/>
              </a:tblGrid>
              <a:tr h="388678">
                <a:tc>
                  <a:txBody>
                    <a:bodyPr/>
                    <a:lstStyle/>
                    <a:p>
                      <a:endParaRPr lang="en-US" sz="2000" dirty="0">
                        <a:latin typeface="Helvetica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BD-rate (piecewise cubic)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542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Clip	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Y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U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V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4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Cheers1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-40.3%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-45.8%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-43.2%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5334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Cheers2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-41.6%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-47.4%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-43.2%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5334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Cheers3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-42.5%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-41.8%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-41.8%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5334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Cheers4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-25.3%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-21.6%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-24.3%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5334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Mad1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-23.2%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-34.7%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-35.4%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7542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Music1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-16.4%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-46.9%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-42.3%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542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-31.5%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-39.7%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Helvetica" pitchFamily="34" charset="0"/>
                          <a:cs typeface="Helvetica" pitchFamily="34" charset="0"/>
                        </a:rPr>
                        <a:t>-38.4%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94208" y="2528109"/>
          <a:ext cx="8695663" cy="2634021"/>
        </p:xfrm>
        <a:graphic>
          <a:graphicData uri="http://schemas.openxmlformats.org/presentationml/2006/ole">
            <p:oleObj spid="_x0000_s1027" name="Document" r:id="rId3" imgW="6105850" imgH="1849945" progId="Word.Document.12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274638"/>
            <a:ext cx="82296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Closed-GOP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vs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Open-GOP HEVC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246" y="1359462"/>
            <a:ext cx="8286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Additional tests show that Closed-GOP use 4.2% more bits than Open-GOP for field coding and 5.2% more for frame coding.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037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en-US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Conclusions</a:t>
            </a: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 smtClean="0"/>
              <a:t>Coding efficiency gain of HEVC-SAFF over AVC-MBAFF is content-dependent.</a:t>
            </a:r>
          </a:p>
          <a:p>
            <a:pPr lvl="1"/>
            <a:r>
              <a:rPr lang="en-US" sz="2000" dirty="0" smtClean="0"/>
              <a:t>content with high camera motion shows higher gain for HEVC SAFF</a:t>
            </a:r>
          </a:p>
          <a:p>
            <a:pPr lvl="1"/>
            <a:r>
              <a:rPr lang="en-US" sz="2000" dirty="0" smtClean="0"/>
              <a:t>content with low camera motion and moderate scene motion shows lower gain for HEVC SAFF</a:t>
            </a:r>
          </a:p>
          <a:p>
            <a:r>
              <a:rPr lang="en-US" sz="2400" dirty="0" err="1" smtClean="0"/>
              <a:t>Luma</a:t>
            </a:r>
            <a:r>
              <a:rPr lang="en-US" sz="2400" dirty="0" smtClean="0"/>
              <a:t> BD-rate gain varies from 16.4% to 42.5%.</a:t>
            </a:r>
          </a:p>
          <a:p>
            <a:r>
              <a:rPr lang="en-US" sz="2400" dirty="0" smtClean="0"/>
              <a:t>Hints that there is room for improving performance of HEVC on interlaced content with interlaced-specific tools.</a:t>
            </a:r>
          </a:p>
          <a:p>
            <a:r>
              <a:rPr lang="en-US" sz="2400" dirty="0" smtClean="0"/>
              <a:t>Recommend further study of HEVC with interlaced video.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Interlaced Coding using HEVC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HM 8.0 based coding</a:t>
            </a:r>
          </a:p>
          <a:p>
            <a:pPr lvl="1"/>
            <a:r>
              <a:rPr lang="en-US" sz="2400" dirty="0" smtClean="0"/>
              <a:t>HEVC frame</a:t>
            </a:r>
          </a:p>
          <a:p>
            <a:pPr lvl="1"/>
            <a:r>
              <a:rPr lang="en-US" sz="2400" dirty="0" smtClean="0"/>
              <a:t>HEVC field</a:t>
            </a:r>
          </a:p>
          <a:p>
            <a:pPr lvl="1"/>
            <a:r>
              <a:rPr lang="en-US" sz="2400" dirty="0" smtClean="0"/>
              <a:t>HEVC adaptive – Sequence Adaptive Field Frame (SAFF)</a:t>
            </a:r>
          </a:p>
          <a:p>
            <a:r>
              <a:rPr lang="en-US" sz="2800" dirty="0" smtClean="0"/>
              <a:t>AVC JM18.4 based coding, for reference </a:t>
            </a:r>
          </a:p>
          <a:p>
            <a:pPr lvl="1"/>
            <a:r>
              <a:rPr lang="en-US" sz="2400" dirty="0" smtClean="0"/>
              <a:t>MBAFF</a:t>
            </a:r>
            <a:endParaRPr lang="en-US" sz="2400" dirty="0"/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 Materials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Provided by NBC Universal, under NDA</a:t>
            </a:r>
          </a:p>
          <a:p>
            <a:pPr lvl="1"/>
            <a:r>
              <a:rPr lang="en-US" sz="2400" dirty="0" smtClean="0"/>
              <a:t>1920x1080i @ 30 frames/sec</a:t>
            </a:r>
          </a:p>
          <a:p>
            <a:pPr lvl="1"/>
            <a:r>
              <a:rPr lang="en-US" sz="2400" dirty="0" smtClean="0"/>
              <a:t>4:2:0 (converted from 4:2:2 using TM5 </a:t>
            </a:r>
            <a:r>
              <a:rPr lang="en-US" sz="2400" dirty="0" err="1" smtClean="0"/>
              <a:t>chroma</a:t>
            </a:r>
            <a:r>
              <a:rPr lang="en-US" sz="2400" dirty="0" smtClean="0"/>
              <a:t>-filter)</a:t>
            </a:r>
          </a:p>
          <a:p>
            <a:r>
              <a:rPr lang="en-US" sz="2800" dirty="0" smtClean="0"/>
              <a:t>List of materials used</a:t>
            </a:r>
          </a:p>
          <a:p>
            <a:pPr lvl="1"/>
            <a:r>
              <a:rPr lang="en-US" sz="2400" dirty="0" smtClean="0"/>
              <a:t>Cheer1, 300 frames, camera motion + dancing</a:t>
            </a:r>
          </a:p>
          <a:p>
            <a:pPr lvl="1"/>
            <a:r>
              <a:rPr lang="en-US" sz="2400" dirty="0" smtClean="0"/>
              <a:t>Cheer2, 299 frames, camera motion + dancing</a:t>
            </a:r>
          </a:p>
          <a:p>
            <a:pPr lvl="1"/>
            <a:r>
              <a:rPr lang="en-US" sz="2400" dirty="0" smtClean="0"/>
              <a:t>Cheer3, 300 frames, camera motion + dancing</a:t>
            </a:r>
          </a:p>
          <a:p>
            <a:pPr lvl="1"/>
            <a:r>
              <a:rPr lang="en-US" sz="2400" dirty="0" smtClean="0"/>
              <a:t>Cheer4, 300 frames, mixed motion/still</a:t>
            </a:r>
          </a:p>
          <a:p>
            <a:pPr lvl="1"/>
            <a:r>
              <a:rPr lang="en-US" sz="2400" dirty="0" smtClean="0"/>
              <a:t>Mad1, 300 frames, 3:2 </a:t>
            </a:r>
            <a:r>
              <a:rPr lang="en-US" sz="2400" dirty="0" err="1" smtClean="0"/>
              <a:t>pulldown</a:t>
            </a:r>
            <a:r>
              <a:rPr lang="en-US" sz="2400" dirty="0" smtClean="0"/>
              <a:t>, mixed motion/still</a:t>
            </a:r>
          </a:p>
          <a:p>
            <a:pPr lvl="1"/>
            <a:r>
              <a:rPr lang="en-US" sz="2400" dirty="0" smtClean="0"/>
              <a:t>Music1, 208 frames, little camera motion, dancing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Experiment Setup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HM 8.0</a:t>
            </a:r>
          </a:p>
          <a:p>
            <a:pPr lvl="1"/>
            <a:r>
              <a:rPr lang="en-US" sz="2400" dirty="0" smtClean="0"/>
              <a:t>Based on RA-Main test condition</a:t>
            </a:r>
          </a:p>
          <a:p>
            <a:pPr lvl="1"/>
            <a:r>
              <a:rPr lang="en-US" sz="2400" dirty="0" smtClean="0"/>
              <a:t>GOP (closed) size 32 for frame coding</a:t>
            </a:r>
          </a:p>
          <a:p>
            <a:pPr lvl="1"/>
            <a:r>
              <a:rPr lang="en-US" sz="2400" dirty="0" smtClean="0"/>
              <a:t>GOP (closed) size 64 for field coding</a:t>
            </a:r>
          </a:p>
          <a:p>
            <a:pPr lvl="1"/>
            <a:r>
              <a:rPr lang="en-US" dirty="0" smtClean="0"/>
              <a:t>Field/frame adaptive: per GOP decision of frame or field coding</a:t>
            </a:r>
          </a:p>
          <a:p>
            <a:r>
              <a:rPr lang="en-US" sz="2800" dirty="0" smtClean="0"/>
              <a:t>AVC JM18.4 based coding, for reference </a:t>
            </a:r>
          </a:p>
          <a:p>
            <a:pPr lvl="1"/>
            <a:r>
              <a:rPr lang="en-US" sz="2400" dirty="0" smtClean="0"/>
              <a:t>MBAFF</a:t>
            </a:r>
          </a:p>
          <a:p>
            <a:pPr lvl="1"/>
            <a:r>
              <a:rPr lang="en-US" sz="2400" dirty="0" smtClean="0"/>
              <a:t>GOP size 32 frames, open</a:t>
            </a:r>
            <a:endParaRPr lang="en-US" sz="2400" dirty="0"/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872807"/>
          </a:xfrm>
        </p:spPr>
        <p:txBody>
          <a:bodyPr/>
          <a:lstStyle/>
          <a:p>
            <a:pPr algn="ctr"/>
            <a:r>
              <a:rPr lang="en-US" sz="3600" dirty="0" smtClean="0">
                <a:latin typeface="Myriad Web"/>
              </a:rPr>
              <a:t>Simulation results</a:t>
            </a:r>
            <a:endParaRPr lang="en-US" sz="3600" dirty="0">
              <a:latin typeface="Myriad Web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Sequence Adaptive Field-Frame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488441"/>
            <a:ext cx="8229600" cy="1102360"/>
          </a:xfrm>
        </p:spPr>
        <p:txBody>
          <a:bodyPr/>
          <a:lstStyle/>
          <a:p>
            <a:pPr marL="0">
              <a:buNone/>
            </a:pPr>
            <a:r>
              <a:rPr lang="en-US" sz="2000" dirty="0" smtClean="0"/>
              <a:t>In HEVC, for each GOP, BD-rate was computed comparing frame coding with field coding. The best mode (in BD-rate sense) is tabulated below for each GOP.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7681" y="2814329"/>
          <a:ext cx="8087359" cy="3667752"/>
        </p:xfrm>
        <a:graphic>
          <a:graphicData uri="http://schemas.openxmlformats.org/drawingml/2006/table">
            <a:tbl>
              <a:tblPr/>
              <a:tblGrid>
                <a:gridCol w="1155337"/>
                <a:gridCol w="1155337"/>
                <a:gridCol w="1155337"/>
                <a:gridCol w="1155337"/>
                <a:gridCol w="1155337"/>
                <a:gridCol w="1155337"/>
                <a:gridCol w="1155337"/>
              </a:tblGrid>
              <a:tr h="333432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GOP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>
                          <a:latin typeface="Helvetica" pitchFamily="34" charset="0"/>
                          <a:ea typeface="Times New Roman"/>
                          <a:cs typeface="Times New Roman"/>
                        </a:rPr>
                        <a:t>Cheer1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>
                          <a:latin typeface="Helvetica" pitchFamily="34" charset="0"/>
                          <a:ea typeface="Times New Roman"/>
                          <a:cs typeface="Times New Roman"/>
                        </a:rPr>
                        <a:t>Cheer2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Cheer3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>
                          <a:latin typeface="Helvetica" pitchFamily="34" charset="0"/>
                          <a:ea typeface="Times New Roman"/>
                          <a:cs typeface="Times New Roman"/>
                        </a:rPr>
                        <a:t>Cheer4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>
                          <a:latin typeface="Helvetica" pitchFamily="34" charset="0"/>
                          <a:ea typeface="Times New Roman"/>
                          <a:cs typeface="Times New Roman"/>
                        </a:rPr>
                        <a:t>Mad1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Music1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0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8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32"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Helvetica" pitchFamily="34" charset="0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highlight>
                            <a:srgbClr val="00FFFF"/>
                          </a:highlight>
                          <a:latin typeface="Helvetica" pitchFamily="34" charset="0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8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8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037"/>
          </a:xfrm>
        </p:spPr>
        <p:txBody>
          <a:bodyPr anchor="t"/>
          <a:lstStyle/>
          <a:p>
            <a:pPr algn="l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HEVC Frame </a:t>
            </a: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vs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HEVC Field</a:t>
            </a:r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52879" y="1899919"/>
          <a:ext cx="6238241" cy="3058160"/>
        </p:xfrm>
        <a:graphic>
          <a:graphicData uri="http://schemas.openxmlformats.org/drawingml/2006/table">
            <a:tbl>
              <a:tblPr/>
              <a:tblGrid>
                <a:gridCol w="1559560"/>
                <a:gridCol w="1492379"/>
                <a:gridCol w="1593151"/>
                <a:gridCol w="1593151"/>
              </a:tblGrid>
              <a:tr h="362204">
                <a:tc>
                  <a:txBody>
                    <a:bodyPr/>
                    <a:lstStyle/>
                    <a:p>
                      <a:endParaRPr lang="en-US" sz="2000" dirty="0">
                        <a:latin typeface="Helvetica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BD-rate (piecewise cubic)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8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Clip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Y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U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V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27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76.8%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62.7%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74.6%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2927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Cheer2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98.7%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115.9%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117.3%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2927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Cheer3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88.5%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98.2%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94.4%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2927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Cheer4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14.2%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-5.1%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-5.9%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2927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Mad1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48.9%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33.9%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15.6%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498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Music1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-12.7%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-49.1%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-51.0%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498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52.4%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42.8%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40.8%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037"/>
          </a:xfrm>
        </p:spPr>
        <p:txBody>
          <a:bodyPr anchor="t"/>
          <a:lstStyle/>
          <a:p>
            <a:pPr algn="l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HEVC Field </a:t>
            </a: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vs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HEVC Adaptive</a:t>
            </a:r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5280" y="1815351"/>
          <a:ext cx="5933440" cy="3345929"/>
        </p:xfrm>
        <a:graphic>
          <a:graphicData uri="http://schemas.openxmlformats.org/drawingml/2006/table">
            <a:tbl>
              <a:tblPr/>
              <a:tblGrid>
                <a:gridCol w="1483360"/>
                <a:gridCol w="1483360"/>
                <a:gridCol w="1483360"/>
                <a:gridCol w="1483360"/>
              </a:tblGrid>
              <a:tr h="379193">
                <a:tc>
                  <a:txBody>
                    <a:bodyPr/>
                    <a:lstStyle/>
                    <a:p>
                      <a:endParaRPr lang="en-US" sz="2000" dirty="0">
                        <a:latin typeface="Helvetica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BD-rate (piecewise cubic)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Clip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Y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U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V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08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Cheer2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8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Cheer3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8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Cheer4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5.7%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6.0%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Mad1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4.6%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8.0%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20.6%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Music1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15.7%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92.2%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99.8%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708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3.4%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17.6%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21.0%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037"/>
          </a:xfrm>
        </p:spPr>
        <p:txBody>
          <a:bodyPr anchor="t"/>
          <a:lstStyle/>
          <a:p>
            <a:pPr algn="l"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HEVC Frame </a:t>
            </a: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vs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HEVC Adaptive</a:t>
            </a:r>
          </a:p>
        </p:txBody>
      </p:sp>
      <p:sp>
        <p:nvSpPr>
          <p:cNvPr id="5123" name="Text Box 31"/>
          <p:cNvSpPr txBox="1">
            <a:spLocks noChangeArrowheads="1"/>
          </p:cNvSpPr>
          <p:nvPr/>
        </p:nvSpPr>
        <p:spPr bwMode="auto">
          <a:xfrm>
            <a:off x="1427163" y="18637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59841" y="1767842"/>
          <a:ext cx="6624319" cy="3322317"/>
        </p:xfrm>
        <a:graphic>
          <a:graphicData uri="http://schemas.openxmlformats.org/drawingml/2006/table">
            <a:tbl>
              <a:tblPr/>
              <a:tblGrid>
                <a:gridCol w="1656080"/>
                <a:gridCol w="1472637"/>
                <a:gridCol w="1747801"/>
                <a:gridCol w="1747801"/>
              </a:tblGrid>
              <a:tr h="393491">
                <a:tc>
                  <a:txBody>
                    <a:bodyPr/>
                    <a:lstStyle/>
                    <a:p>
                      <a:endParaRPr lang="en-US" sz="2000" dirty="0">
                        <a:latin typeface="Helvetica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BD-rate (piecewise cubic)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07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Clip</a:t>
                      </a:r>
                      <a:endParaRPr lang="en-US" sz="2000" dirty="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Y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U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V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1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76.8%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62.7%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74.6%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5771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Cheer2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98.7%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115.9%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117.3%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5771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Cheer3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88.5%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98.2%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94.4%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5771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Cheer4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14.2%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71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Mad1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54.6%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43.2%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37.6%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8007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Music1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1.0%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7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Helvetica" pitchFamily="34" charset="0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2000">
                        <a:latin typeface="Helvetic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55.6%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Helvetica" pitchFamily="34" charset="0"/>
                          <a:ea typeface="Times New Roman"/>
                          <a:cs typeface="Times New Roman"/>
                        </a:rPr>
                        <a:t>53.0%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Helvetica" pitchFamily="34" charset="0"/>
                          <a:ea typeface="Times New Roman"/>
                          <a:cs typeface="Times New Roman"/>
                        </a:rPr>
                        <a:t>53.5%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Zenverge PowerPoint Template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Myriad Web"/>
        <a:ea typeface="ＭＳ Ｐゴシック"/>
        <a:cs typeface=""/>
      </a:majorFont>
      <a:minorFont>
        <a:latin typeface="Myriad Web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  <a:scene3d>
          <a:camera prst="orthographicFront"/>
          <a:lightRig rig="threePt" dir="t"/>
        </a:scene3d>
        <a:sp3d extrusionH="57150">
          <a:bevelT w="38100" h="38100"/>
        </a:sp3d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1" i="0" u="none" strike="noStrike" kern="0" cap="none" spc="0" normalizeH="0" baseline="0" noProof="0" dirty="0" smtClean="0">
            <a:ln>
              <a:noFill/>
            </a:ln>
            <a:solidFill>
              <a:srgbClr val="003366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B6C499929178409E65777875C9080D" ma:contentTypeVersion="9" ma:contentTypeDescription="Create a new document." ma:contentTypeScope="" ma:versionID="df814d2b74c3d3b2a5a01a3feee05ccb">
  <xsd:schema xmlns:xsd="http://www.w3.org/2001/XMLSchema" xmlns:p="http://schemas.microsoft.com/office/2006/metadata/properties" xmlns:ns2="http://schemas.microsoft.com/sharepoint/v3/fields" targetNamespace="http://schemas.microsoft.com/office/2006/metadata/properties" ma:root="true" ma:fieldsID="f7db144141d5d1ee2345cd900be85c14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8" nillable="true" ma:displayName="Status" ma:default="Not Started" ma:format="Dropdown" ma:internalName="_Status" ma:readOnly="false">
      <xsd:simpleType>
        <xsd:restriction base="dms:Choice">
          <xsd:enumeration value="Not Started"/>
          <xsd:enumeration value="Collaboration"/>
          <xsd:enumeration value="Approved (Eng)"/>
          <xsd:enumeration value="Released (Mktg)"/>
          <xsd:enumeration value="Sign Off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AEE8A297-CB89-42C0-A959-E97728448C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B80731-F59C-49AA-844D-EE093436F2BE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CCC1469-66DE-4455-83E0-9BBCE26E93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4FF72814-AD41-4361-9F6D-4E5E657C4C40}">
  <ds:schemaRefs>
    <ds:schemaRef ds:uri="http://schemas.microsoft.com/office/2006/metadata/propertie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Zenverge PowerPoint Template</Template>
  <TotalTime>85</TotalTime>
  <Words>827</Words>
  <Application>Microsoft Office PowerPoint</Application>
  <PresentationFormat>On-screen Show (4:3)</PresentationFormat>
  <Paragraphs>330</Paragraphs>
  <Slides>14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Zenverge PowerPoint Template</vt:lpstr>
      <vt:lpstr>3_Default Design</vt:lpstr>
      <vt:lpstr>Document</vt:lpstr>
      <vt:lpstr> Coding Interlaced Video Coding with HEVC</vt:lpstr>
      <vt:lpstr>Interlaced Coding using HEVC</vt:lpstr>
      <vt:lpstr>Test Materials</vt:lpstr>
      <vt:lpstr>Experiment Setup</vt:lpstr>
      <vt:lpstr>Slide 5</vt:lpstr>
      <vt:lpstr>Sequence Adaptive Field-Frame</vt:lpstr>
      <vt:lpstr>HEVC Frame vs HEVC Field</vt:lpstr>
      <vt:lpstr>HEVC Field vs HEVC Adaptive</vt:lpstr>
      <vt:lpstr>HEVC Frame vs HEVC Adaptive</vt:lpstr>
      <vt:lpstr>HEVC Field vs JM 18.4 MBAFF</vt:lpstr>
      <vt:lpstr>HEVC Frame vs JM 18.4 MBAFF</vt:lpstr>
      <vt:lpstr>HEVC Adaptive vs JM 18.4 MBAFF</vt:lpstr>
      <vt:lpstr>Slide 13</vt:lpstr>
      <vt:lpstr>Conclusions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Sequence Adaptive Frame/Field Coding</dc:title>
  <dc:creator>Jun</dc:creator>
  <cp:lastModifiedBy>Dzung Hoang</cp:lastModifiedBy>
  <cp:revision>17</cp:revision>
  <dcterms:created xsi:type="dcterms:W3CDTF">2012-10-03T23:25:57Z</dcterms:created>
  <dcterms:modified xsi:type="dcterms:W3CDTF">2012-10-10T23:15:05Z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ingCacheCheckForChanges">
    <vt:lpwstr/>
  </property>
  <property fmtid="{D5CDD505-2E9C-101B-9397-08002B2CF9AE}" pid="3" name="_Status">
    <vt:lpwstr>Not Started</vt:lpwstr>
  </property>
  <property fmtid="{D5CDD505-2E9C-101B-9397-08002B2CF9AE}" pid="4" name="AutomaticUpdate">
    <vt:lpwstr>1</vt:lpwstr>
  </property>
  <property fmtid="{D5CDD505-2E9C-101B-9397-08002B2CF9AE}" pid="5" name="ContentType">
    <vt:lpwstr>Document</vt:lpwstr>
  </property>
</Properties>
</file>