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27"/>
  </p:notesMasterIdLst>
  <p:handoutMasterIdLst>
    <p:handoutMasterId r:id="rId28"/>
  </p:handoutMasterIdLst>
  <p:sldIdLst>
    <p:sldId id="256" r:id="rId2"/>
    <p:sldId id="434" r:id="rId3"/>
    <p:sldId id="436" r:id="rId4"/>
    <p:sldId id="437" r:id="rId5"/>
    <p:sldId id="462" r:id="rId6"/>
    <p:sldId id="439" r:id="rId7"/>
    <p:sldId id="446" r:id="rId8"/>
    <p:sldId id="460" r:id="rId9"/>
    <p:sldId id="463" r:id="rId10"/>
    <p:sldId id="458" r:id="rId11"/>
    <p:sldId id="440" r:id="rId12"/>
    <p:sldId id="441" r:id="rId13"/>
    <p:sldId id="442" r:id="rId14"/>
    <p:sldId id="443" r:id="rId15"/>
    <p:sldId id="444" r:id="rId16"/>
    <p:sldId id="445" r:id="rId17"/>
    <p:sldId id="470" r:id="rId18"/>
    <p:sldId id="435" r:id="rId19"/>
    <p:sldId id="459" r:id="rId20"/>
    <p:sldId id="469" r:id="rId21"/>
    <p:sldId id="450" r:id="rId22"/>
    <p:sldId id="465" r:id="rId23"/>
    <p:sldId id="466" r:id="rId24"/>
    <p:sldId id="467" r:id="rId25"/>
    <p:sldId id="468" r:id="rId26"/>
  </p:sldIdLst>
  <p:sldSz cx="9144000" cy="5143500" type="screen16x9"/>
  <p:notesSz cx="7010400" cy="9296400"/>
  <p:defaultTextStyle>
    <a:defPPr>
      <a:defRPr lang="en-US"/>
    </a:defPPr>
    <a:lvl1pPr algn="l" rtl="0" fontAlgn="base">
      <a:spcBef>
        <a:spcPct val="0"/>
      </a:spcBef>
      <a:spcAft>
        <a:spcPct val="0"/>
      </a:spcAft>
      <a:defRPr sz="1900" kern="1200">
        <a:solidFill>
          <a:schemeClr val="tx1"/>
        </a:solidFill>
        <a:latin typeface="Tahoma" pitchFamily="34" charset="0"/>
        <a:ea typeface="+mn-ea"/>
        <a:cs typeface="+mn-cs"/>
      </a:defRPr>
    </a:lvl1pPr>
    <a:lvl2pPr marL="457200" algn="l" rtl="0" fontAlgn="base">
      <a:spcBef>
        <a:spcPct val="0"/>
      </a:spcBef>
      <a:spcAft>
        <a:spcPct val="0"/>
      </a:spcAft>
      <a:defRPr sz="1900" kern="1200">
        <a:solidFill>
          <a:schemeClr val="tx1"/>
        </a:solidFill>
        <a:latin typeface="Tahoma" pitchFamily="34" charset="0"/>
        <a:ea typeface="+mn-ea"/>
        <a:cs typeface="+mn-cs"/>
      </a:defRPr>
    </a:lvl2pPr>
    <a:lvl3pPr marL="914400" algn="l" rtl="0" fontAlgn="base">
      <a:spcBef>
        <a:spcPct val="0"/>
      </a:spcBef>
      <a:spcAft>
        <a:spcPct val="0"/>
      </a:spcAft>
      <a:defRPr sz="1900" kern="1200">
        <a:solidFill>
          <a:schemeClr val="tx1"/>
        </a:solidFill>
        <a:latin typeface="Tahoma" pitchFamily="34" charset="0"/>
        <a:ea typeface="+mn-ea"/>
        <a:cs typeface="+mn-cs"/>
      </a:defRPr>
    </a:lvl3pPr>
    <a:lvl4pPr marL="1371600" algn="l" rtl="0" fontAlgn="base">
      <a:spcBef>
        <a:spcPct val="0"/>
      </a:spcBef>
      <a:spcAft>
        <a:spcPct val="0"/>
      </a:spcAft>
      <a:defRPr sz="1900" kern="1200">
        <a:solidFill>
          <a:schemeClr val="tx1"/>
        </a:solidFill>
        <a:latin typeface="Tahoma" pitchFamily="34" charset="0"/>
        <a:ea typeface="+mn-ea"/>
        <a:cs typeface="+mn-cs"/>
      </a:defRPr>
    </a:lvl4pPr>
    <a:lvl5pPr marL="1828800" algn="l" rtl="0" fontAlgn="base">
      <a:spcBef>
        <a:spcPct val="0"/>
      </a:spcBef>
      <a:spcAft>
        <a:spcPct val="0"/>
      </a:spcAft>
      <a:defRPr sz="1900" kern="1200">
        <a:solidFill>
          <a:schemeClr val="tx1"/>
        </a:solidFill>
        <a:latin typeface="Tahoma" pitchFamily="34" charset="0"/>
        <a:ea typeface="+mn-ea"/>
        <a:cs typeface="+mn-cs"/>
      </a:defRPr>
    </a:lvl5pPr>
    <a:lvl6pPr marL="2286000" algn="l" defTabSz="914400" rtl="0" eaLnBrk="1" latinLnBrk="0" hangingPunct="1">
      <a:defRPr sz="1900" kern="1200">
        <a:solidFill>
          <a:schemeClr val="tx1"/>
        </a:solidFill>
        <a:latin typeface="Tahoma" pitchFamily="34" charset="0"/>
        <a:ea typeface="+mn-ea"/>
        <a:cs typeface="+mn-cs"/>
      </a:defRPr>
    </a:lvl6pPr>
    <a:lvl7pPr marL="2743200" algn="l" defTabSz="914400" rtl="0" eaLnBrk="1" latinLnBrk="0" hangingPunct="1">
      <a:defRPr sz="1900" kern="1200">
        <a:solidFill>
          <a:schemeClr val="tx1"/>
        </a:solidFill>
        <a:latin typeface="Tahoma" pitchFamily="34" charset="0"/>
        <a:ea typeface="+mn-ea"/>
        <a:cs typeface="+mn-cs"/>
      </a:defRPr>
    </a:lvl7pPr>
    <a:lvl8pPr marL="3200400" algn="l" defTabSz="914400" rtl="0" eaLnBrk="1" latinLnBrk="0" hangingPunct="1">
      <a:defRPr sz="1900" kern="1200">
        <a:solidFill>
          <a:schemeClr val="tx1"/>
        </a:solidFill>
        <a:latin typeface="Tahoma" pitchFamily="34" charset="0"/>
        <a:ea typeface="+mn-ea"/>
        <a:cs typeface="+mn-cs"/>
      </a:defRPr>
    </a:lvl8pPr>
    <a:lvl9pPr marL="3657600" algn="l" defTabSz="914400" rtl="0" eaLnBrk="1" latinLnBrk="0" hangingPunct="1">
      <a:defRPr sz="1900" kern="1200">
        <a:solidFill>
          <a:schemeClr val="tx1"/>
        </a:solidFill>
        <a:latin typeface="Tahom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lasny, Daryl" initials="H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FFCC"/>
    <a:srgbClr val="CCECFF"/>
    <a:srgbClr val="CCFFFF"/>
    <a:srgbClr val="CCFFCC"/>
    <a:srgbClr val="FFCCFF"/>
    <a:srgbClr val="663300"/>
    <a:srgbClr val="FF5050"/>
    <a:srgbClr val="728E3A"/>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304" autoAdjust="0"/>
    <p:restoredTop sz="90401" autoAdjust="0"/>
  </p:normalViewPr>
  <p:slideViewPr>
    <p:cSldViewPr>
      <p:cViewPr>
        <p:scale>
          <a:sx n="100" d="100"/>
          <a:sy n="100" d="100"/>
        </p:scale>
        <p:origin x="-72" y="-114"/>
      </p:cViewPr>
      <p:guideLst>
        <p:guide orient="horz" pos="1627"/>
        <p:guide pos="2880"/>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780" y="-78"/>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1"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101379" name="Rectangle 3"/>
          <p:cNvSpPr>
            <a:spLocks noGrp="1" noChangeArrowheads="1"/>
          </p:cNvSpPr>
          <p:nvPr>
            <p:ph type="dt" sz="quarter" idx="1"/>
          </p:nvPr>
        </p:nvSpPr>
        <p:spPr bwMode="auto">
          <a:xfrm>
            <a:off x="3971925"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101380" name="Rectangle 4"/>
          <p:cNvSpPr>
            <a:spLocks noGrp="1" noChangeArrowheads="1"/>
          </p:cNvSpPr>
          <p:nvPr>
            <p:ph type="ftr" sz="quarter" idx="2"/>
          </p:nvPr>
        </p:nvSpPr>
        <p:spPr bwMode="auto">
          <a:xfrm>
            <a:off x="1" y="8831265"/>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101381" name="Rectangle 5"/>
          <p:cNvSpPr>
            <a:spLocks noGrp="1" noChangeArrowheads="1"/>
          </p:cNvSpPr>
          <p:nvPr>
            <p:ph type="sldNum" sz="quarter" idx="3"/>
          </p:nvPr>
        </p:nvSpPr>
        <p:spPr bwMode="auto">
          <a:xfrm>
            <a:off x="3971925" y="8831265"/>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b" anchorCtr="0" compatLnSpc="1">
            <a:prstTxWarp prst="textNoShape">
              <a:avLst/>
            </a:prstTxWarp>
          </a:bodyPr>
          <a:lstStyle>
            <a:lvl1pPr algn="r" defTabSz="931863">
              <a:defRPr sz="1200"/>
            </a:lvl1pPr>
          </a:lstStyle>
          <a:p>
            <a:fld id="{F781F78A-6DA5-4E5C-B7DA-CC0FBB00C99F}" type="slidenum">
              <a:rPr lang="en-US"/>
              <a:pPr/>
              <a:t>‹#›</a:t>
            </a:fld>
            <a:endParaRPr lang="en-US"/>
          </a:p>
        </p:txBody>
      </p:sp>
    </p:spTree>
    <p:extLst>
      <p:ext uri="{BB962C8B-B14F-4D97-AF65-F5344CB8AC3E}">
        <p14:creationId xmlns:p14="http://schemas.microsoft.com/office/powerpoint/2010/main" val="3283334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1"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97283" name="Rectangle 3"/>
          <p:cNvSpPr>
            <a:spLocks noGrp="1" noChangeArrowheads="1"/>
          </p:cNvSpPr>
          <p:nvPr>
            <p:ph type="dt" idx="1"/>
          </p:nvPr>
        </p:nvSpPr>
        <p:spPr bwMode="auto">
          <a:xfrm>
            <a:off x="3971925"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32772" name="Rectangle 4"/>
          <p:cNvSpPr>
            <a:spLocks noGrp="1" noRot="1" noChangeAspect="1" noChangeArrowheads="1" noTextEdit="1"/>
          </p:cNvSpPr>
          <p:nvPr>
            <p:ph type="sldImg" idx="2"/>
          </p:nvPr>
        </p:nvSpPr>
        <p:spPr bwMode="auto">
          <a:xfrm>
            <a:off x="511175" y="511175"/>
            <a:ext cx="6040438" cy="3397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5" name="Rectangle 5"/>
          <p:cNvSpPr>
            <a:spLocks noGrp="1" noChangeArrowheads="1"/>
          </p:cNvSpPr>
          <p:nvPr>
            <p:ph type="body" sz="quarter" idx="3"/>
          </p:nvPr>
        </p:nvSpPr>
        <p:spPr bwMode="auto">
          <a:xfrm>
            <a:off x="587828" y="4376060"/>
            <a:ext cx="6259286" cy="441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7286" name="Rectangle 6"/>
          <p:cNvSpPr>
            <a:spLocks noGrp="1" noChangeArrowheads="1"/>
          </p:cNvSpPr>
          <p:nvPr>
            <p:ph type="ftr" sz="quarter" idx="4"/>
          </p:nvPr>
        </p:nvSpPr>
        <p:spPr bwMode="auto">
          <a:xfrm>
            <a:off x="1" y="8831265"/>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97287" name="Rectangle 7"/>
          <p:cNvSpPr>
            <a:spLocks noGrp="1" noChangeArrowheads="1"/>
          </p:cNvSpPr>
          <p:nvPr>
            <p:ph type="sldNum" sz="quarter" idx="5"/>
          </p:nvPr>
        </p:nvSpPr>
        <p:spPr bwMode="auto">
          <a:xfrm>
            <a:off x="3971925" y="8831265"/>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77" tIns="46589" rIns="93177" bIns="46589" numCol="1" anchor="b" anchorCtr="0" compatLnSpc="1">
            <a:prstTxWarp prst="textNoShape">
              <a:avLst/>
            </a:prstTxWarp>
          </a:bodyPr>
          <a:lstStyle>
            <a:lvl1pPr algn="r" defTabSz="931863">
              <a:defRPr sz="1200"/>
            </a:lvl1pPr>
          </a:lstStyle>
          <a:p>
            <a:fld id="{14BF4540-F070-4ED6-A048-E38C81298C37}" type="slidenum">
              <a:rPr lang="en-US"/>
              <a:pPr/>
              <a:t>‹#›</a:t>
            </a:fld>
            <a:endParaRPr lang="en-US"/>
          </a:p>
        </p:txBody>
      </p:sp>
    </p:spTree>
    <p:extLst>
      <p:ext uri="{BB962C8B-B14F-4D97-AF65-F5344CB8AC3E}">
        <p14:creationId xmlns:p14="http://schemas.microsoft.com/office/powerpoint/2010/main" val="13106477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511175"/>
            <a:ext cx="6040438" cy="339725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14BF4540-F070-4ED6-A048-E38C81298C37}" type="slidenum">
              <a:rPr lang="en-US" smtClean="0"/>
              <a:pPr/>
              <a:t>1</a:t>
            </a:fld>
            <a:endParaRPr lang="en-US"/>
          </a:p>
        </p:txBody>
      </p:sp>
    </p:spTree>
    <p:extLst>
      <p:ext uri="{BB962C8B-B14F-4D97-AF65-F5344CB8AC3E}">
        <p14:creationId xmlns:p14="http://schemas.microsoft.com/office/powerpoint/2010/main" val="351284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18</a:t>
            </a:fld>
            <a:endParaRPr lang="en-US"/>
          </a:p>
        </p:txBody>
      </p:sp>
    </p:spTree>
    <p:extLst>
      <p:ext uri="{BB962C8B-B14F-4D97-AF65-F5344CB8AC3E}">
        <p14:creationId xmlns:p14="http://schemas.microsoft.com/office/powerpoint/2010/main" val="11398096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4" name="Picture 13" descr="SLATITLEPAGE.jpg copy.png"/>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sp>
        <p:nvSpPr>
          <p:cNvPr id="2" name="Title 1"/>
          <p:cNvSpPr>
            <a:spLocks noGrp="1"/>
          </p:cNvSpPr>
          <p:nvPr>
            <p:ph type="ctrTitle" hasCustomPrompt="1"/>
          </p:nvPr>
        </p:nvSpPr>
        <p:spPr>
          <a:xfrm>
            <a:off x="440539" y="845202"/>
            <a:ext cx="8262922" cy="1102519"/>
          </a:xfrm>
          <a:prstGeom prst="rect">
            <a:avLst/>
          </a:prstGeom>
        </p:spPr>
        <p:txBody>
          <a:bodyPr>
            <a:noAutofit/>
          </a:bodyPr>
          <a:lstStyle>
            <a:lvl1pPr algn="ctr">
              <a:defRPr lang="en-US" sz="3600" b="1" baseline="0" dirty="0">
                <a:solidFill>
                  <a:schemeClr val="tx1"/>
                </a:solidFill>
                <a:latin typeface="Calibri" pitchFamily="34" charset="0"/>
                <a:ea typeface="+mj-ea"/>
                <a:cs typeface="Calibri" pitchFamily="34" charset="0"/>
              </a:defRPr>
            </a:lvl1pPr>
          </a:lstStyle>
          <a:p>
            <a:r>
              <a:rPr lang="en-US" dirty="0" smtClean="0"/>
              <a:t>Click to edit Title</a:t>
            </a:r>
            <a:endParaRPr lang="en-US" dirty="0"/>
          </a:p>
        </p:txBody>
      </p:sp>
      <p:sp>
        <p:nvSpPr>
          <p:cNvPr id="3" name="Subtitle 2"/>
          <p:cNvSpPr>
            <a:spLocks noGrp="1"/>
          </p:cNvSpPr>
          <p:nvPr>
            <p:ph type="subTitle" idx="1" hasCustomPrompt="1"/>
          </p:nvPr>
        </p:nvSpPr>
        <p:spPr>
          <a:xfrm>
            <a:off x="1903402" y="3375921"/>
            <a:ext cx="5337199" cy="1075292"/>
          </a:xfrm>
        </p:spPr>
        <p:txBody>
          <a:bodyPr>
            <a:normAutofit/>
          </a:bodyPr>
          <a:lstStyle>
            <a:lvl1pPr marL="0" indent="0" algn="ctr">
              <a:spcBef>
                <a:spcPts val="0"/>
              </a:spcBef>
              <a:buNone/>
              <a:defRPr lang="en-US" sz="1800" b="1" dirty="0">
                <a:solidFill>
                  <a:schemeClr val="accent6">
                    <a:lumMod val="75000"/>
                  </a:schemeClr>
                </a:solidFill>
                <a:latin typeface="Calibri" pitchFamily="34" charset="0"/>
                <a:ea typeface="+mj-ea"/>
                <a:cs typeface="Calibri" pitchFamily="34" charset="0"/>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dirty="0" smtClean="0"/>
              <a:t>Click to edit Presenter Information</a:t>
            </a:r>
            <a:endParaRPr lang="en-US" dirty="0"/>
          </a:p>
        </p:txBody>
      </p:sp>
      <p:sp>
        <p:nvSpPr>
          <p:cNvPr id="6" name="Text Placeholder 5"/>
          <p:cNvSpPr>
            <a:spLocks noGrp="1"/>
          </p:cNvSpPr>
          <p:nvPr>
            <p:ph type="body" sz="quarter" idx="10" hasCustomPrompt="1"/>
          </p:nvPr>
        </p:nvSpPr>
        <p:spPr>
          <a:xfrm>
            <a:off x="430078" y="2198903"/>
            <a:ext cx="8283844" cy="926702"/>
          </a:xfrm>
        </p:spPr>
        <p:txBody>
          <a:bodyPr/>
          <a:lstStyle>
            <a:lvl1pPr marL="0" indent="0" algn="ctr">
              <a:spcBef>
                <a:spcPts val="0"/>
              </a:spcBef>
              <a:buNone/>
              <a:defRPr lang="en-US" sz="2400" b="1" dirty="0">
                <a:solidFill>
                  <a:schemeClr val="tx1"/>
                </a:solidFill>
                <a:latin typeface="Calibri" pitchFamily="34" charset="0"/>
                <a:ea typeface="+mj-ea"/>
                <a:cs typeface="Calibri" pitchFamily="34" charset="0"/>
              </a:defRPr>
            </a:lvl1pPr>
          </a:lstStyle>
          <a:p>
            <a:pPr lvl="0"/>
            <a:r>
              <a:rPr lang="en-US" dirty="0" smtClean="0"/>
              <a:t>Click to edit Subtitle</a:t>
            </a:r>
            <a:endParaRPr lang="en-US" dirty="0"/>
          </a:p>
        </p:txBody>
      </p:sp>
      <p:pic>
        <p:nvPicPr>
          <p:cNvPr id="7" name="Picture 6" descr="SLA Logo Vertical110728 copy.png"/>
          <p:cNvPicPr>
            <a:picLocks noChangeAspect="1"/>
          </p:cNvPicPr>
          <p:nvPr userDrawn="1"/>
        </p:nvPicPr>
        <p:blipFill>
          <a:blip r:embed="rId3" cstate="print"/>
          <a:stretch>
            <a:fillRect/>
          </a:stretch>
        </p:blipFill>
        <p:spPr>
          <a:xfrm>
            <a:off x="3657598" y="4589879"/>
            <a:ext cx="1828804" cy="470917"/>
          </a:xfrm>
          <a:prstGeom prst="rect">
            <a:avLst/>
          </a:prstGeom>
        </p:spPr>
      </p:pic>
    </p:spTree>
    <p:extLst>
      <p:ext uri="{BB962C8B-B14F-4D97-AF65-F5344CB8AC3E}">
        <p14:creationId xmlns:p14="http://schemas.microsoft.com/office/powerpoint/2010/main" val="2458601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Text">
    <p:spTree>
      <p:nvGrpSpPr>
        <p:cNvPr id="1" name=""/>
        <p:cNvGrpSpPr/>
        <p:nvPr/>
      </p:nvGrpSpPr>
      <p:grpSpPr>
        <a:xfrm>
          <a:off x="0" y="0"/>
          <a:ext cx="0" cy="0"/>
          <a:chOff x="0" y="0"/>
          <a:chExt cx="0" cy="0"/>
        </a:xfrm>
      </p:grpSpPr>
      <p:sp>
        <p:nvSpPr>
          <p:cNvPr id="7" name="Rectangle 10"/>
          <p:cNvSpPr>
            <a:spLocks noGrp="1" noChangeArrowheads="1"/>
          </p:cNvSpPr>
          <p:nvPr>
            <p:ph idx="1"/>
          </p:nvPr>
        </p:nvSpPr>
        <p:spPr bwMode="auto">
          <a:xfrm>
            <a:off x="572293" y="942268"/>
            <a:ext cx="8152608" cy="3650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Tit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40263309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Tex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5776" y="936198"/>
            <a:ext cx="3800474" cy="3692281"/>
          </a:xfrm>
        </p:spPr>
        <p:txBody>
          <a:bodyPr/>
          <a:lstStyle>
            <a:lvl1pPr>
              <a:defRPr sz="2400" baseline="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752976" y="945714"/>
            <a:ext cx="3819525" cy="3692281"/>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35931296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4612671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nal Page">
    <p:spTree>
      <p:nvGrpSpPr>
        <p:cNvPr id="1" name=""/>
        <p:cNvGrpSpPr/>
        <p:nvPr/>
      </p:nvGrpSpPr>
      <p:grpSpPr>
        <a:xfrm>
          <a:off x="0" y="0"/>
          <a:ext cx="0" cy="0"/>
          <a:chOff x="0" y="0"/>
          <a:chExt cx="0" cy="0"/>
        </a:xfrm>
      </p:grpSpPr>
      <p:sp>
        <p:nvSpPr>
          <p:cNvPr id="4" name="Rectangle 3"/>
          <p:cNvSpPr/>
          <p:nvPr userDrawn="1"/>
        </p:nvSpPr>
        <p:spPr bwMode="auto">
          <a:xfrm>
            <a:off x="0" y="0"/>
            <a:ext cx="9144000" cy="51435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smtClean="0">
              <a:ln>
                <a:noFill/>
              </a:ln>
              <a:solidFill>
                <a:schemeClr val="tx1"/>
              </a:solidFill>
              <a:effectLst/>
              <a:latin typeface="Tahoma" pitchFamily="34" charset="0"/>
            </a:endParaRPr>
          </a:p>
        </p:txBody>
      </p:sp>
      <p:pic>
        <p:nvPicPr>
          <p:cNvPr id="5" name="Picture 13" descr="SLATITLEPAGE.jpg copy.png"/>
          <p:cNvPicPr>
            <a:picLocks noChangeAspect="1"/>
          </p:cNvPicPr>
          <p:nvPr userDrawn="1"/>
        </p:nvPicPr>
        <p:blipFill>
          <a:blip r:embed="rId2" cstate="print"/>
          <a:srcRect l="15042" r="12174"/>
          <a:stretch>
            <a:fillRect/>
          </a:stretch>
        </p:blipFill>
        <p:spPr bwMode="auto">
          <a:xfrm>
            <a:off x="0" y="-961611"/>
            <a:ext cx="9144000" cy="7066722"/>
          </a:xfrm>
          <a:prstGeom prst="rect">
            <a:avLst/>
          </a:prstGeom>
          <a:noFill/>
          <a:ln w="9525">
            <a:noFill/>
            <a:miter lim="800000"/>
            <a:headEnd/>
            <a:tailEnd/>
          </a:ln>
        </p:spPr>
      </p:pic>
      <p:pic>
        <p:nvPicPr>
          <p:cNvPr id="8" name="Picture 7" descr="SLA Logo Vertical110728 copy.png"/>
          <p:cNvPicPr>
            <a:picLocks noChangeAspect="1"/>
          </p:cNvPicPr>
          <p:nvPr userDrawn="1"/>
        </p:nvPicPr>
        <p:blipFill>
          <a:blip r:embed="rId3" cstate="print"/>
          <a:stretch>
            <a:fillRect/>
          </a:stretch>
        </p:blipFill>
        <p:spPr>
          <a:xfrm>
            <a:off x="3262267" y="2234495"/>
            <a:ext cx="2619466" cy="674511"/>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xfrm>
            <a:off x="228600" y="4914900"/>
            <a:ext cx="1905000" cy="228600"/>
          </a:xfrm>
          <a:prstGeom prst="rect">
            <a:avLst/>
          </a:prstGeom>
          <a:ln/>
        </p:spPr>
        <p:txBody>
          <a:bodyPr/>
          <a:lstStyle>
            <a:lvl1pPr>
              <a:defRPr/>
            </a:lvl1pPr>
          </a:lstStyle>
          <a:p>
            <a:pPr>
              <a:defRPr/>
            </a:pPr>
            <a:endParaRPr lang="en-US"/>
          </a:p>
        </p:txBody>
      </p:sp>
      <p:sp>
        <p:nvSpPr>
          <p:cNvPr id="5" name="Rectangle 12"/>
          <p:cNvSpPr>
            <a:spLocks noGrp="1" noChangeArrowheads="1"/>
          </p:cNvSpPr>
          <p:nvPr>
            <p:ph type="ftr" sz="quarter" idx="11"/>
          </p:nvPr>
        </p:nvSpPr>
        <p:spPr>
          <a:xfrm>
            <a:off x="3352800" y="4914900"/>
            <a:ext cx="2895600" cy="228600"/>
          </a:xfrm>
          <a:prstGeom prst="rect">
            <a:avLst/>
          </a:prstGeom>
          <a:ln/>
        </p:spPr>
        <p:txBody>
          <a:bodyPr/>
          <a:lstStyle>
            <a:lvl1pPr>
              <a:defRPr/>
            </a:lvl1pPr>
          </a:lstStyle>
          <a:p>
            <a:pPr>
              <a:defRPr/>
            </a:pPr>
            <a:r>
              <a:rPr lang="en-US"/>
              <a:t>Confidential </a:t>
            </a:r>
          </a:p>
        </p:txBody>
      </p:sp>
      <p:sp>
        <p:nvSpPr>
          <p:cNvPr id="6" name="Rectangle 13"/>
          <p:cNvSpPr>
            <a:spLocks noGrp="1" noChangeArrowheads="1"/>
          </p:cNvSpPr>
          <p:nvPr>
            <p:ph type="sldNum" sz="quarter" idx="12"/>
          </p:nvPr>
        </p:nvSpPr>
        <p:spPr>
          <a:xfrm>
            <a:off x="7038975" y="4914900"/>
            <a:ext cx="1143000" cy="228600"/>
          </a:xfrm>
          <a:prstGeom prst="rect">
            <a:avLst/>
          </a:prstGeom>
          <a:ln/>
        </p:spPr>
        <p:txBody>
          <a:bodyPr/>
          <a:lstStyle>
            <a:lvl1pPr>
              <a:defRPr/>
            </a:lvl1pPr>
          </a:lstStyle>
          <a:p>
            <a:pPr>
              <a:defRPr/>
            </a:pPr>
            <a:fld id="{1A8015EF-F97A-489C-9776-D770EC10D823}" type="slidenum">
              <a:rPr lang="en-US"/>
              <a:pPr>
                <a:defRPr/>
              </a:pPr>
              <a:t>‹#›</a:t>
            </a:fld>
            <a:endParaRPr lang="en-US"/>
          </a:p>
        </p:txBody>
      </p:sp>
    </p:spTree>
    <p:extLst>
      <p:ext uri="{BB962C8B-B14F-4D97-AF65-F5344CB8AC3E}">
        <p14:creationId xmlns:p14="http://schemas.microsoft.com/office/powerpoint/2010/main" val="1729500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SLATITLEPAGE.jpg copy.png"/>
          <p:cNvPicPr>
            <a:picLocks noChangeAspect="1"/>
          </p:cNvPicPr>
          <p:nvPr userDrawn="1"/>
        </p:nvPicPr>
        <p:blipFill>
          <a:blip r:embed="rId8" cstate="print"/>
          <a:srcRect/>
          <a:stretch>
            <a:fillRect/>
          </a:stretch>
        </p:blipFill>
        <p:spPr bwMode="auto">
          <a:xfrm>
            <a:off x="0" y="4916837"/>
            <a:ext cx="9144000" cy="226663"/>
          </a:xfrm>
          <a:prstGeom prst="rect">
            <a:avLst/>
          </a:prstGeom>
          <a:noFill/>
          <a:ln w="9525">
            <a:noFill/>
            <a:miter lim="800000"/>
            <a:headEnd/>
            <a:tailEnd/>
          </a:ln>
        </p:spPr>
      </p:pic>
      <p:sp>
        <p:nvSpPr>
          <p:cNvPr id="64526" name="Rectangle 14"/>
          <p:cNvSpPr>
            <a:spLocks noChangeArrowheads="1"/>
          </p:cNvSpPr>
          <p:nvPr userDrawn="1"/>
        </p:nvSpPr>
        <p:spPr bwMode="auto">
          <a:xfrm>
            <a:off x="0" y="1"/>
            <a:ext cx="9144000" cy="610245"/>
          </a:xfrm>
          <a:prstGeom prst="rect">
            <a:avLst/>
          </a:prstGeom>
          <a:solidFill>
            <a:srgbClr val="000066"/>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endParaRPr kumimoji="0" lang="en-US" sz="1900" b="0" i="0" u="none" strike="noStrike" kern="1200" cap="none" normalizeH="0" baseline="0" dirty="0">
              <a:ln>
                <a:noFill/>
              </a:ln>
              <a:solidFill>
                <a:schemeClr val="tx1"/>
              </a:solidFill>
              <a:effectLst/>
              <a:latin typeface="Calibri" pitchFamily="34" charset="0"/>
              <a:ea typeface="+mn-ea"/>
              <a:cs typeface="Calibri" pitchFamily="34" charset="0"/>
            </a:endParaRPr>
          </a:p>
        </p:txBody>
      </p:sp>
      <p:sp>
        <p:nvSpPr>
          <p:cNvPr id="1032"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p>
            <a:pPr lvl="0"/>
            <a:r>
              <a:rPr lang="en-US" dirty="0" smtClean="0"/>
              <a:t>Click to edit title</a:t>
            </a:r>
          </a:p>
        </p:txBody>
      </p:sp>
      <p:sp>
        <p:nvSpPr>
          <p:cNvPr id="1036" name="Rectangle 10"/>
          <p:cNvSpPr>
            <a:spLocks noGrp="1" noChangeArrowheads="1"/>
          </p:cNvSpPr>
          <p:nvPr>
            <p:ph type="body" idx="1"/>
          </p:nvPr>
        </p:nvSpPr>
        <p:spPr bwMode="auto">
          <a:xfrm>
            <a:off x="572293" y="770812"/>
            <a:ext cx="8152608" cy="3835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1" name="Picture 10" descr="SLA Logo Horizontal 110728 copy.png"/>
          <p:cNvPicPr>
            <a:picLocks noChangeAspect="1"/>
          </p:cNvPicPr>
          <p:nvPr userDrawn="1"/>
        </p:nvPicPr>
        <p:blipFill>
          <a:blip r:embed="rId9" cstate="print"/>
          <a:srcRect l="3013"/>
          <a:stretch>
            <a:fillRect/>
          </a:stretch>
        </p:blipFill>
        <p:spPr>
          <a:xfrm>
            <a:off x="0" y="4947551"/>
            <a:ext cx="2291120" cy="171516"/>
          </a:xfrm>
          <a:prstGeom prst="rect">
            <a:avLst/>
          </a:prstGeom>
        </p:spPr>
      </p:pic>
      <p:sp>
        <p:nvSpPr>
          <p:cNvPr id="13" name="Footer Placeholder 3"/>
          <p:cNvSpPr txBox="1">
            <a:spLocks/>
          </p:cNvSpPr>
          <p:nvPr userDrawn="1"/>
        </p:nvSpPr>
        <p:spPr>
          <a:xfrm>
            <a:off x="2286000" y="4924425"/>
            <a:ext cx="6096000" cy="214156"/>
          </a:xfrm>
          <a:prstGeom prst="rect">
            <a:avLst/>
          </a:prstGeom>
          <a:noFill/>
        </p:spPr>
        <p:txBody>
          <a:bodyPr anchor="ctr"/>
          <a:lstStyle>
            <a:defPPr>
              <a:defRPr lang="en-US"/>
            </a:defPPr>
            <a:lvl1pPr algn="r" rtl="0" fontAlgn="base">
              <a:spcBef>
                <a:spcPct val="0"/>
              </a:spcBef>
              <a:spcAft>
                <a:spcPct val="0"/>
              </a:spcAft>
              <a:defRPr sz="600" b="1" kern="1200">
                <a:solidFill>
                  <a:srgbClr val="000066"/>
                </a:solidFill>
                <a:latin typeface="Verdana" pitchFamily="34" charset="0"/>
                <a:ea typeface="+mn-ea"/>
                <a:cs typeface="+mn-cs"/>
              </a:defRPr>
            </a:lvl1pPr>
            <a:lvl2pPr marL="457200" algn="l" rtl="0" fontAlgn="base">
              <a:spcBef>
                <a:spcPct val="0"/>
              </a:spcBef>
              <a:spcAft>
                <a:spcPct val="0"/>
              </a:spcAft>
              <a:defRPr sz="1900" kern="1200">
                <a:solidFill>
                  <a:schemeClr val="tx1"/>
                </a:solidFill>
                <a:latin typeface="Tahoma" pitchFamily="34" charset="0"/>
                <a:ea typeface="+mn-ea"/>
                <a:cs typeface="+mn-cs"/>
              </a:defRPr>
            </a:lvl2pPr>
            <a:lvl3pPr marL="914400" algn="l" rtl="0" fontAlgn="base">
              <a:spcBef>
                <a:spcPct val="0"/>
              </a:spcBef>
              <a:spcAft>
                <a:spcPct val="0"/>
              </a:spcAft>
              <a:defRPr sz="1900" kern="1200">
                <a:solidFill>
                  <a:schemeClr val="tx1"/>
                </a:solidFill>
                <a:latin typeface="Tahoma" pitchFamily="34" charset="0"/>
                <a:ea typeface="+mn-ea"/>
                <a:cs typeface="+mn-cs"/>
              </a:defRPr>
            </a:lvl3pPr>
            <a:lvl4pPr marL="1371600" algn="l" rtl="0" fontAlgn="base">
              <a:spcBef>
                <a:spcPct val="0"/>
              </a:spcBef>
              <a:spcAft>
                <a:spcPct val="0"/>
              </a:spcAft>
              <a:defRPr sz="1900" kern="1200">
                <a:solidFill>
                  <a:schemeClr val="tx1"/>
                </a:solidFill>
                <a:latin typeface="Tahoma" pitchFamily="34" charset="0"/>
                <a:ea typeface="+mn-ea"/>
                <a:cs typeface="+mn-cs"/>
              </a:defRPr>
            </a:lvl4pPr>
            <a:lvl5pPr marL="1828800" algn="l" rtl="0" fontAlgn="base">
              <a:spcBef>
                <a:spcPct val="0"/>
              </a:spcBef>
              <a:spcAft>
                <a:spcPct val="0"/>
              </a:spcAft>
              <a:defRPr sz="1900" kern="1200">
                <a:solidFill>
                  <a:schemeClr val="tx1"/>
                </a:solidFill>
                <a:latin typeface="Tahoma" pitchFamily="34" charset="0"/>
                <a:ea typeface="+mn-ea"/>
                <a:cs typeface="+mn-cs"/>
              </a:defRPr>
            </a:lvl5pPr>
            <a:lvl6pPr marL="2286000" algn="l" defTabSz="914400" rtl="0" eaLnBrk="1" latinLnBrk="0" hangingPunct="1">
              <a:defRPr sz="1900" kern="1200">
                <a:solidFill>
                  <a:schemeClr val="tx1"/>
                </a:solidFill>
                <a:latin typeface="Tahoma" pitchFamily="34" charset="0"/>
                <a:ea typeface="+mn-ea"/>
                <a:cs typeface="+mn-cs"/>
              </a:defRPr>
            </a:lvl6pPr>
            <a:lvl7pPr marL="2743200" algn="l" defTabSz="914400" rtl="0" eaLnBrk="1" latinLnBrk="0" hangingPunct="1">
              <a:defRPr sz="1900" kern="1200">
                <a:solidFill>
                  <a:schemeClr val="tx1"/>
                </a:solidFill>
                <a:latin typeface="Tahoma" pitchFamily="34" charset="0"/>
                <a:ea typeface="+mn-ea"/>
                <a:cs typeface="+mn-cs"/>
              </a:defRPr>
            </a:lvl7pPr>
            <a:lvl8pPr marL="3200400" algn="l" defTabSz="914400" rtl="0" eaLnBrk="1" latinLnBrk="0" hangingPunct="1">
              <a:defRPr sz="1900" kern="1200">
                <a:solidFill>
                  <a:schemeClr val="tx1"/>
                </a:solidFill>
                <a:latin typeface="Tahoma" pitchFamily="34" charset="0"/>
                <a:ea typeface="+mn-ea"/>
                <a:cs typeface="+mn-cs"/>
              </a:defRPr>
            </a:lvl8pPr>
            <a:lvl9pPr marL="3657600" algn="l" defTabSz="914400" rtl="0" eaLnBrk="1" latinLnBrk="0" hangingPunct="1">
              <a:defRPr sz="1900" kern="1200">
                <a:solidFill>
                  <a:schemeClr val="tx1"/>
                </a:solidFill>
                <a:latin typeface="Tahoma" pitchFamily="34" charset="0"/>
                <a:ea typeface="+mn-ea"/>
                <a:cs typeface="+mn-cs"/>
              </a:defRPr>
            </a:lvl9p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800" dirty="0" smtClean="0"/>
              <a:t>JCT-VC K0241: </a:t>
            </a:r>
            <a:r>
              <a:rPr lang="en-US" sz="800" dirty="0" smtClean="0">
                <a:latin typeface="arial"/>
              </a:rPr>
              <a:t>Color Gamut Scalable Video Coding</a:t>
            </a:r>
            <a:r>
              <a:rPr lang="en-US" sz="700" kern="0" dirty="0" smtClean="0"/>
              <a:t>     |  October</a:t>
            </a:r>
            <a:r>
              <a:rPr lang="en-US" sz="700" kern="0" baseline="0" dirty="0" smtClean="0"/>
              <a:t> 2012</a:t>
            </a:r>
            <a:r>
              <a:rPr lang="en-US" sz="700" kern="0" dirty="0" smtClean="0"/>
              <a:t>   |                                                 </a:t>
            </a:r>
            <a:fld id="{95F343B4-3827-46CB-BBEB-8360B6C13ADE}" type="slidenum">
              <a:rPr lang="en-US" sz="1200" kern="0" smtClean="0"/>
              <a:pPr marL="0" marR="0" indent="0" algn="r" defTabSz="914400" rtl="0" eaLnBrk="1" fontAlgn="auto" latinLnBrk="0" hangingPunct="1">
                <a:lnSpc>
                  <a:spcPct val="100000"/>
                </a:lnSpc>
                <a:spcBef>
                  <a:spcPts val="0"/>
                </a:spcBef>
                <a:spcAft>
                  <a:spcPts val="0"/>
                </a:spcAft>
                <a:buClrTx/>
                <a:buSzTx/>
                <a:buFontTx/>
                <a:buNone/>
                <a:tabLst/>
                <a:defRPr/>
              </a:pPr>
              <a:t>‹#›</a:t>
            </a:fld>
            <a:r>
              <a:rPr lang="en-US" sz="700" kern="0" dirty="0" smtClean="0"/>
              <a:t> </a:t>
            </a:r>
          </a:p>
        </p:txBody>
      </p:sp>
    </p:spTree>
  </p:cSld>
  <p:clrMap bg1="lt1" tx1="dk1" bg2="lt2" tx2="dk2" accent1="accent1" accent2="accent2" accent3="accent3" accent4="accent4" accent5="accent5" accent6="accent6" hlink="hlink" folHlink="folHlink"/>
  <p:sldLayoutIdLst>
    <p:sldLayoutId id="2147483697" r:id="rId1"/>
    <p:sldLayoutId id="2147483668" r:id="rId2"/>
    <p:sldLayoutId id="2147483696" r:id="rId3"/>
    <p:sldLayoutId id="2147483669" r:id="rId4"/>
    <p:sldLayoutId id="2147483699" r:id="rId5"/>
    <p:sldLayoutId id="2147483700" r:id="rId6"/>
  </p:sldLayoutIdLst>
  <p:timing>
    <p:tnLst>
      <p:par>
        <p:cTn id="1" dur="indefinite" restart="never" nodeType="tmRoot"/>
      </p:par>
    </p:tnLst>
  </p:timing>
  <p:hf hdr="0" dt="0"/>
  <p:txStyles>
    <p:titleStyle>
      <a:lvl1pPr algn="ctr" defTabSz="871538" rtl="0" eaLnBrk="0" fontAlgn="base" hangingPunct="0">
        <a:spcBef>
          <a:spcPct val="0"/>
        </a:spcBef>
        <a:spcAft>
          <a:spcPct val="0"/>
        </a:spcAft>
        <a:defRPr sz="3200" b="1">
          <a:solidFill>
            <a:schemeClr val="bg1"/>
          </a:solidFill>
          <a:latin typeface="Calibri" pitchFamily="34" charset="0"/>
          <a:ea typeface="+mj-ea"/>
          <a:cs typeface="Calibri" pitchFamily="34" charset="0"/>
        </a:defRPr>
      </a:lvl1pPr>
      <a:lvl2pPr algn="l" defTabSz="871538" rtl="0" eaLnBrk="0" fontAlgn="base" hangingPunct="0">
        <a:spcBef>
          <a:spcPct val="0"/>
        </a:spcBef>
        <a:spcAft>
          <a:spcPct val="0"/>
        </a:spcAft>
        <a:defRPr sz="2800" b="1">
          <a:solidFill>
            <a:schemeClr val="bg1"/>
          </a:solidFill>
          <a:latin typeface="Tahoma" pitchFamily="34" charset="0"/>
        </a:defRPr>
      </a:lvl2pPr>
      <a:lvl3pPr algn="l" defTabSz="871538" rtl="0" eaLnBrk="0" fontAlgn="base" hangingPunct="0">
        <a:spcBef>
          <a:spcPct val="0"/>
        </a:spcBef>
        <a:spcAft>
          <a:spcPct val="0"/>
        </a:spcAft>
        <a:defRPr sz="2800" b="1">
          <a:solidFill>
            <a:schemeClr val="bg1"/>
          </a:solidFill>
          <a:latin typeface="Tahoma" pitchFamily="34" charset="0"/>
        </a:defRPr>
      </a:lvl3pPr>
      <a:lvl4pPr algn="l" defTabSz="871538" rtl="0" eaLnBrk="0" fontAlgn="base" hangingPunct="0">
        <a:spcBef>
          <a:spcPct val="0"/>
        </a:spcBef>
        <a:spcAft>
          <a:spcPct val="0"/>
        </a:spcAft>
        <a:defRPr sz="2800" b="1">
          <a:solidFill>
            <a:schemeClr val="bg1"/>
          </a:solidFill>
          <a:latin typeface="Tahoma" pitchFamily="34" charset="0"/>
        </a:defRPr>
      </a:lvl4pPr>
      <a:lvl5pPr algn="l" defTabSz="871538" rtl="0" eaLnBrk="0" fontAlgn="base" hangingPunct="0">
        <a:spcBef>
          <a:spcPct val="0"/>
        </a:spcBef>
        <a:spcAft>
          <a:spcPct val="0"/>
        </a:spcAft>
        <a:defRPr sz="2800" b="1">
          <a:solidFill>
            <a:schemeClr val="bg1"/>
          </a:solidFill>
          <a:latin typeface="Tahoma" pitchFamily="34" charset="0"/>
        </a:defRPr>
      </a:lvl5pPr>
      <a:lvl6pPr marL="457200" algn="l" defTabSz="871538" rtl="0" fontAlgn="base">
        <a:spcBef>
          <a:spcPct val="0"/>
        </a:spcBef>
        <a:spcAft>
          <a:spcPct val="0"/>
        </a:spcAft>
        <a:defRPr sz="2800" b="1">
          <a:solidFill>
            <a:schemeClr val="bg1"/>
          </a:solidFill>
          <a:latin typeface="Tahoma" pitchFamily="34" charset="0"/>
        </a:defRPr>
      </a:lvl6pPr>
      <a:lvl7pPr marL="914400" algn="l" defTabSz="871538" rtl="0" fontAlgn="base">
        <a:spcBef>
          <a:spcPct val="0"/>
        </a:spcBef>
        <a:spcAft>
          <a:spcPct val="0"/>
        </a:spcAft>
        <a:defRPr sz="2800" b="1">
          <a:solidFill>
            <a:schemeClr val="bg1"/>
          </a:solidFill>
          <a:latin typeface="Tahoma" pitchFamily="34" charset="0"/>
        </a:defRPr>
      </a:lvl7pPr>
      <a:lvl8pPr marL="1371600" algn="l" defTabSz="871538" rtl="0" fontAlgn="base">
        <a:spcBef>
          <a:spcPct val="0"/>
        </a:spcBef>
        <a:spcAft>
          <a:spcPct val="0"/>
        </a:spcAft>
        <a:defRPr sz="2800" b="1">
          <a:solidFill>
            <a:schemeClr val="bg1"/>
          </a:solidFill>
          <a:latin typeface="Tahoma" pitchFamily="34" charset="0"/>
        </a:defRPr>
      </a:lvl8pPr>
      <a:lvl9pPr marL="1828800" algn="l" defTabSz="871538" rtl="0" fontAlgn="base">
        <a:spcBef>
          <a:spcPct val="0"/>
        </a:spcBef>
        <a:spcAft>
          <a:spcPct val="0"/>
        </a:spcAft>
        <a:defRPr sz="2800" b="1">
          <a:solidFill>
            <a:schemeClr val="bg1"/>
          </a:solidFill>
          <a:latin typeface="Tahoma" pitchFamily="34" charset="0"/>
        </a:defRPr>
      </a:lvl9pPr>
    </p:titleStyle>
    <p:bodyStyle>
      <a:lvl1pPr marL="325438" indent="-325438" algn="l" defTabSz="871538" rtl="0" eaLnBrk="0" fontAlgn="base" hangingPunct="0">
        <a:spcBef>
          <a:spcPct val="20000"/>
        </a:spcBef>
        <a:spcAft>
          <a:spcPct val="0"/>
        </a:spcAft>
        <a:buClr>
          <a:schemeClr val="bg1">
            <a:lumMod val="50000"/>
          </a:schemeClr>
        </a:buClr>
        <a:buSzPct val="60000"/>
        <a:buFont typeface="Wingdings" pitchFamily="2" charset="2"/>
        <a:buChar char="n"/>
        <a:defRPr sz="2800">
          <a:solidFill>
            <a:schemeClr val="tx1"/>
          </a:solidFill>
          <a:latin typeface="Calibri" pitchFamily="34" charset="0"/>
          <a:ea typeface="+mn-ea"/>
          <a:cs typeface="Calibri" pitchFamily="34" charset="0"/>
        </a:defRPr>
      </a:lvl1pPr>
      <a:lvl2pPr marL="706438" indent="-269875" algn="l" defTabSz="871538" rtl="0" eaLnBrk="0" fontAlgn="base" hangingPunct="0">
        <a:spcBef>
          <a:spcPct val="20000"/>
        </a:spcBef>
        <a:spcAft>
          <a:spcPct val="0"/>
        </a:spcAft>
        <a:buClr>
          <a:schemeClr val="bg1">
            <a:lumMod val="50000"/>
          </a:schemeClr>
        </a:buClr>
        <a:buSzPct val="55000"/>
        <a:buFont typeface="Wingdings" pitchFamily="2" charset="2"/>
        <a:buChar char="n"/>
        <a:defRPr sz="2400">
          <a:solidFill>
            <a:schemeClr val="tx1"/>
          </a:solidFill>
          <a:latin typeface="Calibri" pitchFamily="34" charset="0"/>
          <a:cs typeface="Calibri" pitchFamily="34" charset="0"/>
        </a:defRPr>
      </a:lvl2pPr>
      <a:lvl3pPr marL="1087438" indent="-215900" algn="l" defTabSz="871538" rtl="0" eaLnBrk="0" fontAlgn="base" hangingPunct="0">
        <a:spcBef>
          <a:spcPct val="20000"/>
        </a:spcBef>
        <a:spcAft>
          <a:spcPct val="0"/>
        </a:spcAft>
        <a:buClr>
          <a:schemeClr val="bg1">
            <a:lumMod val="50000"/>
          </a:schemeClr>
        </a:buClr>
        <a:buSzPct val="50000"/>
        <a:buFont typeface="Wingdings" pitchFamily="2" charset="2"/>
        <a:buChar char="n"/>
        <a:defRPr sz="2200">
          <a:solidFill>
            <a:schemeClr val="tx1"/>
          </a:solidFill>
          <a:latin typeface="Calibri" pitchFamily="34" charset="0"/>
          <a:cs typeface="Calibri" pitchFamily="34" charset="0"/>
        </a:defRPr>
      </a:lvl3pPr>
      <a:lvl4pPr marL="1524000" indent="-217488" algn="l" defTabSz="871538" rtl="0" eaLnBrk="0" fontAlgn="base" hangingPunct="0">
        <a:spcBef>
          <a:spcPct val="20000"/>
        </a:spcBef>
        <a:spcAft>
          <a:spcPct val="0"/>
        </a:spcAft>
        <a:buClr>
          <a:schemeClr val="bg1">
            <a:lumMod val="50000"/>
          </a:schemeClr>
        </a:buClr>
        <a:buSzPct val="55000"/>
        <a:buFont typeface="Wingdings" pitchFamily="2" charset="2"/>
        <a:buChar char="n"/>
        <a:defRPr sz="2000">
          <a:solidFill>
            <a:schemeClr val="tx1"/>
          </a:solidFill>
          <a:latin typeface="Calibri" pitchFamily="34" charset="0"/>
          <a:cs typeface="Calibri" pitchFamily="34" charset="0"/>
        </a:defRPr>
      </a:lvl4pPr>
      <a:lvl5pPr marL="1960563" indent="-217488" algn="l" defTabSz="871538" rtl="0" eaLnBrk="0" fontAlgn="base" hangingPunct="0">
        <a:spcBef>
          <a:spcPct val="20000"/>
        </a:spcBef>
        <a:spcAft>
          <a:spcPct val="0"/>
        </a:spcAft>
        <a:buClr>
          <a:schemeClr val="bg1">
            <a:lumMod val="50000"/>
          </a:schemeClr>
        </a:buClr>
        <a:buSzPct val="50000"/>
        <a:buFont typeface="Wingdings" pitchFamily="2" charset="2"/>
        <a:buChar char="n"/>
        <a:defRPr sz="1800">
          <a:solidFill>
            <a:schemeClr val="tx1"/>
          </a:solidFill>
          <a:latin typeface="Calibri" pitchFamily="34" charset="0"/>
          <a:cs typeface="Calibri" pitchFamily="34" charset="0"/>
        </a:defRPr>
      </a:lvl5pPr>
      <a:lvl6pPr marL="24177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6pPr>
      <a:lvl7pPr marL="28749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7pPr>
      <a:lvl8pPr marL="33321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8pPr>
      <a:lvl9pPr marL="37893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emf"/><Relationship Id="rId1" Type="http://schemas.openxmlformats.org/officeDocument/2006/relationships/slideLayout" Target="../slideLayouts/slideLayout6.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JCT-VC K0241: </a:t>
            </a:r>
            <a:r>
              <a:rPr lang="en-US" sz="4000" dirty="0"/>
              <a:t>Color Gamut Scalable Video Coding </a:t>
            </a:r>
            <a:endParaRPr lang="en-US" sz="4000" dirty="0">
              <a:solidFill>
                <a:srgbClr val="0070C0"/>
              </a:solidFill>
            </a:endParaRPr>
          </a:p>
        </p:txBody>
      </p:sp>
      <p:sp>
        <p:nvSpPr>
          <p:cNvPr id="3" name="Subtitle 2"/>
          <p:cNvSpPr>
            <a:spLocks noGrp="1"/>
          </p:cNvSpPr>
          <p:nvPr>
            <p:ph type="subTitle" idx="1"/>
          </p:nvPr>
        </p:nvSpPr>
        <p:spPr>
          <a:xfrm>
            <a:off x="1905000" y="2876550"/>
            <a:ext cx="5337199" cy="1075292"/>
          </a:xfrm>
        </p:spPr>
        <p:txBody>
          <a:bodyPr>
            <a:normAutofit lnSpcReduction="10000"/>
          </a:bodyPr>
          <a:lstStyle/>
          <a:p>
            <a:r>
              <a:rPr lang="en-US" dirty="0" smtClean="0"/>
              <a:t>Louis Kerofsky, Seung-Hwan Kim, </a:t>
            </a:r>
            <a:r>
              <a:rPr lang="en-US" dirty="0"/>
              <a:t>Kiran Misra, </a:t>
            </a:r>
            <a:r>
              <a:rPr lang="en-US" dirty="0" smtClean="0"/>
              <a:t>Andrew Segall, And </a:t>
            </a:r>
            <a:r>
              <a:rPr lang="en-US" dirty="0"/>
              <a:t>Jie </a:t>
            </a:r>
            <a:r>
              <a:rPr lang="en-US" dirty="0" smtClean="0"/>
              <a:t>Zhao</a:t>
            </a:r>
          </a:p>
          <a:p>
            <a:endParaRPr lang="en-US" dirty="0" smtClean="0"/>
          </a:p>
          <a:p>
            <a:r>
              <a:rPr lang="en-US" dirty="0" smtClean="0"/>
              <a:t>Presenter: Andrew Segall</a:t>
            </a:r>
            <a:endParaRPr lang="en-US" dirty="0"/>
          </a:p>
        </p:txBody>
      </p:sp>
    </p:spTree>
    <p:extLst>
      <p:ext uri="{BB962C8B-B14F-4D97-AF65-F5344CB8AC3E}">
        <p14:creationId xmlns:p14="http://schemas.microsoft.com/office/powerpoint/2010/main" val="21266660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Predictor Performance (Basketball Drive)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3" y="742950"/>
            <a:ext cx="2743200" cy="2057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79" y="742950"/>
            <a:ext cx="2743200" cy="2057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3" y="2800350"/>
            <a:ext cx="2743200" cy="20574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79" y="2800350"/>
            <a:ext cx="2743200" cy="2057400"/>
          </a:xfrm>
          <a:prstGeom prst="rect">
            <a:avLst/>
          </a:prstGeom>
        </p:spPr>
      </p:pic>
      <p:sp>
        <p:nvSpPr>
          <p:cNvPr id="8" name="TextBox 7"/>
          <p:cNvSpPr txBox="1"/>
          <p:nvPr/>
        </p:nvSpPr>
        <p:spPr>
          <a:xfrm>
            <a:off x="7633079" y="3028950"/>
            <a:ext cx="1524000" cy="830997"/>
          </a:xfrm>
          <a:prstGeom prst="rect">
            <a:avLst/>
          </a:prstGeom>
          <a:noFill/>
        </p:spPr>
        <p:txBody>
          <a:bodyPr wrap="square" rtlCol="0">
            <a:spAutoFit/>
          </a:bodyPr>
          <a:lstStyle/>
          <a:p>
            <a:r>
              <a:rPr lang="en-US" sz="1200" dirty="0" smtClean="0">
                <a:latin typeface="Calibri" pitchFamily="34" charset="0"/>
                <a:cs typeface="Calibri" pitchFamily="34" charset="0"/>
              </a:rPr>
              <a:t>Note the sizable MSE reduction compared to the </a:t>
            </a:r>
            <a:r>
              <a:rPr lang="en-US" sz="1200" dirty="0" smtClean="0">
                <a:latin typeface="Calibri" pitchFamily="34" charset="0"/>
                <a:cs typeface="Calibri" pitchFamily="34" charset="0"/>
              </a:rPr>
              <a:t>bit </a:t>
            </a:r>
            <a:r>
              <a:rPr lang="en-US" sz="1200" dirty="0" smtClean="0">
                <a:latin typeface="Calibri" pitchFamily="34" charset="0"/>
                <a:cs typeface="Calibri" pitchFamily="34" charset="0"/>
              </a:rPr>
              <a:t>difference prediction</a:t>
            </a:r>
          </a:p>
        </p:txBody>
      </p:sp>
      <p:sp>
        <p:nvSpPr>
          <p:cNvPr id="9" name="TextBox 8"/>
          <p:cNvSpPr txBox="1"/>
          <p:nvPr/>
        </p:nvSpPr>
        <p:spPr>
          <a:xfrm>
            <a:off x="7620000" y="3943350"/>
            <a:ext cx="1524000" cy="830997"/>
          </a:xfrm>
          <a:prstGeom prst="rect">
            <a:avLst/>
          </a:prstGeom>
          <a:noFill/>
        </p:spPr>
        <p:txBody>
          <a:bodyPr wrap="square" rtlCol="0">
            <a:spAutoFit/>
          </a:bodyPr>
          <a:lstStyle/>
          <a:p>
            <a:r>
              <a:rPr lang="en-US" sz="1200" dirty="0" smtClean="0">
                <a:latin typeface="Calibri" pitchFamily="34" charset="0"/>
                <a:cs typeface="Calibri" pitchFamily="34" charset="0"/>
              </a:rPr>
              <a:t>Note the MSE reduction in the Y channel of using cross color prediction</a:t>
            </a:r>
          </a:p>
        </p:txBody>
      </p:sp>
    </p:spTree>
    <p:extLst>
      <p:ext uri="{BB962C8B-B14F-4D97-AF65-F5344CB8AC3E}">
        <p14:creationId xmlns:p14="http://schemas.microsoft.com/office/powerpoint/2010/main" val="676081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Full HD </a:t>
            </a:r>
            <a:r>
              <a:rPr lang="en-US" sz="1800" dirty="0"/>
              <a:t>content based on BT.709</a:t>
            </a:r>
          </a:p>
          <a:p>
            <a:pPr lvl="1"/>
            <a:r>
              <a:rPr lang="en-US" sz="1400" dirty="0"/>
              <a:t>Full HD resolution 1920x1080</a:t>
            </a:r>
          </a:p>
          <a:p>
            <a:pPr lvl="1"/>
            <a:r>
              <a:rPr lang="en-US" sz="1400" dirty="0"/>
              <a:t>BT-709 color space</a:t>
            </a:r>
          </a:p>
          <a:p>
            <a:pPr lvl="1"/>
            <a:r>
              <a:rPr lang="en-US" sz="1400" dirty="0"/>
              <a:t>8-bit Y,U,V component sampling</a:t>
            </a:r>
          </a:p>
          <a:p>
            <a:r>
              <a:rPr lang="en-US" sz="1800" dirty="0"/>
              <a:t>Consumer 4K, 8K content based on UHDTV</a:t>
            </a:r>
          </a:p>
          <a:p>
            <a:pPr lvl="1"/>
            <a:r>
              <a:rPr lang="en-US" sz="1400" dirty="0"/>
              <a:t>Resolutions 3840x2160 or 7680x4320 (4K and 8K)</a:t>
            </a:r>
          </a:p>
          <a:p>
            <a:pPr lvl="1"/>
            <a:r>
              <a:rPr lang="en-US" sz="1400" dirty="0"/>
              <a:t>UHDTV wide color gamut primaries </a:t>
            </a:r>
          </a:p>
          <a:p>
            <a:pPr lvl="1"/>
            <a:r>
              <a:rPr lang="en-US" sz="1400" dirty="0"/>
              <a:t>10-bit Y,U,V component sampling</a:t>
            </a:r>
          </a:p>
          <a:p>
            <a:r>
              <a:rPr lang="en-US" sz="1800" dirty="0"/>
              <a:t>Scalability needed to simultaneously support</a:t>
            </a:r>
          </a:p>
          <a:p>
            <a:pPr lvl="1"/>
            <a:r>
              <a:rPr lang="en-US" sz="1400" dirty="0"/>
              <a:t>Spatial resolution increase i.e. full HD to 4K</a:t>
            </a:r>
          </a:p>
          <a:p>
            <a:pPr lvl="1"/>
            <a:r>
              <a:rPr lang="en-US" sz="1400" dirty="0"/>
              <a:t>Color space conversion i.e. BT.709 to UHDTV</a:t>
            </a:r>
          </a:p>
          <a:p>
            <a:pPr lvl="1"/>
            <a:r>
              <a:rPr lang="en-US" sz="1400" dirty="0"/>
              <a:t>Bit-depth scalability i.e. 8-bit to 10-bit</a:t>
            </a:r>
          </a:p>
          <a:p>
            <a:endParaRPr lang="en-US" dirty="0"/>
          </a:p>
        </p:txBody>
      </p:sp>
      <p:sp>
        <p:nvSpPr>
          <p:cNvPr id="3" name="Title 2"/>
          <p:cNvSpPr>
            <a:spLocks noGrp="1"/>
          </p:cNvSpPr>
          <p:nvPr>
            <p:ph type="title"/>
          </p:nvPr>
        </p:nvSpPr>
        <p:spPr/>
        <p:txBody>
          <a:bodyPr/>
          <a:lstStyle/>
          <a:p>
            <a:r>
              <a:rPr lang="en-US" dirty="0" smtClean="0"/>
              <a:t>Need for scalability</a:t>
            </a:r>
            <a:endParaRPr lang="en-US" dirty="0"/>
          </a:p>
        </p:txBody>
      </p:sp>
    </p:spTree>
    <p:extLst>
      <p:ext uri="{BB962C8B-B14F-4D97-AF65-F5344CB8AC3E}">
        <p14:creationId xmlns:p14="http://schemas.microsoft.com/office/powerpoint/2010/main" val="2023412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Scalable coder</a:t>
            </a:r>
            <a:endParaRPr lang="en-US" dirty="0"/>
          </a:p>
        </p:txBody>
      </p:sp>
      <p:sp>
        <p:nvSpPr>
          <p:cNvPr id="4" name="TextBox 3"/>
          <p:cNvSpPr txBox="1"/>
          <p:nvPr/>
        </p:nvSpPr>
        <p:spPr>
          <a:xfrm>
            <a:off x="558185" y="3982618"/>
            <a:ext cx="633891" cy="461665"/>
          </a:xfrm>
          <a:prstGeom prst="rect">
            <a:avLst/>
          </a:prstGeom>
          <a:noFill/>
          <a:ln w="28575">
            <a:solidFill>
              <a:schemeClr val="tx1"/>
            </a:solidFill>
          </a:ln>
        </p:spPr>
        <p:txBody>
          <a:bodyPr wrap="none" rtlCol="0" anchor="ctr" anchorCtr="1">
            <a:spAutoFit/>
          </a:bodyPr>
          <a:lstStyle/>
          <a:p>
            <a:pPr algn="ctr"/>
            <a:r>
              <a:rPr lang="en-US" sz="1200" dirty="0" smtClean="0"/>
              <a:t>Input</a:t>
            </a:r>
          </a:p>
          <a:p>
            <a:pPr algn="ctr"/>
            <a:r>
              <a:rPr lang="en-US" sz="1200" dirty="0" smtClean="0"/>
              <a:t>BT.709</a:t>
            </a:r>
            <a:endParaRPr lang="en-US" sz="1200" dirty="0"/>
          </a:p>
        </p:txBody>
      </p:sp>
      <p:sp>
        <p:nvSpPr>
          <p:cNvPr id="5" name="TextBox 4"/>
          <p:cNvSpPr txBox="1"/>
          <p:nvPr/>
        </p:nvSpPr>
        <p:spPr>
          <a:xfrm>
            <a:off x="539300" y="1984242"/>
            <a:ext cx="671659" cy="461665"/>
          </a:xfrm>
          <a:prstGeom prst="rect">
            <a:avLst/>
          </a:prstGeom>
          <a:noFill/>
          <a:ln w="28575">
            <a:solidFill>
              <a:schemeClr val="tx1"/>
            </a:solidFill>
          </a:ln>
        </p:spPr>
        <p:txBody>
          <a:bodyPr wrap="none" rtlCol="0" anchor="ctr" anchorCtr="1">
            <a:spAutoFit/>
          </a:bodyPr>
          <a:lstStyle/>
          <a:p>
            <a:pPr algn="ctr"/>
            <a:r>
              <a:rPr lang="en-US" sz="1200" dirty="0" smtClean="0"/>
              <a:t>Input</a:t>
            </a:r>
          </a:p>
          <a:p>
            <a:pPr algn="ctr"/>
            <a:r>
              <a:rPr lang="en-US" sz="1200" dirty="0" smtClean="0"/>
              <a:t>UHDTV</a:t>
            </a:r>
            <a:endParaRPr lang="en-US" sz="1200" dirty="0"/>
          </a:p>
        </p:txBody>
      </p:sp>
      <p:sp>
        <p:nvSpPr>
          <p:cNvPr id="6" name="TextBox 5"/>
          <p:cNvSpPr txBox="1"/>
          <p:nvPr/>
        </p:nvSpPr>
        <p:spPr>
          <a:xfrm>
            <a:off x="2056159" y="3984492"/>
            <a:ext cx="1180131" cy="461665"/>
          </a:xfrm>
          <a:prstGeom prst="rect">
            <a:avLst/>
          </a:prstGeom>
          <a:noFill/>
          <a:ln w="28575">
            <a:solidFill>
              <a:schemeClr val="tx1"/>
            </a:solidFill>
          </a:ln>
        </p:spPr>
        <p:txBody>
          <a:bodyPr wrap="none" rtlCol="0" anchor="ctr" anchorCtr="1">
            <a:spAutoFit/>
          </a:bodyPr>
          <a:lstStyle/>
          <a:p>
            <a:pPr algn="ctr"/>
            <a:r>
              <a:rPr lang="en-US" sz="1200" dirty="0" smtClean="0"/>
              <a:t>Base Layer</a:t>
            </a:r>
          </a:p>
          <a:p>
            <a:pPr algn="ctr"/>
            <a:r>
              <a:rPr lang="en-US" sz="1200" dirty="0" smtClean="0"/>
              <a:t>Encoding Loop</a:t>
            </a:r>
            <a:endParaRPr lang="en-US" sz="1200" dirty="0"/>
          </a:p>
        </p:txBody>
      </p:sp>
      <p:sp>
        <p:nvSpPr>
          <p:cNvPr id="7" name="TextBox 6"/>
          <p:cNvSpPr txBox="1"/>
          <p:nvPr/>
        </p:nvSpPr>
        <p:spPr>
          <a:xfrm>
            <a:off x="1880951" y="1984242"/>
            <a:ext cx="1530547" cy="461665"/>
          </a:xfrm>
          <a:prstGeom prst="rect">
            <a:avLst/>
          </a:prstGeom>
          <a:noFill/>
          <a:ln w="28575">
            <a:solidFill>
              <a:schemeClr val="tx1"/>
            </a:solidFill>
          </a:ln>
        </p:spPr>
        <p:txBody>
          <a:bodyPr wrap="none" rtlCol="0" anchor="ctr" anchorCtr="1">
            <a:spAutoFit/>
          </a:bodyPr>
          <a:lstStyle/>
          <a:p>
            <a:pPr algn="ctr"/>
            <a:r>
              <a:rPr lang="en-US" sz="1200" dirty="0" smtClean="0"/>
              <a:t>Enhancement Layer</a:t>
            </a:r>
          </a:p>
          <a:p>
            <a:pPr algn="ctr"/>
            <a:r>
              <a:rPr lang="en-US" sz="1200" dirty="0" smtClean="0"/>
              <a:t>Encoding Loop</a:t>
            </a:r>
            <a:endParaRPr lang="en-US" sz="1200" dirty="0"/>
          </a:p>
        </p:txBody>
      </p:sp>
      <p:sp>
        <p:nvSpPr>
          <p:cNvPr id="8" name="TextBox 7"/>
          <p:cNvSpPr txBox="1"/>
          <p:nvPr/>
        </p:nvSpPr>
        <p:spPr>
          <a:xfrm>
            <a:off x="2186031" y="3212120"/>
            <a:ext cx="925382" cy="461665"/>
          </a:xfrm>
          <a:prstGeom prst="rect">
            <a:avLst/>
          </a:prstGeom>
          <a:noFill/>
          <a:ln w="28575">
            <a:solidFill>
              <a:schemeClr val="tx1"/>
            </a:solidFill>
          </a:ln>
        </p:spPr>
        <p:txBody>
          <a:bodyPr wrap="none" rtlCol="0" anchor="ctr" anchorCtr="1">
            <a:spAutoFit/>
          </a:bodyPr>
          <a:lstStyle/>
          <a:p>
            <a:pPr algn="ctr"/>
            <a:r>
              <a:rPr lang="en-US" sz="1200" dirty="0" smtClean="0"/>
              <a:t>Base Layer</a:t>
            </a:r>
          </a:p>
          <a:p>
            <a:pPr algn="ctr"/>
            <a:r>
              <a:rPr lang="en-US" sz="1200" dirty="0" smtClean="0"/>
              <a:t>Reference </a:t>
            </a:r>
            <a:endParaRPr lang="en-US" sz="1200" dirty="0"/>
          </a:p>
        </p:txBody>
      </p:sp>
      <p:sp>
        <p:nvSpPr>
          <p:cNvPr id="9" name="TextBox 8"/>
          <p:cNvSpPr txBox="1"/>
          <p:nvPr/>
        </p:nvSpPr>
        <p:spPr>
          <a:xfrm>
            <a:off x="4930699" y="2872599"/>
            <a:ext cx="830997" cy="461665"/>
          </a:xfrm>
          <a:prstGeom prst="rect">
            <a:avLst/>
          </a:prstGeom>
          <a:noFill/>
          <a:ln w="28575">
            <a:solidFill>
              <a:schemeClr val="tx1"/>
            </a:solidFill>
          </a:ln>
        </p:spPr>
        <p:txBody>
          <a:bodyPr wrap="none" rtlCol="0" anchor="ctr" anchorCtr="1">
            <a:spAutoFit/>
          </a:bodyPr>
          <a:lstStyle/>
          <a:p>
            <a:pPr algn="ctr"/>
            <a:r>
              <a:rPr lang="en-US" sz="1200" dirty="0" smtClean="0"/>
              <a:t>Bitstream</a:t>
            </a:r>
          </a:p>
          <a:p>
            <a:pPr algn="ctr"/>
            <a:r>
              <a:rPr lang="en-US" sz="1200" dirty="0" smtClean="0"/>
              <a:t>Multiplex</a:t>
            </a:r>
            <a:endParaRPr lang="en-US" sz="1200" dirty="0"/>
          </a:p>
        </p:txBody>
      </p:sp>
      <p:sp>
        <p:nvSpPr>
          <p:cNvPr id="10" name="TextBox 9"/>
          <p:cNvSpPr txBox="1"/>
          <p:nvPr/>
        </p:nvSpPr>
        <p:spPr>
          <a:xfrm>
            <a:off x="1880951" y="1115749"/>
            <a:ext cx="1530547" cy="461665"/>
          </a:xfrm>
          <a:prstGeom prst="rect">
            <a:avLst/>
          </a:prstGeom>
          <a:noFill/>
          <a:ln w="28575">
            <a:solidFill>
              <a:schemeClr val="tx1"/>
            </a:solidFill>
          </a:ln>
        </p:spPr>
        <p:txBody>
          <a:bodyPr wrap="none" rtlCol="0" anchor="ctr" anchorCtr="1">
            <a:spAutoFit/>
          </a:bodyPr>
          <a:lstStyle/>
          <a:p>
            <a:pPr algn="ctr"/>
            <a:r>
              <a:rPr lang="en-US" sz="1200" dirty="0" smtClean="0"/>
              <a:t>Enhancement Layer</a:t>
            </a:r>
          </a:p>
          <a:p>
            <a:pPr algn="ctr"/>
            <a:r>
              <a:rPr lang="en-US" sz="1200" dirty="0" smtClean="0"/>
              <a:t>Reference </a:t>
            </a:r>
            <a:endParaRPr lang="en-US" sz="1200" dirty="0"/>
          </a:p>
        </p:txBody>
      </p:sp>
      <p:cxnSp>
        <p:nvCxnSpPr>
          <p:cNvPr id="12" name="Elbow Connector 11"/>
          <p:cNvCxnSpPr>
            <a:stCxn id="6" idx="3"/>
            <a:endCxn id="9" idx="2"/>
          </p:cNvCxnSpPr>
          <p:nvPr/>
        </p:nvCxnSpPr>
        <p:spPr>
          <a:xfrm flipV="1">
            <a:off x="3236290" y="3334264"/>
            <a:ext cx="2109908" cy="881061"/>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7" idx="3"/>
            <a:endCxn id="9" idx="0"/>
          </p:cNvCxnSpPr>
          <p:nvPr/>
        </p:nvCxnSpPr>
        <p:spPr>
          <a:xfrm>
            <a:off x="3411498" y="2215075"/>
            <a:ext cx="1934700" cy="657524"/>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3"/>
            <a:endCxn id="7" idx="1"/>
          </p:cNvCxnSpPr>
          <p:nvPr/>
        </p:nvCxnSpPr>
        <p:spPr>
          <a:xfrm>
            <a:off x="1210959" y="2215075"/>
            <a:ext cx="66999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3"/>
            <a:endCxn id="6" idx="1"/>
          </p:cNvCxnSpPr>
          <p:nvPr/>
        </p:nvCxnSpPr>
        <p:spPr>
          <a:xfrm>
            <a:off x="1192076" y="4213451"/>
            <a:ext cx="864083" cy="187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8" idx="0"/>
            <a:endCxn id="7" idx="2"/>
          </p:cNvCxnSpPr>
          <p:nvPr/>
        </p:nvCxnSpPr>
        <p:spPr>
          <a:xfrm flipH="1" flipV="1">
            <a:off x="2646225" y="2445907"/>
            <a:ext cx="2497" cy="76621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8" idx="2"/>
            <a:endCxn id="6" idx="0"/>
          </p:cNvCxnSpPr>
          <p:nvPr/>
        </p:nvCxnSpPr>
        <p:spPr>
          <a:xfrm flipH="1">
            <a:off x="2646225" y="3673785"/>
            <a:ext cx="2497" cy="310707"/>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0" idx="2"/>
            <a:endCxn id="7" idx="0"/>
          </p:cNvCxnSpPr>
          <p:nvPr/>
        </p:nvCxnSpPr>
        <p:spPr>
          <a:xfrm>
            <a:off x="2646225" y="1577414"/>
            <a:ext cx="0" cy="406828"/>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412388" y="2872599"/>
            <a:ext cx="1017458" cy="461665"/>
          </a:xfrm>
          <a:prstGeom prst="rect">
            <a:avLst/>
          </a:prstGeom>
          <a:noFill/>
          <a:ln w="28575">
            <a:solidFill>
              <a:schemeClr val="tx1"/>
            </a:solidFill>
          </a:ln>
        </p:spPr>
        <p:txBody>
          <a:bodyPr wrap="none" rtlCol="0" anchor="ctr" anchorCtr="1">
            <a:spAutoFit/>
          </a:bodyPr>
          <a:lstStyle/>
          <a:p>
            <a:pPr algn="ctr"/>
            <a:r>
              <a:rPr lang="en-US" sz="1200" dirty="0" smtClean="0"/>
              <a:t>Compressed</a:t>
            </a:r>
          </a:p>
          <a:p>
            <a:pPr algn="ctr"/>
            <a:r>
              <a:rPr lang="en-US" sz="1200" dirty="0" smtClean="0"/>
              <a:t>Output</a:t>
            </a:r>
            <a:endParaRPr lang="en-US" sz="1200" dirty="0"/>
          </a:p>
        </p:txBody>
      </p:sp>
      <p:cxnSp>
        <p:nvCxnSpPr>
          <p:cNvPr id="42" name="Straight Arrow Connector 41"/>
          <p:cNvCxnSpPr>
            <a:stCxn id="9" idx="3"/>
            <a:endCxn id="41" idx="1"/>
          </p:cNvCxnSpPr>
          <p:nvPr/>
        </p:nvCxnSpPr>
        <p:spPr>
          <a:xfrm>
            <a:off x="5761696" y="3103432"/>
            <a:ext cx="65069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637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Scalable Coder Including Color Space Prediction</a:t>
            </a:r>
            <a:endParaRPr lang="en-US" dirty="0"/>
          </a:p>
        </p:txBody>
      </p:sp>
      <p:sp>
        <p:nvSpPr>
          <p:cNvPr id="4" name="TextBox 3"/>
          <p:cNvSpPr txBox="1"/>
          <p:nvPr/>
        </p:nvSpPr>
        <p:spPr>
          <a:xfrm>
            <a:off x="558185" y="3982618"/>
            <a:ext cx="633891" cy="461665"/>
          </a:xfrm>
          <a:prstGeom prst="rect">
            <a:avLst/>
          </a:prstGeom>
          <a:noFill/>
          <a:ln w="28575">
            <a:solidFill>
              <a:schemeClr val="tx1"/>
            </a:solidFill>
          </a:ln>
        </p:spPr>
        <p:txBody>
          <a:bodyPr wrap="none" rtlCol="0" anchor="ctr" anchorCtr="1">
            <a:spAutoFit/>
          </a:bodyPr>
          <a:lstStyle/>
          <a:p>
            <a:pPr algn="ctr"/>
            <a:r>
              <a:rPr lang="en-US" sz="1200" dirty="0" smtClean="0"/>
              <a:t>Input</a:t>
            </a:r>
          </a:p>
          <a:p>
            <a:pPr algn="ctr"/>
            <a:r>
              <a:rPr lang="en-US" sz="1200" dirty="0" smtClean="0"/>
              <a:t>BT.709</a:t>
            </a:r>
            <a:endParaRPr lang="en-US" sz="1200" dirty="0"/>
          </a:p>
        </p:txBody>
      </p:sp>
      <p:sp>
        <p:nvSpPr>
          <p:cNvPr id="5" name="TextBox 4"/>
          <p:cNvSpPr txBox="1"/>
          <p:nvPr/>
        </p:nvSpPr>
        <p:spPr>
          <a:xfrm>
            <a:off x="539300" y="1984242"/>
            <a:ext cx="671659" cy="461665"/>
          </a:xfrm>
          <a:prstGeom prst="rect">
            <a:avLst/>
          </a:prstGeom>
          <a:noFill/>
          <a:ln w="28575">
            <a:solidFill>
              <a:schemeClr val="tx1"/>
            </a:solidFill>
          </a:ln>
        </p:spPr>
        <p:txBody>
          <a:bodyPr wrap="none" rtlCol="0" anchor="ctr" anchorCtr="1">
            <a:spAutoFit/>
          </a:bodyPr>
          <a:lstStyle/>
          <a:p>
            <a:pPr algn="ctr"/>
            <a:r>
              <a:rPr lang="en-US" sz="1200" dirty="0" smtClean="0"/>
              <a:t>Input</a:t>
            </a:r>
          </a:p>
          <a:p>
            <a:pPr algn="ctr"/>
            <a:r>
              <a:rPr lang="en-US" sz="1200" dirty="0" smtClean="0"/>
              <a:t>UHDTV</a:t>
            </a:r>
            <a:endParaRPr lang="en-US" sz="1200" dirty="0"/>
          </a:p>
        </p:txBody>
      </p:sp>
      <p:sp>
        <p:nvSpPr>
          <p:cNvPr id="6" name="TextBox 5"/>
          <p:cNvSpPr txBox="1"/>
          <p:nvPr/>
        </p:nvSpPr>
        <p:spPr>
          <a:xfrm>
            <a:off x="2056159" y="3984492"/>
            <a:ext cx="1180131" cy="461665"/>
          </a:xfrm>
          <a:prstGeom prst="rect">
            <a:avLst/>
          </a:prstGeom>
          <a:noFill/>
          <a:ln w="28575">
            <a:solidFill>
              <a:schemeClr val="tx1"/>
            </a:solidFill>
          </a:ln>
        </p:spPr>
        <p:txBody>
          <a:bodyPr wrap="none" rtlCol="0" anchor="ctr" anchorCtr="1">
            <a:spAutoFit/>
          </a:bodyPr>
          <a:lstStyle/>
          <a:p>
            <a:pPr algn="ctr"/>
            <a:r>
              <a:rPr lang="en-US" sz="1200" dirty="0" smtClean="0"/>
              <a:t>Base Layer</a:t>
            </a:r>
          </a:p>
          <a:p>
            <a:pPr algn="ctr"/>
            <a:r>
              <a:rPr lang="en-US" sz="1200" dirty="0" smtClean="0"/>
              <a:t>Encoding Loop</a:t>
            </a:r>
            <a:endParaRPr lang="en-US" sz="1200" dirty="0"/>
          </a:p>
        </p:txBody>
      </p:sp>
      <p:sp>
        <p:nvSpPr>
          <p:cNvPr id="7" name="TextBox 6"/>
          <p:cNvSpPr txBox="1"/>
          <p:nvPr/>
        </p:nvSpPr>
        <p:spPr>
          <a:xfrm>
            <a:off x="1880950" y="1984242"/>
            <a:ext cx="1530548" cy="461665"/>
          </a:xfrm>
          <a:prstGeom prst="rect">
            <a:avLst/>
          </a:prstGeom>
          <a:noFill/>
          <a:ln w="28575">
            <a:solidFill>
              <a:schemeClr val="tx1"/>
            </a:solidFill>
          </a:ln>
        </p:spPr>
        <p:txBody>
          <a:bodyPr wrap="none" rtlCol="0" anchor="ctr" anchorCtr="1">
            <a:spAutoFit/>
          </a:bodyPr>
          <a:lstStyle/>
          <a:p>
            <a:pPr algn="ctr"/>
            <a:r>
              <a:rPr lang="en-US" sz="1200" dirty="0" smtClean="0"/>
              <a:t>Enhancement Layer</a:t>
            </a:r>
          </a:p>
          <a:p>
            <a:pPr algn="ctr"/>
            <a:r>
              <a:rPr lang="en-US" sz="1200" dirty="0" smtClean="0"/>
              <a:t>Encoding Loop</a:t>
            </a:r>
            <a:endParaRPr lang="en-US" sz="1200" dirty="0"/>
          </a:p>
        </p:txBody>
      </p:sp>
      <p:sp>
        <p:nvSpPr>
          <p:cNvPr id="8" name="TextBox 7"/>
          <p:cNvSpPr txBox="1"/>
          <p:nvPr/>
        </p:nvSpPr>
        <p:spPr>
          <a:xfrm>
            <a:off x="2186031" y="3298692"/>
            <a:ext cx="925382" cy="461665"/>
          </a:xfrm>
          <a:prstGeom prst="rect">
            <a:avLst/>
          </a:prstGeom>
          <a:noFill/>
          <a:ln w="28575">
            <a:solidFill>
              <a:schemeClr val="tx1"/>
            </a:solidFill>
          </a:ln>
        </p:spPr>
        <p:txBody>
          <a:bodyPr wrap="none" rtlCol="0" anchor="ctr" anchorCtr="1">
            <a:spAutoFit/>
          </a:bodyPr>
          <a:lstStyle/>
          <a:p>
            <a:pPr algn="ctr"/>
            <a:r>
              <a:rPr lang="en-US" sz="1200" dirty="0" smtClean="0"/>
              <a:t>Base Layer</a:t>
            </a:r>
          </a:p>
          <a:p>
            <a:pPr algn="ctr"/>
            <a:r>
              <a:rPr lang="en-US" sz="1200" dirty="0" smtClean="0"/>
              <a:t>Reference </a:t>
            </a:r>
            <a:endParaRPr lang="en-US" sz="1200" dirty="0"/>
          </a:p>
        </p:txBody>
      </p:sp>
      <p:sp>
        <p:nvSpPr>
          <p:cNvPr id="9" name="TextBox 8"/>
          <p:cNvSpPr txBox="1"/>
          <p:nvPr/>
        </p:nvSpPr>
        <p:spPr>
          <a:xfrm>
            <a:off x="4930699" y="2870820"/>
            <a:ext cx="830997" cy="461665"/>
          </a:xfrm>
          <a:prstGeom prst="rect">
            <a:avLst/>
          </a:prstGeom>
          <a:noFill/>
          <a:ln w="28575">
            <a:solidFill>
              <a:schemeClr val="tx1"/>
            </a:solidFill>
          </a:ln>
        </p:spPr>
        <p:txBody>
          <a:bodyPr wrap="none" rtlCol="0" anchor="ctr" anchorCtr="1">
            <a:spAutoFit/>
          </a:bodyPr>
          <a:lstStyle/>
          <a:p>
            <a:pPr algn="ctr"/>
            <a:r>
              <a:rPr lang="en-US" sz="1200" dirty="0" smtClean="0"/>
              <a:t>Bitstream</a:t>
            </a:r>
          </a:p>
          <a:p>
            <a:pPr algn="ctr"/>
            <a:r>
              <a:rPr lang="en-US" sz="1200" dirty="0" smtClean="0"/>
              <a:t>Multiplex</a:t>
            </a:r>
            <a:endParaRPr lang="en-US" sz="1200" dirty="0"/>
          </a:p>
        </p:txBody>
      </p:sp>
      <p:sp>
        <p:nvSpPr>
          <p:cNvPr id="10" name="TextBox 9"/>
          <p:cNvSpPr txBox="1"/>
          <p:nvPr/>
        </p:nvSpPr>
        <p:spPr>
          <a:xfrm>
            <a:off x="1880950" y="1115749"/>
            <a:ext cx="1530548" cy="461665"/>
          </a:xfrm>
          <a:prstGeom prst="rect">
            <a:avLst/>
          </a:prstGeom>
          <a:noFill/>
          <a:ln w="28575">
            <a:solidFill>
              <a:schemeClr val="tx1"/>
            </a:solidFill>
          </a:ln>
        </p:spPr>
        <p:txBody>
          <a:bodyPr wrap="none" rtlCol="0" anchor="ctr" anchorCtr="1">
            <a:spAutoFit/>
          </a:bodyPr>
          <a:lstStyle/>
          <a:p>
            <a:pPr algn="ctr"/>
            <a:r>
              <a:rPr lang="en-US" sz="1200" dirty="0" smtClean="0"/>
              <a:t>Enhancement Layer</a:t>
            </a:r>
          </a:p>
          <a:p>
            <a:pPr algn="ctr"/>
            <a:r>
              <a:rPr lang="en-US" sz="1200" dirty="0" smtClean="0"/>
              <a:t>Reference </a:t>
            </a:r>
            <a:endParaRPr lang="en-US" sz="1200" dirty="0"/>
          </a:p>
        </p:txBody>
      </p:sp>
      <p:cxnSp>
        <p:nvCxnSpPr>
          <p:cNvPr id="12" name="Elbow Connector 11"/>
          <p:cNvCxnSpPr>
            <a:stCxn id="6" idx="3"/>
            <a:endCxn id="9" idx="2"/>
          </p:cNvCxnSpPr>
          <p:nvPr/>
        </p:nvCxnSpPr>
        <p:spPr>
          <a:xfrm flipV="1">
            <a:off x="3236290" y="3332485"/>
            <a:ext cx="2109908" cy="882840"/>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7" idx="3"/>
            <a:endCxn id="9" idx="0"/>
          </p:cNvCxnSpPr>
          <p:nvPr/>
        </p:nvCxnSpPr>
        <p:spPr>
          <a:xfrm>
            <a:off x="3411498" y="2215075"/>
            <a:ext cx="1934700" cy="655745"/>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3"/>
            <a:endCxn id="7" idx="1"/>
          </p:cNvCxnSpPr>
          <p:nvPr/>
        </p:nvCxnSpPr>
        <p:spPr>
          <a:xfrm>
            <a:off x="1210959" y="2215075"/>
            <a:ext cx="669991"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3"/>
            <a:endCxn id="6" idx="1"/>
          </p:cNvCxnSpPr>
          <p:nvPr/>
        </p:nvCxnSpPr>
        <p:spPr>
          <a:xfrm>
            <a:off x="1192076" y="4213451"/>
            <a:ext cx="864083" cy="187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8" idx="0"/>
            <a:endCxn id="19" idx="2"/>
          </p:cNvCxnSpPr>
          <p:nvPr/>
        </p:nvCxnSpPr>
        <p:spPr>
          <a:xfrm flipH="1" flipV="1">
            <a:off x="2646225" y="3131707"/>
            <a:ext cx="2497" cy="1669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8" idx="2"/>
            <a:endCxn id="6" idx="0"/>
          </p:cNvCxnSpPr>
          <p:nvPr/>
        </p:nvCxnSpPr>
        <p:spPr>
          <a:xfrm flipH="1">
            <a:off x="2646225" y="3760357"/>
            <a:ext cx="2497" cy="224135"/>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0" idx="2"/>
            <a:endCxn id="7" idx="0"/>
          </p:cNvCxnSpPr>
          <p:nvPr/>
        </p:nvCxnSpPr>
        <p:spPr>
          <a:xfrm>
            <a:off x="2646224" y="1577414"/>
            <a:ext cx="0" cy="406828"/>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153141" y="2670042"/>
            <a:ext cx="986168" cy="461665"/>
          </a:xfrm>
          <a:prstGeom prst="rect">
            <a:avLst/>
          </a:prstGeom>
          <a:solidFill>
            <a:srgbClr val="FFFF00"/>
          </a:solidFill>
          <a:ln w="28575">
            <a:solidFill>
              <a:schemeClr val="tx1"/>
            </a:solidFill>
          </a:ln>
        </p:spPr>
        <p:txBody>
          <a:bodyPr wrap="none" rtlCol="0" anchor="ctr" anchorCtr="1">
            <a:spAutoFit/>
          </a:bodyPr>
          <a:lstStyle/>
          <a:p>
            <a:pPr algn="ctr"/>
            <a:r>
              <a:rPr lang="en-US" sz="1200" dirty="0" smtClean="0"/>
              <a:t>Color Space</a:t>
            </a:r>
          </a:p>
          <a:p>
            <a:pPr algn="ctr"/>
            <a:r>
              <a:rPr lang="en-US" sz="1200" dirty="0" smtClean="0"/>
              <a:t>Predictor</a:t>
            </a:r>
            <a:endParaRPr lang="en-US" sz="1200" dirty="0"/>
          </a:p>
        </p:txBody>
      </p:sp>
      <p:cxnSp>
        <p:nvCxnSpPr>
          <p:cNvPr id="22" name="Elbow Connector 19"/>
          <p:cNvCxnSpPr>
            <a:stCxn id="19" idx="0"/>
            <a:endCxn id="7" idx="2"/>
          </p:cNvCxnSpPr>
          <p:nvPr/>
        </p:nvCxnSpPr>
        <p:spPr>
          <a:xfrm flipH="1" flipV="1">
            <a:off x="2646224" y="2445907"/>
            <a:ext cx="1" cy="22413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412388" y="2870820"/>
            <a:ext cx="1017458" cy="461665"/>
          </a:xfrm>
          <a:prstGeom prst="rect">
            <a:avLst/>
          </a:prstGeom>
          <a:noFill/>
          <a:ln w="28575">
            <a:solidFill>
              <a:schemeClr val="tx1"/>
            </a:solidFill>
          </a:ln>
        </p:spPr>
        <p:txBody>
          <a:bodyPr wrap="none" rtlCol="0" anchor="ctr" anchorCtr="1">
            <a:spAutoFit/>
          </a:bodyPr>
          <a:lstStyle/>
          <a:p>
            <a:pPr algn="ctr"/>
            <a:r>
              <a:rPr lang="en-US" sz="1200" dirty="0" smtClean="0"/>
              <a:t>Compressed</a:t>
            </a:r>
          </a:p>
          <a:p>
            <a:pPr algn="ctr"/>
            <a:r>
              <a:rPr lang="en-US" sz="1200" dirty="0" smtClean="0"/>
              <a:t>Output</a:t>
            </a:r>
            <a:endParaRPr lang="en-US" sz="1200" dirty="0"/>
          </a:p>
        </p:txBody>
      </p:sp>
      <p:cxnSp>
        <p:nvCxnSpPr>
          <p:cNvPr id="26" name="Straight Arrow Connector 25"/>
          <p:cNvCxnSpPr>
            <a:stCxn id="9" idx="3"/>
            <a:endCxn id="25" idx="1"/>
          </p:cNvCxnSpPr>
          <p:nvPr/>
        </p:nvCxnSpPr>
        <p:spPr>
          <a:xfrm>
            <a:off x="5761696" y="3101653"/>
            <a:ext cx="65069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1885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Color Space scalability was tested in the following manner</a:t>
            </a:r>
          </a:p>
          <a:p>
            <a:r>
              <a:rPr lang="en-US" sz="2000" dirty="0" smtClean="0"/>
              <a:t>Original source sequences in UHDTV color space were prepared</a:t>
            </a:r>
          </a:p>
          <a:p>
            <a:r>
              <a:rPr lang="en-US" sz="2000" dirty="0" smtClean="0"/>
              <a:t>Resolution was unchanged to avoid conflating resolution scalable results</a:t>
            </a:r>
          </a:p>
          <a:p>
            <a:r>
              <a:rPr lang="en-US" sz="2000" dirty="0" smtClean="0"/>
              <a:t>Sequences were coded in the following ways using main profile random access extended to support 10-bit data as needed.</a:t>
            </a:r>
          </a:p>
          <a:p>
            <a:pPr lvl="1"/>
            <a:r>
              <a:rPr lang="en-US" sz="1800" dirty="0" smtClean="0"/>
              <a:t>Base Layer HM6.1 JCT-VC sequences (BT.709)</a:t>
            </a:r>
          </a:p>
          <a:p>
            <a:pPr lvl="1"/>
            <a:r>
              <a:rPr lang="en-US" sz="1800" dirty="0" smtClean="0"/>
              <a:t>Single Layer HM6.1 UHDTV 10-bit encoding</a:t>
            </a:r>
          </a:p>
          <a:p>
            <a:pPr lvl="1"/>
            <a:r>
              <a:rPr lang="en-US" sz="1800" dirty="0" smtClean="0"/>
              <a:t>Scalable coding base on HM6.1 with bit difference prediction</a:t>
            </a:r>
          </a:p>
          <a:p>
            <a:pPr lvl="1"/>
            <a:r>
              <a:rPr lang="en-US" sz="1800" dirty="0" smtClean="0"/>
              <a:t>Scalable coding base on HM6.1 with cross color channel prediction</a:t>
            </a:r>
          </a:p>
          <a:p>
            <a:pPr marL="0" indent="0">
              <a:buNone/>
            </a:pPr>
            <a:endParaRPr lang="en-US" dirty="0" smtClean="0"/>
          </a:p>
          <a:p>
            <a:endParaRPr lang="en-US" dirty="0"/>
          </a:p>
        </p:txBody>
      </p:sp>
      <p:sp>
        <p:nvSpPr>
          <p:cNvPr id="2" name="Title 1"/>
          <p:cNvSpPr>
            <a:spLocks noGrp="1"/>
          </p:cNvSpPr>
          <p:nvPr>
            <p:ph type="title"/>
          </p:nvPr>
        </p:nvSpPr>
        <p:spPr/>
        <p:txBody>
          <a:bodyPr/>
          <a:lstStyle/>
          <a:p>
            <a:r>
              <a:rPr lang="en-US" dirty="0" smtClean="0"/>
              <a:t>Color Space scalable tests</a:t>
            </a:r>
            <a:endParaRPr lang="en-US" dirty="0"/>
          </a:p>
        </p:txBody>
      </p:sp>
    </p:spTree>
    <p:extLst>
      <p:ext uri="{BB962C8B-B14F-4D97-AF65-F5344CB8AC3E}">
        <p14:creationId xmlns:p14="http://schemas.microsoft.com/office/powerpoint/2010/main" val="3228666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Simulcast </a:t>
            </a:r>
            <a:r>
              <a:rPr lang="en-US" dirty="0" smtClean="0"/>
              <a:t>Comparison Example (</a:t>
            </a:r>
            <a:r>
              <a:rPr lang="en-US" dirty="0" err="1" smtClean="0"/>
              <a:t>RaceHorses</a:t>
            </a:r>
            <a:r>
              <a:rPr lang="en-US" dirty="0" smtClean="0"/>
              <a:t>)</a:t>
            </a:r>
            <a:endParaRPr lang="en-US" dirty="0"/>
          </a:p>
        </p:txBody>
      </p:sp>
      <p:sp>
        <p:nvSpPr>
          <p:cNvPr id="4" name="TextBox 3"/>
          <p:cNvSpPr txBox="1"/>
          <p:nvPr/>
        </p:nvSpPr>
        <p:spPr>
          <a:xfrm>
            <a:off x="4953000" y="2952750"/>
            <a:ext cx="3657600" cy="1292662"/>
          </a:xfrm>
          <a:prstGeom prst="rect">
            <a:avLst/>
          </a:prstGeom>
          <a:noFill/>
        </p:spPr>
        <p:txBody>
          <a:bodyPr wrap="square" rtlCol="0">
            <a:spAutoFit/>
          </a:bodyPr>
          <a:lstStyle/>
          <a:p>
            <a:r>
              <a:rPr lang="en-US" sz="1200" dirty="0" smtClean="0">
                <a:latin typeface="Calibri" pitchFamily="34" charset="0"/>
                <a:cs typeface="Calibri" pitchFamily="34" charset="0"/>
              </a:rPr>
              <a:t>The single layer is compared to the Base Layer + Cross Color Enhancement Layer in terms of BD rate.  The </a:t>
            </a:r>
            <a:r>
              <a:rPr lang="en-US" sz="1200" dirty="0" err="1" smtClean="0">
                <a:latin typeface="Calibri" pitchFamily="34" charset="0"/>
                <a:cs typeface="Calibri" pitchFamily="34" charset="0"/>
              </a:rPr>
              <a:t>luma</a:t>
            </a:r>
            <a:r>
              <a:rPr lang="en-US" sz="1200" dirty="0" smtClean="0">
                <a:latin typeface="Calibri" pitchFamily="34" charset="0"/>
                <a:cs typeface="Calibri" pitchFamily="34" charset="0"/>
              </a:rPr>
              <a:t> channel shows an increase of 6.8% while the </a:t>
            </a:r>
            <a:r>
              <a:rPr lang="en-US" sz="1200" dirty="0" err="1" smtClean="0">
                <a:latin typeface="Calibri" pitchFamily="34" charset="0"/>
                <a:cs typeface="Calibri" pitchFamily="34" charset="0"/>
              </a:rPr>
              <a:t>chroma</a:t>
            </a:r>
            <a:r>
              <a:rPr lang="en-US" sz="1200" dirty="0" smtClean="0">
                <a:latin typeface="Calibri" pitchFamily="34" charset="0"/>
                <a:cs typeface="Calibri" pitchFamily="34" charset="0"/>
              </a:rPr>
              <a:t> channels each show a BD rate savings -9.7% and -38.0% respectively. </a:t>
            </a:r>
            <a:endParaRPr lang="en-US" sz="1200" dirty="0" smtClean="0">
              <a:latin typeface="Calibri" pitchFamily="34" charset="0"/>
              <a:cs typeface="Calibri" pitchFamily="34" charset="0"/>
            </a:endParaRPr>
          </a:p>
          <a:p>
            <a:endParaRPr lang="en-US" sz="1800" dirty="0" smtClean="0">
              <a:latin typeface="Calibri" pitchFamily="34" charset="0"/>
              <a:cs typeface="Calibri"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2512" y="674920"/>
            <a:ext cx="3657600" cy="206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674920"/>
            <a:ext cx="3657600" cy="206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2512" y="2800350"/>
            <a:ext cx="3657600" cy="207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5762625" y="4001476"/>
            <a:ext cx="2038350" cy="528637"/>
            <a:chOff x="5610225" y="3989072"/>
            <a:chExt cx="2038350" cy="528637"/>
          </a:xfrm>
        </p:grpSpPr>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0225" y="4308159"/>
              <a:ext cx="203835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0225" y="3989072"/>
              <a:ext cx="20383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9760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Enhancement Layer Comparison Example </a:t>
            </a:r>
            <a:r>
              <a:rPr lang="en-US" sz="2800" dirty="0"/>
              <a:t>(</a:t>
            </a:r>
            <a:r>
              <a:rPr lang="en-US" sz="2800" dirty="0" err="1"/>
              <a:t>RaceHorses</a:t>
            </a:r>
            <a:r>
              <a:rPr lang="en-US" sz="2800" dirty="0"/>
              <a:t>)</a:t>
            </a:r>
            <a:endParaRPr lang="en-US" sz="2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560" y="676656"/>
            <a:ext cx="3657600" cy="206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6048" y="676656"/>
            <a:ext cx="3657600" cy="207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1560" y="2798064"/>
            <a:ext cx="3657600" cy="2110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953000" y="2952750"/>
            <a:ext cx="3657600" cy="1107996"/>
          </a:xfrm>
          <a:prstGeom prst="rect">
            <a:avLst/>
          </a:prstGeom>
          <a:noFill/>
        </p:spPr>
        <p:txBody>
          <a:bodyPr wrap="square" rtlCol="0">
            <a:spAutoFit/>
          </a:bodyPr>
          <a:lstStyle/>
          <a:p>
            <a:r>
              <a:rPr lang="en-US" sz="1200" dirty="0" smtClean="0">
                <a:latin typeface="Calibri" pitchFamily="34" charset="0"/>
                <a:cs typeface="Calibri" pitchFamily="34" charset="0"/>
              </a:rPr>
              <a:t>The two Enhancement Layers are compared, the Bit-Difference and the Cross Color prediction methods in terms of BD rate.  The BD rates  show reductions in all channels.</a:t>
            </a:r>
            <a:endParaRPr lang="en-US" sz="1200" dirty="0" smtClean="0">
              <a:latin typeface="Calibri" pitchFamily="34" charset="0"/>
              <a:cs typeface="Calibri" pitchFamily="34" charset="0"/>
            </a:endParaRPr>
          </a:p>
          <a:p>
            <a:endParaRPr lang="en-US" sz="1800" dirty="0" smtClean="0">
              <a:latin typeface="Calibri" pitchFamily="34" charset="0"/>
              <a:cs typeface="Calibri" pitchFamily="34" charset="0"/>
            </a:endParaRPr>
          </a:p>
        </p:txBody>
      </p:sp>
      <p:grpSp>
        <p:nvGrpSpPr>
          <p:cNvPr id="2" name="Group 1"/>
          <p:cNvGrpSpPr/>
          <p:nvPr/>
        </p:nvGrpSpPr>
        <p:grpSpPr>
          <a:xfrm>
            <a:off x="5762625" y="4019550"/>
            <a:ext cx="2038350" cy="533400"/>
            <a:chOff x="5762625" y="4019550"/>
            <a:chExt cx="2038350" cy="533400"/>
          </a:xfrm>
        </p:grpSpPr>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2625" y="4019550"/>
              <a:ext cx="20383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2625" y="4343400"/>
              <a:ext cx="203835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635838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Average Test Results</a:t>
            </a:r>
            <a:endParaRPr lang="en-US" dirty="0"/>
          </a:p>
        </p:txBody>
      </p:sp>
      <p:sp>
        <p:nvSpPr>
          <p:cNvPr id="6" name="Content Placeholder 5"/>
          <p:cNvSpPr>
            <a:spLocks noGrp="1"/>
          </p:cNvSpPr>
          <p:nvPr>
            <p:ph idx="1"/>
          </p:nvPr>
        </p:nvSpPr>
        <p:spPr>
          <a:xfrm>
            <a:off x="572293" y="942268"/>
            <a:ext cx="8152608" cy="2010482"/>
          </a:xfrm>
        </p:spPr>
        <p:txBody>
          <a:bodyPr/>
          <a:lstStyle/>
          <a:p>
            <a:r>
              <a:rPr lang="en-US" sz="1600" dirty="0" smtClean="0"/>
              <a:t>A summary of BD rate comparisons over a range of test sequences is shown below.</a:t>
            </a:r>
          </a:p>
          <a:p>
            <a:r>
              <a:rPr lang="en-US" sz="1600" dirty="0" smtClean="0"/>
              <a:t>Comparing Single Layer and Base Layer + Enhancement Layer (Cross Color) indicates a BD rate of [Y,U,V] = [8.5%, -13.8%,-38.5%] averaged across test content.</a:t>
            </a:r>
          </a:p>
          <a:p>
            <a:r>
              <a:rPr lang="en-US" sz="1600" dirty="0" smtClean="0"/>
              <a:t>Comparing the Enhancement Layers based on Bit-Depth or Cross Color prediction shows a BD rate</a:t>
            </a:r>
            <a:r>
              <a:rPr lang="en-US" sz="1600" dirty="0"/>
              <a:t> of [Y,U,V] = </a:t>
            </a:r>
            <a:r>
              <a:rPr lang="en-US" sz="1600" dirty="0" smtClean="0"/>
              <a:t>[-34.1%, -36.7%,-53.2%] averaged </a:t>
            </a:r>
            <a:r>
              <a:rPr lang="en-US" sz="1600" dirty="0"/>
              <a:t>across test </a:t>
            </a:r>
            <a:r>
              <a:rPr lang="en-US" sz="1600" dirty="0" smtClean="0"/>
              <a:t>content.</a:t>
            </a:r>
            <a:endParaRPr lang="en-US" sz="1600" dirty="0"/>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571750"/>
            <a:ext cx="7599376"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840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Scalable video coding is beneficial to support both full HD and UHDTV content.</a:t>
            </a:r>
          </a:p>
          <a:p>
            <a:r>
              <a:rPr lang="en-US" sz="1800" dirty="0" smtClean="0"/>
              <a:t>In addition to resolution, UHDTV also includes a color gamut and bit-depth transition.</a:t>
            </a:r>
          </a:p>
          <a:p>
            <a:r>
              <a:rPr lang="en-US" sz="1800" dirty="0" smtClean="0"/>
              <a:t>The proposed method of color prediction </a:t>
            </a:r>
            <a:r>
              <a:rPr lang="en-US" sz="1800" dirty="0" smtClean="0"/>
              <a:t>gives </a:t>
            </a:r>
            <a:r>
              <a:rPr lang="en-US" sz="1800" dirty="0" smtClean="0"/>
              <a:t>improvement in the ability to predict UHDTV data from BT.709 data </a:t>
            </a:r>
            <a:r>
              <a:rPr lang="en-US" sz="1800" dirty="0" smtClean="0"/>
              <a:t>represented in different color spaces.  </a:t>
            </a:r>
          </a:p>
          <a:p>
            <a:r>
              <a:rPr lang="en-US" sz="1800" dirty="0" smtClean="0"/>
              <a:t>Cross Color prediction give a significant reduction in BD rate compared to bit-shift prediction ranging across test content.</a:t>
            </a:r>
            <a:endParaRPr lang="en-US" sz="1800" dirty="0" smtClean="0"/>
          </a:p>
          <a:p>
            <a:r>
              <a:rPr lang="en-US" sz="1800" dirty="0" smtClean="0"/>
              <a:t>We </a:t>
            </a:r>
            <a:r>
              <a:rPr lang="en-US" sz="1800" dirty="0" smtClean="0"/>
              <a:t>propose adopting </a:t>
            </a:r>
            <a:r>
              <a:rPr lang="en-US" sz="1800" dirty="0" smtClean="0"/>
              <a:t>the </a:t>
            </a:r>
            <a:r>
              <a:rPr lang="en-US" sz="1800" dirty="0" smtClean="0"/>
              <a:t>Cross Color </a:t>
            </a:r>
            <a:r>
              <a:rPr lang="en-US" sz="1800" dirty="0" smtClean="0"/>
              <a:t>prediction tool into future scalable HEVC design.</a:t>
            </a:r>
            <a:endParaRPr lang="en-US" sz="1800" dirty="0"/>
          </a:p>
        </p:txBody>
      </p:sp>
      <p:sp>
        <p:nvSpPr>
          <p:cNvPr id="3" name="Title 2"/>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24990782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following slides illustrate the relation between BT.709 and UHDTV data </a:t>
            </a:r>
            <a:r>
              <a:rPr lang="en-US" smtClean="0"/>
              <a:t>for sample original </a:t>
            </a:r>
            <a:r>
              <a:rPr lang="en-US" dirty="0" smtClean="0"/>
              <a:t>source images</a:t>
            </a:r>
          </a:p>
          <a:p>
            <a:r>
              <a:rPr lang="en-US" dirty="0" smtClean="0"/>
              <a:t>During use in a scalable codec, the BT.709 source will actually be a reconstructed image potentially resulting in </a:t>
            </a:r>
            <a:r>
              <a:rPr lang="en-US" dirty="0" smtClean="0"/>
              <a:t>higher MSE values than reported here.</a:t>
            </a:r>
            <a:endParaRPr lang="en-US" dirty="0"/>
          </a:p>
        </p:txBody>
      </p:sp>
      <p:sp>
        <p:nvSpPr>
          <p:cNvPr id="3" name="Title 2"/>
          <p:cNvSpPr>
            <a:spLocks noGrp="1"/>
          </p:cNvSpPr>
          <p:nvPr>
            <p:ph type="title"/>
          </p:nvPr>
        </p:nvSpPr>
        <p:spPr/>
        <p:txBody>
          <a:bodyPr/>
          <a:lstStyle/>
          <a:p>
            <a:r>
              <a:rPr lang="en-US" dirty="0" smtClean="0"/>
              <a:t>Additional </a:t>
            </a:r>
            <a:r>
              <a:rPr lang="en-US" dirty="0" smtClean="0"/>
              <a:t>Prediction Examples</a:t>
            </a:r>
            <a:endParaRPr lang="en-US" dirty="0"/>
          </a:p>
        </p:txBody>
      </p:sp>
    </p:spTree>
    <p:extLst>
      <p:ext uri="{BB962C8B-B14F-4D97-AF65-F5344CB8AC3E}">
        <p14:creationId xmlns:p14="http://schemas.microsoft.com/office/powerpoint/2010/main" val="1637143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6800" y="895350"/>
            <a:ext cx="7047707" cy="3650794"/>
          </a:xfrm>
        </p:spPr>
        <p:txBody>
          <a:bodyPr/>
          <a:lstStyle/>
          <a:p>
            <a:r>
              <a:rPr lang="en-US" sz="2400" dirty="0" smtClean="0"/>
              <a:t>Introduction</a:t>
            </a:r>
          </a:p>
          <a:p>
            <a:r>
              <a:rPr lang="en-US" sz="2400" dirty="0" smtClean="0"/>
              <a:t>Color spaces BT.709 vs. BT.2020 (UHDTV)</a:t>
            </a:r>
            <a:endParaRPr lang="en-US" sz="2000" dirty="0" smtClean="0"/>
          </a:p>
          <a:p>
            <a:r>
              <a:rPr lang="en-US" sz="2400" dirty="0"/>
              <a:t>Color Space Prediction</a:t>
            </a:r>
          </a:p>
          <a:p>
            <a:r>
              <a:rPr lang="en-US" sz="2400" dirty="0" smtClean="0"/>
              <a:t>Color Space Scalability</a:t>
            </a:r>
          </a:p>
          <a:p>
            <a:r>
              <a:rPr lang="en-US" sz="2400" dirty="0" smtClean="0"/>
              <a:t>Results</a:t>
            </a:r>
          </a:p>
          <a:p>
            <a:r>
              <a:rPr lang="en-US" sz="2400" smtClean="0"/>
              <a:t>Conclusions</a:t>
            </a:r>
            <a:endParaRPr lang="en-US" sz="2000" dirty="0" smtClean="0"/>
          </a:p>
          <a:p>
            <a:endParaRPr lang="en-US" sz="2400" dirty="0"/>
          </a:p>
        </p:txBody>
      </p:sp>
      <p:sp>
        <p:nvSpPr>
          <p:cNvPr id="3" name="Title 2"/>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1774200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BasketballDrive</a:t>
            </a:r>
            <a:r>
              <a:rPr lang="en-US" dirty="0" smtClean="0"/>
              <a:t> (Duplicate of Previous)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8" cy="20573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8" cy="205739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8" cy="205739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8" cy="2057398"/>
          </a:xfrm>
          <a:prstGeom prst="rect">
            <a:avLst/>
          </a:prstGeom>
        </p:spPr>
      </p:pic>
    </p:spTree>
    <p:extLst>
      <p:ext uri="{BB962C8B-B14F-4D97-AF65-F5344CB8AC3E}">
        <p14:creationId xmlns:p14="http://schemas.microsoft.com/office/powerpoint/2010/main" val="31845183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Cactus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8" cy="20573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8" cy="205739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8" cy="205739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8" cy="2057399"/>
          </a:xfrm>
          <a:prstGeom prst="rect">
            <a:avLst/>
          </a:prstGeom>
        </p:spPr>
      </p:pic>
    </p:spTree>
    <p:extLst>
      <p:ext uri="{BB962C8B-B14F-4D97-AF65-F5344CB8AC3E}">
        <p14:creationId xmlns:p14="http://schemas.microsoft.com/office/powerpoint/2010/main" val="3396337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Kimono</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8" cy="20573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8" cy="205739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8" cy="205739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8" cy="2057398"/>
          </a:xfrm>
          <a:prstGeom prst="rect">
            <a:avLst/>
          </a:prstGeom>
        </p:spPr>
      </p:pic>
    </p:spTree>
    <p:extLst>
      <p:ext uri="{BB962C8B-B14F-4D97-AF65-F5344CB8AC3E}">
        <p14:creationId xmlns:p14="http://schemas.microsoft.com/office/powerpoint/2010/main" val="38655179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ParkScene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7" cy="20573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7" cy="205739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7" cy="205739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7" cy="2057398"/>
          </a:xfrm>
          <a:prstGeom prst="rect">
            <a:avLst/>
          </a:prstGeom>
        </p:spPr>
      </p:pic>
    </p:spTree>
    <p:extLst>
      <p:ext uri="{BB962C8B-B14F-4D97-AF65-F5344CB8AC3E}">
        <p14:creationId xmlns:p14="http://schemas.microsoft.com/office/powerpoint/2010/main" val="519832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RaceHorses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7" cy="205739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7" cy="205739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7" cy="205739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7" cy="2057397"/>
          </a:xfrm>
          <a:prstGeom prst="rect">
            <a:avLst/>
          </a:prstGeom>
        </p:spPr>
      </p:pic>
    </p:spTree>
    <p:extLst>
      <p:ext uri="{BB962C8B-B14F-4D97-AF65-F5344CB8AC3E}">
        <p14:creationId xmlns:p14="http://schemas.microsoft.com/office/powerpoint/2010/main" val="12130637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734" y="742950"/>
            <a:ext cx="2743196" cy="205739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680" y="742950"/>
            <a:ext cx="2743196" cy="205739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734" y="2771775"/>
            <a:ext cx="2743196" cy="205739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3680" y="2771775"/>
            <a:ext cx="2743196" cy="2057397"/>
          </a:xfrm>
          <a:prstGeom prst="rect">
            <a:avLst/>
          </a:prstGeom>
        </p:spPr>
      </p:pic>
    </p:spTree>
    <p:extLst>
      <p:ext uri="{BB962C8B-B14F-4D97-AF65-F5344CB8AC3E}">
        <p14:creationId xmlns:p14="http://schemas.microsoft.com/office/powerpoint/2010/main" val="428874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ITU BT.2020 (UHDTV) recommendation</a:t>
            </a:r>
          </a:p>
        </p:txBody>
      </p:sp>
      <p:sp>
        <p:nvSpPr>
          <p:cNvPr id="4099" name="Content Placeholder 2"/>
          <p:cNvSpPr>
            <a:spLocks noGrp="1"/>
          </p:cNvSpPr>
          <p:nvPr>
            <p:ph idx="1"/>
          </p:nvPr>
        </p:nvSpPr>
        <p:spPr>
          <a:xfrm>
            <a:off x="212725" y="914400"/>
            <a:ext cx="8610600" cy="3771900"/>
          </a:xfrm>
        </p:spPr>
        <p:txBody>
          <a:bodyPr/>
          <a:lstStyle/>
          <a:p>
            <a:r>
              <a:rPr lang="en-US" sz="1400" dirty="0" smtClean="0"/>
              <a:t>Full HD content used BT.709 which defines</a:t>
            </a:r>
          </a:p>
          <a:p>
            <a:pPr lvl="1"/>
            <a:r>
              <a:rPr lang="en-US" sz="1200" dirty="0" smtClean="0"/>
              <a:t>Resolution</a:t>
            </a:r>
          </a:p>
          <a:p>
            <a:pPr lvl="1"/>
            <a:r>
              <a:rPr lang="en-US" sz="1200" dirty="0" smtClean="0"/>
              <a:t>Primary chromaticities and white point D65 (hence color gamut)</a:t>
            </a:r>
          </a:p>
          <a:p>
            <a:pPr lvl="1"/>
            <a:r>
              <a:rPr lang="en-US" sz="1200" dirty="0" smtClean="0"/>
              <a:t>Nonlinearity i.e. Gamma</a:t>
            </a:r>
          </a:p>
          <a:p>
            <a:pPr lvl="1"/>
            <a:r>
              <a:rPr lang="en-US" sz="1200" dirty="0" err="1" smtClean="0"/>
              <a:t>Luma</a:t>
            </a:r>
            <a:r>
              <a:rPr lang="en-US" sz="1200" dirty="0" smtClean="0"/>
              <a:t> and </a:t>
            </a:r>
            <a:r>
              <a:rPr lang="en-US" sz="1200" dirty="0" err="1" smtClean="0"/>
              <a:t>chroma</a:t>
            </a:r>
            <a:r>
              <a:rPr lang="en-US" sz="1200" dirty="0" smtClean="0"/>
              <a:t> definitions</a:t>
            </a:r>
          </a:p>
          <a:p>
            <a:pPr lvl="1"/>
            <a:r>
              <a:rPr lang="en-US" sz="1200" dirty="0" smtClean="0"/>
              <a:t>Quantization Bit-depth 8, 10</a:t>
            </a:r>
          </a:p>
          <a:p>
            <a:r>
              <a:rPr lang="en-US" sz="1400" dirty="0" smtClean="0"/>
              <a:t>Recent recommendation BT.2020 for Ultra High Definition TV (UHDTV)</a:t>
            </a:r>
          </a:p>
          <a:p>
            <a:pPr lvl="1"/>
            <a:r>
              <a:rPr lang="en-US" sz="1200" dirty="0" smtClean="0"/>
              <a:t>Resolutions 3840x2160 or 7680x4320 (4K and 8K)</a:t>
            </a:r>
          </a:p>
          <a:p>
            <a:pPr lvl="1"/>
            <a:r>
              <a:rPr lang="en-US" sz="1200" dirty="0" smtClean="0"/>
              <a:t>Primaries differ from BT-709 much wider gamut white point still D65</a:t>
            </a:r>
          </a:p>
          <a:p>
            <a:pPr lvl="1"/>
            <a:r>
              <a:rPr lang="en-US" sz="1200" dirty="0" smtClean="0"/>
              <a:t>Gamma same as BT-709 </a:t>
            </a:r>
          </a:p>
          <a:p>
            <a:pPr lvl="1"/>
            <a:r>
              <a:rPr lang="en-US" sz="1200" dirty="0" err="1" smtClean="0"/>
              <a:t>Luma</a:t>
            </a:r>
            <a:r>
              <a:rPr lang="en-US" sz="1200" dirty="0" smtClean="0"/>
              <a:t> and </a:t>
            </a:r>
            <a:r>
              <a:rPr lang="en-US" sz="1200" dirty="0" err="1" smtClean="0"/>
              <a:t>chroma</a:t>
            </a:r>
            <a:r>
              <a:rPr lang="en-US" sz="1200" dirty="0" smtClean="0"/>
              <a:t> definitions some what differ but similar</a:t>
            </a:r>
          </a:p>
          <a:p>
            <a:pPr lvl="1"/>
            <a:r>
              <a:rPr lang="en-US" sz="1200" dirty="0" smtClean="0"/>
              <a:t>Quantization Bit-depth 10, 12 (</a:t>
            </a:r>
            <a:r>
              <a:rPr lang="en-US" sz="1200" b="1" dirty="0" smtClean="0"/>
              <a:t>no 8-bit</a:t>
            </a:r>
            <a:r>
              <a:rPr lang="en-US" sz="1200" dirty="0" smtClean="0"/>
              <a:t>) </a:t>
            </a:r>
          </a:p>
          <a:p>
            <a:r>
              <a:rPr lang="en-US" sz="1400" dirty="0" smtClean="0"/>
              <a:t>For consumer application, the necessity to support transmission, distribution, and storage of 10-bit video may be costly.</a:t>
            </a:r>
          </a:p>
        </p:txBody>
      </p:sp>
    </p:spTree>
    <p:extLst>
      <p:ext uri="{BB962C8B-B14F-4D97-AF65-F5344CB8AC3E}">
        <p14:creationId xmlns:p14="http://schemas.microsoft.com/office/powerpoint/2010/main" val="761541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BT.709 vs. UHDTV Chromaticity</a:t>
            </a:r>
          </a:p>
        </p:txBody>
      </p:sp>
      <p:pic>
        <p:nvPicPr>
          <p:cNvPr id="512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1071563"/>
            <a:ext cx="53340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TextBox 3"/>
          <p:cNvSpPr txBox="1">
            <a:spLocks noChangeArrowheads="1"/>
          </p:cNvSpPr>
          <p:nvPr/>
        </p:nvSpPr>
        <p:spPr bwMode="auto">
          <a:xfrm>
            <a:off x="1371601" y="4087416"/>
            <a:ext cx="738182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ea typeface="ＭＳ Ｐゴシック" charset="-128"/>
              </a:defRPr>
            </a:lvl1pPr>
            <a:lvl2pPr marL="742950" indent="-285750" eaLnBrk="0" hangingPunct="0">
              <a:defRPr sz="2400">
                <a:solidFill>
                  <a:schemeClr val="tx1"/>
                </a:solidFill>
                <a:latin typeface="Tahoma" charset="0"/>
                <a:ea typeface="ＭＳ Ｐゴシック" charset="-128"/>
              </a:defRPr>
            </a:lvl2pPr>
            <a:lvl3pPr marL="1143000" indent="-228600" eaLnBrk="0" hangingPunct="0">
              <a:defRPr sz="2400">
                <a:solidFill>
                  <a:schemeClr val="tx1"/>
                </a:solidFill>
                <a:latin typeface="Tahoma" charset="0"/>
                <a:ea typeface="ＭＳ Ｐゴシック" charset="-128"/>
              </a:defRPr>
            </a:lvl3pPr>
            <a:lvl4pPr marL="1600200" indent="-228600" eaLnBrk="0" hangingPunct="0">
              <a:defRPr sz="2400">
                <a:solidFill>
                  <a:schemeClr val="tx1"/>
                </a:solidFill>
                <a:latin typeface="Tahoma" charset="0"/>
                <a:ea typeface="ＭＳ Ｐゴシック" charset="-128"/>
              </a:defRPr>
            </a:lvl4pPr>
            <a:lvl5pPr marL="2057400" indent="-228600" eaLnBrk="0" hangingPunct="0">
              <a:defRPr sz="2400">
                <a:solidFill>
                  <a:schemeClr val="tx1"/>
                </a:solidFill>
                <a:latin typeface="Tahoma" charset="0"/>
                <a:ea typeface="ＭＳ Ｐゴシック" charset="-128"/>
              </a:defRPr>
            </a:lvl5pPr>
            <a:lvl6pPr marL="2514600" indent="-228600" eaLnBrk="0" fontAlgn="base" hangingPunct="0">
              <a:spcBef>
                <a:spcPct val="0"/>
              </a:spcBef>
              <a:spcAft>
                <a:spcPct val="0"/>
              </a:spcAft>
              <a:defRPr sz="2400">
                <a:solidFill>
                  <a:schemeClr val="tx1"/>
                </a:solidFill>
                <a:latin typeface="Tahoma" charset="0"/>
                <a:ea typeface="ＭＳ Ｐゴシック" charset="-128"/>
              </a:defRPr>
            </a:lvl6pPr>
            <a:lvl7pPr marL="2971800" indent="-228600" eaLnBrk="0" fontAlgn="base" hangingPunct="0">
              <a:spcBef>
                <a:spcPct val="0"/>
              </a:spcBef>
              <a:spcAft>
                <a:spcPct val="0"/>
              </a:spcAft>
              <a:defRPr sz="2400">
                <a:solidFill>
                  <a:schemeClr val="tx1"/>
                </a:solidFill>
                <a:latin typeface="Tahoma" charset="0"/>
                <a:ea typeface="ＭＳ Ｐゴシック" charset="-128"/>
              </a:defRPr>
            </a:lvl7pPr>
            <a:lvl8pPr marL="3429000" indent="-228600" eaLnBrk="0" fontAlgn="base" hangingPunct="0">
              <a:spcBef>
                <a:spcPct val="0"/>
              </a:spcBef>
              <a:spcAft>
                <a:spcPct val="0"/>
              </a:spcAft>
              <a:defRPr sz="2400">
                <a:solidFill>
                  <a:schemeClr val="tx1"/>
                </a:solidFill>
                <a:latin typeface="Tahoma" charset="0"/>
                <a:ea typeface="ＭＳ Ｐゴシック" charset="-128"/>
              </a:defRPr>
            </a:lvl8pPr>
            <a:lvl9pPr marL="3886200" indent="-228600" eaLnBrk="0" fontAlgn="base" hangingPunct="0">
              <a:spcBef>
                <a:spcPct val="0"/>
              </a:spcBef>
              <a:spcAft>
                <a:spcPct val="0"/>
              </a:spcAft>
              <a:defRPr sz="2400">
                <a:solidFill>
                  <a:schemeClr val="tx1"/>
                </a:solidFill>
                <a:latin typeface="Tahoma" charset="0"/>
                <a:ea typeface="ＭＳ Ｐゴシック" charset="-128"/>
              </a:defRPr>
            </a:lvl9pPr>
          </a:lstStyle>
          <a:p>
            <a:pPr eaLnBrk="1" hangingPunct="1"/>
            <a:r>
              <a:rPr lang="en-US" sz="1800"/>
              <a:t>Gamut of UHDTV significantly larger in both green and red primaries.  </a:t>
            </a:r>
          </a:p>
          <a:p>
            <a:pPr eaLnBrk="1" hangingPunct="1"/>
            <a:r>
              <a:rPr lang="en-US" sz="1800"/>
              <a:t>Identical white point used for each D65.</a:t>
            </a:r>
          </a:p>
        </p:txBody>
      </p:sp>
    </p:spTree>
    <p:extLst>
      <p:ext uri="{BB962C8B-B14F-4D97-AF65-F5344CB8AC3E}">
        <p14:creationId xmlns:p14="http://schemas.microsoft.com/office/powerpoint/2010/main" val="3516972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Generation of UHDTV test data</a:t>
            </a:r>
          </a:p>
        </p:txBody>
      </p:sp>
      <p:sp>
        <p:nvSpPr>
          <p:cNvPr id="6147" name="Content Placeholder 4"/>
          <p:cNvSpPr>
            <a:spLocks noGrp="1"/>
          </p:cNvSpPr>
          <p:nvPr>
            <p:ph idx="1"/>
          </p:nvPr>
        </p:nvSpPr>
        <p:spPr/>
        <p:txBody>
          <a:bodyPr/>
          <a:lstStyle/>
          <a:p>
            <a:r>
              <a:rPr lang="en-US" sz="1800" dirty="0" smtClean="0"/>
              <a:t>Existing test sequences were converted to UHDTV format assuming BT.709 input using the following steps</a:t>
            </a:r>
          </a:p>
          <a:p>
            <a:r>
              <a:rPr lang="en-US" sz="1800" dirty="0" smtClean="0"/>
              <a:t>Each pixel was processed according to the following steps</a:t>
            </a:r>
          </a:p>
          <a:p>
            <a:pPr>
              <a:buFont typeface="Arial" charset="0"/>
              <a:buAutoNum type="arabicPeriod"/>
            </a:pPr>
            <a:r>
              <a:rPr lang="en-US" sz="1600" dirty="0" smtClean="0"/>
              <a:t>YCbCr to R’G’B’ conversion using the matrix of BT.709 </a:t>
            </a:r>
          </a:p>
          <a:p>
            <a:pPr>
              <a:buFont typeface="Arial" charset="0"/>
              <a:buAutoNum type="arabicPeriod"/>
            </a:pPr>
            <a:r>
              <a:rPr lang="en-US" sz="1600" dirty="0" smtClean="0"/>
              <a:t>R’G’B’ to RGB using the nonlinearity of BT.709, (gamma)</a:t>
            </a:r>
          </a:p>
          <a:p>
            <a:pPr>
              <a:buFont typeface="Arial" charset="0"/>
              <a:buAutoNum type="arabicPeriod"/>
            </a:pPr>
            <a:r>
              <a:rPr lang="en-US" sz="1600" dirty="0" smtClean="0"/>
              <a:t>RGB to XYZ using primary chromaticity values from BT.709</a:t>
            </a:r>
          </a:p>
          <a:p>
            <a:pPr>
              <a:buFont typeface="Arial" charset="0"/>
              <a:buAutoNum type="arabicPeriod"/>
            </a:pPr>
            <a:r>
              <a:rPr lang="en-US" sz="1600" dirty="0" smtClean="0"/>
              <a:t>XYZ to RGB using primary chromaticity values from BT.2020 (UHDTV)</a:t>
            </a:r>
          </a:p>
          <a:p>
            <a:pPr>
              <a:buFont typeface="Arial" charset="0"/>
              <a:buAutoNum type="arabicPeriod"/>
            </a:pPr>
            <a:r>
              <a:rPr lang="en-US" sz="1600" dirty="0" smtClean="0"/>
              <a:t>RGB to R’G’B’ using the nonlinearity of BT.2020 (UHDTV)</a:t>
            </a:r>
          </a:p>
          <a:p>
            <a:pPr>
              <a:buFont typeface="Arial" charset="0"/>
              <a:buAutoNum type="arabicPeriod"/>
            </a:pPr>
            <a:r>
              <a:rPr lang="en-US" sz="1600" dirty="0" smtClean="0"/>
              <a:t>R’G’B’ to YCbCr conversion using matrix of BT.2020 (UHDTV)</a:t>
            </a:r>
          </a:p>
        </p:txBody>
      </p:sp>
      <p:sp>
        <p:nvSpPr>
          <p:cNvPr id="5" name="Rectangle 4"/>
          <p:cNvSpPr/>
          <p:nvPr/>
        </p:nvSpPr>
        <p:spPr bwMode="auto">
          <a:xfrm>
            <a:off x="1752600" y="3714750"/>
            <a:ext cx="7620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YCbCr</a:t>
            </a:r>
          </a:p>
        </p:txBody>
      </p:sp>
      <p:sp>
        <p:nvSpPr>
          <p:cNvPr id="6" name="Rectangle 5"/>
          <p:cNvSpPr/>
          <p:nvPr/>
        </p:nvSpPr>
        <p:spPr bwMode="auto">
          <a:xfrm>
            <a:off x="3429000" y="3714750"/>
            <a:ext cx="7620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R’G’B’</a:t>
            </a:r>
          </a:p>
        </p:txBody>
      </p:sp>
      <p:cxnSp>
        <p:nvCxnSpPr>
          <p:cNvPr id="8" name="Straight Arrow Connector 7"/>
          <p:cNvCxnSpPr>
            <a:stCxn id="5" idx="3"/>
            <a:endCxn id="6" idx="1"/>
          </p:cNvCxnSpPr>
          <p:nvPr/>
        </p:nvCxnSpPr>
        <p:spPr bwMode="auto">
          <a:xfrm>
            <a:off x="2514600" y="3905250"/>
            <a:ext cx="9144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
        <p:nvSpPr>
          <p:cNvPr id="9" name="TextBox 8"/>
          <p:cNvSpPr txBox="1"/>
          <p:nvPr/>
        </p:nvSpPr>
        <p:spPr>
          <a:xfrm>
            <a:off x="2590800" y="3638550"/>
            <a:ext cx="762000" cy="276999"/>
          </a:xfrm>
          <a:prstGeom prst="rect">
            <a:avLst/>
          </a:prstGeom>
          <a:noFill/>
        </p:spPr>
        <p:txBody>
          <a:bodyPr wrap="square" rtlCol="0">
            <a:spAutoFit/>
          </a:bodyPr>
          <a:lstStyle/>
          <a:p>
            <a:r>
              <a:rPr lang="en-US" sz="1200" b="1" dirty="0" smtClean="0">
                <a:latin typeface="Calibri" pitchFamily="34" charset="0"/>
                <a:cs typeface="Calibri" pitchFamily="34" charset="0"/>
              </a:rPr>
              <a:t>[BT.709]</a:t>
            </a:r>
          </a:p>
        </p:txBody>
      </p:sp>
      <p:sp>
        <p:nvSpPr>
          <p:cNvPr id="10" name="Rectangle 9"/>
          <p:cNvSpPr/>
          <p:nvPr/>
        </p:nvSpPr>
        <p:spPr bwMode="auto">
          <a:xfrm>
            <a:off x="5105400" y="3714750"/>
            <a:ext cx="6858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RGB</a:t>
            </a:r>
          </a:p>
        </p:txBody>
      </p:sp>
      <p:cxnSp>
        <p:nvCxnSpPr>
          <p:cNvPr id="14" name="Straight Arrow Connector 13"/>
          <p:cNvCxnSpPr>
            <a:stCxn id="6" idx="3"/>
            <a:endCxn id="10" idx="1"/>
          </p:cNvCxnSpPr>
          <p:nvPr/>
        </p:nvCxnSpPr>
        <p:spPr bwMode="auto">
          <a:xfrm>
            <a:off x="4191000" y="3905250"/>
            <a:ext cx="9144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
        <p:nvSpPr>
          <p:cNvPr id="16" name="TextBox 15"/>
          <p:cNvSpPr txBox="1"/>
          <p:nvPr/>
        </p:nvSpPr>
        <p:spPr>
          <a:xfrm>
            <a:off x="4267200" y="3656826"/>
            <a:ext cx="762000" cy="276999"/>
          </a:xfrm>
          <a:prstGeom prst="rect">
            <a:avLst/>
          </a:prstGeom>
          <a:noFill/>
        </p:spPr>
        <p:txBody>
          <a:bodyPr wrap="square" rtlCol="0">
            <a:spAutoFit/>
          </a:bodyPr>
          <a:lstStyle/>
          <a:p>
            <a:r>
              <a:rPr lang="en-US" sz="1200" b="1" dirty="0" smtClean="0">
                <a:latin typeface="Calibri" pitchFamily="34" charset="0"/>
                <a:cs typeface="Calibri" pitchFamily="34" charset="0"/>
              </a:rPr>
              <a:t>[BT.709]</a:t>
            </a:r>
          </a:p>
        </p:txBody>
      </p:sp>
      <p:sp>
        <p:nvSpPr>
          <p:cNvPr id="17" name="Rectangle 16"/>
          <p:cNvSpPr/>
          <p:nvPr/>
        </p:nvSpPr>
        <p:spPr bwMode="auto">
          <a:xfrm>
            <a:off x="6858000" y="3714750"/>
            <a:ext cx="6858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XYZ</a:t>
            </a:r>
          </a:p>
        </p:txBody>
      </p:sp>
      <p:cxnSp>
        <p:nvCxnSpPr>
          <p:cNvPr id="19" name="Straight Arrow Connector 18"/>
          <p:cNvCxnSpPr>
            <a:stCxn id="10" idx="3"/>
            <a:endCxn id="17" idx="1"/>
          </p:cNvCxnSpPr>
          <p:nvPr/>
        </p:nvCxnSpPr>
        <p:spPr bwMode="auto">
          <a:xfrm>
            <a:off x="5791200" y="3905250"/>
            <a:ext cx="10668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
        <p:nvSpPr>
          <p:cNvPr id="20" name="Rectangle 19"/>
          <p:cNvSpPr/>
          <p:nvPr/>
        </p:nvSpPr>
        <p:spPr bwMode="auto">
          <a:xfrm>
            <a:off x="5105400" y="4171950"/>
            <a:ext cx="6858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RGB</a:t>
            </a:r>
          </a:p>
        </p:txBody>
      </p:sp>
      <p:sp>
        <p:nvSpPr>
          <p:cNvPr id="21" name="Rectangle 20"/>
          <p:cNvSpPr/>
          <p:nvPr/>
        </p:nvSpPr>
        <p:spPr bwMode="auto">
          <a:xfrm>
            <a:off x="3429000" y="4171950"/>
            <a:ext cx="7620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chemeClr val="tx1"/>
                </a:solidFill>
                <a:effectLst/>
                <a:latin typeface="Tahoma" pitchFamily="34" charset="0"/>
              </a:rPr>
              <a:t>R’G’B’</a:t>
            </a:r>
          </a:p>
        </p:txBody>
      </p:sp>
      <p:sp>
        <p:nvSpPr>
          <p:cNvPr id="22" name="Rectangle 21"/>
          <p:cNvSpPr/>
          <p:nvPr/>
        </p:nvSpPr>
        <p:spPr bwMode="auto">
          <a:xfrm>
            <a:off x="1752600" y="4171950"/>
            <a:ext cx="762000" cy="381000"/>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6600"/>
                </a:solidFill>
                <a:effectLst/>
                <a:latin typeface="Tahoma" pitchFamily="34" charset="0"/>
              </a:rPr>
              <a:t>YCbCr</a:t>
            </a:r>
          </a:p>
        </p:txBody>
      </p:sp>
      <p:cxnSp>
        <p:nvCxnSpPr>
          <p:cNvPr id="24" name="Elbow Connector 23"/>
          <p:cNvCxnSpPr>
            <a:stCxn id="17" idx="2"/>
            <a:endCxn id="20" idx="3"/>
          </p:cNvCxnSpPr>
          <p:nvPr/>
        </p:nvCxnSpPr>
        <p:spPr bwMode="auto">
          <a:xfrm rot="5400000">
            <a:off x="6362700" y="3524250"/>
            <a:ext cx="266700" cy="1409700"/>
          </a:xfrm>
          <a:prstGeom prst="bentConnector2">
            <a:avLst/>
          </a:prstGeom>
          <a:solidFill>
            <a:schemeClr val="accent1"/>
          </a:solidFill>
          <a:ln w="9525" cap="flat" cmpd="sng" algn="ctr">
            <a:solidFill>
              <a:schemeClr val="tx1"/>
            </a:solidFill>
            <a:prstDash val="solid"/>
            <a:miter lim="800000"/>
            <a:headEnd type="none" w="med" len="med"/>
            <a:tailEnd type="arrow"/>
          </a:ln>
          <a:effectLst/>
        </p:spPr>
      </p:cxnSp>
      <p:cxnSp>
        <p:nvCxnSpPr>
          <p:cNvPr id="27" name="Straight Arrow Connector 26"/>
          <p:cNvCxnSpPr>
            <a:stCxn id="20" idx="1"/>
            <a:endCxn id="21" idx="3"/>
          </p:cNvCxnSpPr>
          <p:nvPr/>
        </p:nvCxnSpPr>
        <p:spPr bwMode="auto">
          <a:xfrm flipH="1">
            <a:off x="4191000" y="4362450"/>
            <a:ext cx="9144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cxnSp>
        <p:nvCxnSpPr>
          <p:cNvPr id="29" name="Straight Arrow Connector 28"/>
          <p:cNvCxnSpPr>
            <a:stCxn id="21" idx="1"/>
            <a:endCxn id="22" idx="3"/>
          </p:cNvCxnSpPr>
          <p:nvPr/>
        </p:nvCxnSpPr>
        <p:spPr bwMode="auto">
          <a:xfrm flipH="1">
            <a:off x="2514600" y="4362450"/>
            <a:ext cx="914400" cy="0"/>
          </a:xfrm>
          <a:prstGeom prst="straightConnector1">
            <a:avLst/>
          </a:prstGeom>
          <a:solidFill>
            <a:schemeClr val="accent1"/>
          </a:solidFill>
          <a:ln w="9525" cap="flat" cmpd="sng" algn="ctr">
            <a:solidFill>
              <a:schemeClr val="tx1"/>
            </a:solidFill>
            <a:prstDash val="solid"/>
            <a:miter lim="800000"/>
            <a:headEnd type="none" w="med" len="med"/>
            <a:tailEnd type="arrow"/>
          </a:ln>
          <a:effectLst/>
        </p:spPr>
      </p:cxnSp>
      <p:sp>
        <p:nvSpPr>
          <p:cNvPr id="30" name="TextBox 29"/>
          <p:cNvSpPr txBox="1"/>
          <p:nvPr/>
        </p:nvSpPr>
        <p:spPr>
          <a:xfrm>
            <a:off x="2590800" y="4400550"/>
            <a:ext cx="914400" cy="276999"/>
          </a:xfrm>
          <a:prstGeom prst="rect">
            <a:avLst/>
          </a:prstGeom>
          <a:noFill/>
        </p:spPr>
        <p:txBody>
          <a:bodyPr wrap="square" rtlCol="0">
            <a:spAutoFit/>
          </a:bodyPr>
          <a:lstStyle/>
          <a:p>
            <a:r>
              <a:rPr lang="en-US" sz="1200" b="1" dirty="0" smtClean="0">
                <a:latin typeface="Calibri" pitchFamily="34" charset="0"/>
                <a:cs typeface="Calibri" pitchFamily="34" charset="0"/>
              </a:rPr>
              <a:t>[BT.2020]</a:t>
            </a:r>
          </a:p>
        </p:txBody>
      </p:sp>
      <p:sp>
        <p:nvSpPr>
          <p:cNvPr id="41" name="TextBox 40"/>
          <p:cNvSpPr txBox="1"/>
          <p:nvPr/>
        </p:nvSpPr>
        <p:spPr>
          <a:xfrm>
            <a:off x="4267200" y="4400550"/>
            <a:ext cx="914400" cy="276999"/>
          </a:xfrm>
          <a:prstGeom prst="rect">
            <a:avLst/>
          </a:prstGeom>
          <a:noFill/>
        </p:spPr>
        <p:txBody>
          <a:bodyPr wrap="square" rtlCol="0">
            <a:spAutoFit/>
          </a:bodyPr>
          <a:lstStyle/>
          <a:p>
            <a:r>
              <a:rPr lang="en-US" sz="1200" b="1" dirty="0" smtClean="0">
                <a:latin typeface="Calibri" pitchFamily="34" charset="0"/>
                <a:cs typeface="Calibri" pitchFamily="34" charset="0"/>
              </a:rPr>
              <a:t>[BT.2020]</a:t>
            </a:r>
          </a:p>
        </p:txBody>
      </p:sp>
      <p:sp>
        <p:nvSpPr>
          <p:cNvPr id="42" name="TextBox 41"/>
          <p:cNvSpPr txBox="1"/>
          <p:nvPr/>
        </p:nvSpPr>
        <p:spPr>
          <a:xfrm>
            <a:off x="5819775" y="3638550"/>
            <a:ext cx="762000" cy="276999"/>
          </a:xfrm>
          <a:prstGeom prst="rect">
            <a:avLst/>
          </a:prstGeom>
          <a:noFill/>
        </p:spPr>
        <p:txBody>
          <a:bodyPr wrap="square" rtlCol="0">
            <a:spAutoFit/>
          </a:bodyPr>
          <a:lstStyle/>
          <a:p>
            <a:r>
              <a:rPr lang="en-US" sz="1200" b="1" dirty="0" smtClean="0">
                <a:latin typeface="Calibri" pitchFamily="34" charset="0"/>
                <a:cs typeface="Calibri" pitchFamily="34" charset="0"/>
              </a:rPr>
              <a:t>[BT.709]</a:t>
            </a:r>
          </a:p>
        </p:txBody>
      </p:sp>
      <p:sp>
        <p:nvSpPr>
          <p:cNvPr id="43" name="TextBox 42"/>
          <p:cNvSpPr txBox="1"/>
          <p:nvPr/>
        </p:nvSpPr>
        <p:spPr>
          <a:xfrm>
            <a:off x="5867400" y="4400550"/>
            <a:ext cx="914400" cy="276999"/>
          </a:xfrm>
          <a:prstGeom prst="rect">
            <a:avLst/>
          </a:prstGeom>
          <a:noFill/>
        </p:spPr>
        <p:txBody>
          <a:bodyPr wrap="square" rtlCol="0">
            <a:spAutoFit/>
          </a:bodyPr>
          <a:lstStyle/>
          <a:p>
            <a:r>
              <a:rPr lang="en-US" sz="1200" b="1" dirty="0" smtClean="0">
                <a:latin typeface="Calibri" pitchFamily="34" charset="0"/>
                <a:cs typeface="Calibri" pitchFamily="34" charset="0"/>
              </a:rPr>
              <a:t>[BT.2020]</a:t>
            </a:r>
          </a:p>
        </p:txBody>
      </p:sp>
      <p:sp>
        <p:nvSpPr>
          <p:cNvPr id="44" name="TextBox 43"/>
          <p:cNvSpPr txBox="1"/>
          <p:nvPr/>
        </p:nvSpPr>
        <p:spPr>
          <a:xfrm>
            <a:off x="2647950" y="3971925"/>
            <a:ext cx="609600" cy="276999"/>
          </a:xfrm>
          <a:prstGeom prst="rect">
            <a:avLst/>
          </a:prstGeom>
          <a:noFill/>
        </p:spPr>
        <p:txBody>
          <a:bodyPr wrap="square" rtlCol="0">
            <a:spAutoFit/>
          </a:bodyPr>
          <a:lstStyle/>
          <a:p>
            <a:r>
              <a:rPr lang="en-US" sz="1200" b="1" dirty="0" smtClean="0">
                <a:solidFill>
                  <a:srgbClr val="0070C0"/>
                </a:solidFill>
                <a:latin typeface="Calibri" pitchFamily="34" charset="0"/>
                <a:cs typeface="Calibri" pitchFamily="34" charset="0"/>
              </a:rPr>
              <a:t>Matrix</a:t>
            </a:r>
          </a:p>
        </p:txBody>
      </p:sp>
      <p:sp>
        <p:nvSpPr>
          <p:cNvPr id="45" name="TextBox 44"/>
          <p:cNvSpPr txBox="1"/>
          <p:nvPr/>
        </p:nvSpPr>
        <p:spPr>
          <a:xfrm>
            <a:off x="4152900" y="3962400"/>
            <a:ext cx="990600" cy="276999"/>
          </a:xfrm>
          <a:prstGeom prst="rect">
            <a:avLst/>
          </a:prstGeom>
          <a:noFill/>
        </p:spPr>
        <p:txBody>
          <a:bodyPr wrap="square" rtlCol="0">
            <a:spAutoFit/>
          </a:bodyPr>
          <a:lstStyle/>
          <a:p>
            <a:r>
              <a:rPr lang="en-US" sz="1200" b="1" dirty="0" smtClean="0">
                <a:solidFill>
                  <a:srgbClr val="0070C0"/>
                </a:solidFill>
                <a:latin typeface="Calibri" pitchFamily="34" charset="0"/>
                <a:cs typeface="Calibri" pitchFamily="34" charset="0"/>
              </a:rPr>
              <a:t>Nonlinearity</a:t>
            </a:r>
          </a:p>
        </p:txBody>
      </p:sp>
      <p:sp>
        <p:nvSpPr>
          <p:cNvPr id="46" name="TextBox 45"/>
          <p:cNvSpPr txBox="1"/>
          <p:nvPr/>
        </p:nvSpPr>
        <p:spPr>
          <a:xfrm>
            <a:off x="5867400" y="4019550"/>
            <a:ext cx="1066800" cy="276999"/>
          </a:xfrm>
          <a:prstGeom prst="rect">
            <a:avLst/>
          </a:prstGeom>
          <a:noFill/>
        </p:spPr>
        <p:txBody>
          <a:bodyPr wrap="square" rtlCol="0">
            <a:spAutoFit/>
          </a:bodyPr>
          <a:lstStyle/>
          <a:p>
            <a:r>
              <a:rPr lang="en-US" sz="1200" b="1" dirty="0" smtClean="0">
                <a:solidFill>
                  <a:srgbClr val="0070C0"/>
                </a:solidFill>
                <a:latin typeface="Calibri" pitchFamily="34" charset="0"/>
                <a:cs typeface="Calibri" pitchFamily="34" charset="0"/>
              </a:rPr>
              <a:t>Chromaticity</a:t>
            </a:r>
          </a:p>
        </p:txBody>
      </p:sp>
    </p:spTree>
    <p:extLst>
      <p:ext uri="{BB962C8B-B14F-4D97-AF65-F5344CB8AC3E}">
        <p14:creationId xmlns:p14="http://schemas.microsoft.com/office/powerpoint/2010/main" val="1952151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BT.709 and UHDTV image example</a:t>
            </a:r>
            <a:endParaRPr lang="en-US" dirty="0"/>
          </a:p>
        </p:txBody>
      </p:sp>
      <p:sp>
        <p:nvSpPr>
          <p:cNvPr id="3" name="Content Placeholder 2"/>
          <p:cNvSpPr>
            <a:spLocks noGrp="1"/>
          </p:cNvSpPr>
          <p:nvPr>
            <p:ph idx="1"/>
          </p:nvPr>
        </p:nvSpPr>
        <p:spPr/>
        <p:txBody>
          <a:bodyPr/>
          <a:lstStyle/>
          <a:p>
            <a:r>
              <a:rPr lang="en-US" sz="1400" dirty="0" smtClean="0"/>
              <a:t>The data is shown in the same representation.</a:t>
            </a:r>
          </a:p>
          <a:p>
            <a:r>
              <a:rPr lang="en-US" sz="1400" dirty="0" smtClean="0"/>
              <a:t>The image looks different since the data is designed for different color space.</a:t>
            </a:r>
          </a:p>
          <a:p>
            <a:r>
              <a:rPr lang="en-US" sz="1400" dirty="0" smtClean="0"/>
              <a:t>Observe the color change particularly the desaturation of the red seen in the presentation of  UHDTV data.  The UHDTV data is designed for presentation with more highly saturated red primary as shown on the chromaticity diagram.</a:t>
            </a:r>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204650"/>
            <a:ext cx="3657600" cy="2057400"/>
          </a:xfrm>
          <a:prstGeom prst="rect">
            <a:avLst/>
          </a:prstGeom>
        </p:spPr>
      </p:pic>
      <p:sp>
        <p:nvSpPr>
          <p:cNvPr id="9" name="TextBox 8"/>
          <p:cNvSpPr txBox="1"/>
          <p:nvPr/>
        </p:nvSpPr>
        <p:spPr>
          <a:xfrm>
            <a:off x="1219200" y="4386648"/>
            <a:ext cx="2195216" cy="276999"/>
          </a:xfrm>
          <a:prstGeom prst="rect">
            <a:avLst/>
          </a:prstGeom>
          <a:noFill/>
        </p:spPr>
        <p:txBody>
          <a:bodyPr wrap="none" rtlCol="0">
            <a:spAutoFit/>
          </a:bodyPr>
          <a:lstStyle/>
          <a:p>
            <a:r>
              <a:rPr lang="en-US" sz="1200" dirty="0" smtClean="0"/>
              <a:t>BT.709 data presented as BT.709</a:t>
            </a:r>
            <a:endParaRPr lang="en-US" sz="12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2189975"/>
            <a:ext cx="3657600" cy="2057400"/>
          </a:xfrm>
          <a:prstGeom prst="rect">
            <a:avLst/>
          </a:prstGeom>
        </p:spPr>
      </p:pic>
      <p:sp>
        <p:nvSpPr>
          <p:cNvPr id="11" name="TextBox 10"/>
          <p:cNvSpPr txBox="1"/>
          <p:nvPr/>
        </p:nvSpPr>
        <p:spPr>
          <a:xfrm>
            <a:off x="5562600" y="4400548"/>
            <a:ext cx="2436180" cy="276999"/>
          </a:xfrm>
          <a:prstGeom prst="rect">
            <a:avLst/>
          </a:prstGeom>
          <a:noFill/>
        </p:spPr>
        <p:txBody>
          <a:bodyPr wrap="none" rtlCol="0">
            <a:spAutoFit/>
          </a:bodyPr>
          <a:lstStyle/>
          <a:p>
            <a:r>
              <a:rPr lang="en-US" sz="1200" dirty="0" smtClean="0"/>
              <a:t>UHDTV data presented as BT.709</a:t>
            </a:r>
            <a:endParaRPr lang="en-US" sz="1200" dirty="0"/>
          </a:p>
        </p:txBody>
      </p:sp>
    </p:spTree>
    <p:extLst>
      <p:ext uri="{BB962C8B-B14F-4D97-AF65-F5344CB8AC3E}">
        <p14:creationId xmlns:p14="http://schemas.microsoft.com/office/powerpoint/2010/main" val="412530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Space Prediction</a:t>
            </a:r>
            <a:endParaRPr lang="en-US" dirty="0"/>
          </a:p>
        </p:txBody>
      </p:sp>
      <p:sp>
        <p:nvSpPr>
          <p:cNvPr id="3" name="Content Placeholder 2"/>
          <p:cNvSpPr>
            <a:spLocks noGrp="1"/>
          </p:cNvSpPr>
          <p:nvPr>
            <p:ph idx="1"/>
          </p:nvPr>
        </p:nvSpPr>
        <p:spPr/>
        <p:txBody>
          <a:bodyPr/>
          <a:lstStyle/>
          <a:p>
            <a:r>
              <a:rPr lang="en-US" dirty="0" smtClean="0"/>
              <a:t>The BT.709 and UHDTV data appear quite correlated. </a:t>
            </a:r>
          </a:p>
          <a:p>
            <a:r>
              <a:rPr lang="en-US" dirty="0" smtClean="0"/>
              <a:t>We illustrate the correlation through scatter plots and introduce some prediction models</a:t>
            </a:r>
            <a:endParaRPr lang="en-US" dirty="0"/>
          </a:p>
        </p:txBody>
      </p:sp>
    </p:spTree>
    <p:extLst>
      <p:ext uri="{BB962C8B-B14F-4D97-AF65-F5344CB8AC3E}">
        <p14:creationId xmlns:p14="http://schemas.microsoft.com/office/powerpoint/2010/main" val="3181954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Space prediction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40000" lnSpcReduction="20000"/>
              </a:bodyPr>
              <a:lstStyle/>
              <a:p>
                <a:r>
                  <a:rPr lang="en-US" dirty="0" smtClean="0"/>
                  <a:t>Relation between BT.709 and UHDTV depends on image content some sample predictors are shown below</a:t>
                </a:r>
              </a:p>
              <a:p>
                <a:r>
                  <a:rPr lang="en-US" dirty="0" smtClean="0"/>
                  <a:t>Bit Difference predictor</a:t>
                </a:r>
              </a:p>
              <a:p>
                <a:pPr lvl="1"/>
                <a14:m>
                  <m:oMath xmlns:m="http://schemas.openxmlformats.org/officeDocument/2006/math">
                    <m:m>
                      <m:mPr>
                        <m:mcs>
                          <m:mc>
                            <m:mcPr>
                              <m:count m:val="1"/>
                              <m:mcJc m:val="center"/>
                            </m:mcPr>
                          </m:mc>
                        </m:mcs>
                        <m:ctrlPr>
                          <a:rPr lang="en-US" i="1">
                            <a:latin typeface="Cambria Math"/>
                          </a:rPr>
                        </m:ctrlPr>
                      </m:mPr>
                      <m:mr>
                        <m:e>
                          <m:sSub>
                            <m:sSubPr>
                              <m:ctrlPr>
                                <a:rPr lang="en-US" i="1">
                                  <a:latin typeface="Cambria Math"/>
                                </a:rPr>
                              </m:ctrlPr>
                            </m:sSubPr>
                            <m:e>
                              <m:r>
                                <a:rPr lang="en-US" i="1">
                                  <a:latin typeface="Cambria Math"/>
                                </a:rPr>
                                <m:t>𝑌</m:t>
                              </m:r>
                            </m:e>
                            <m:sub>
                              <m:r>
                                <a:rPr lang="en-US" i="1">
                                  <a:latin typeface="Cambria Math"/>
                                </a:rPr>
                                <m:t>𝑈𝐻𝐷𝑇𝑉</m:t>
                              </m:r>
                            </m:sub>
                          </m:sSub>
                          <m:r>
                            <m:rPr>
                              <m:brk m:alnAt="7"/>
                            </m:rPr>
                            <a:rPr lang="en-US" i="1">
                              <a:latin typeface="Cambria Math"/>
                            </a:rPr>
                            <m:t>=</m:t>
                          </m:r>
                          <m:sSub>
                            <m:sSubPr>
                              <m:ctrlPr>
                                <a:rPr lang="en-US" i="1">
                                  <a:latin typeface="Cambria Math"/>
                                </a:rPr>
                              </m:ctrlPr>
                            </m:sSubPr>
                            <m:e>
                              <m:r>
                                <a:rPr lang="en-US" i="1">
                                  <a:latin typeface="Cambria Math"/>
                                </a:rPr>
                                <m:t>𝑌</m:t>
                              </m:r>
                            </m:e>
                            <m:sub>
                              <m:r>
                                <a:rPr lang="en-US" i="1">
                                  <a:latin typeface="Cambria Math"/>
                                </a:rPr>
                                <m:t>709</m:t>
                              </m:r>
                            </m:sub>
                          </m:sSub>
                          <m:r>
                            <a:rPr lang="en-US" b="0" i="1" smtClean="0">
                              <a:latin typeface="Cambria Math"/>
                            </a:rPr>
                            <m:t>≪2</m:t>
                          </m:r>
                        </m:e>
                      </m:mr>
                      <m:mr>
                        <m:e>
                          <m:sSub>
                            <m:sSubPr>
                              <m:ctrlPr>
                                <a:rPr lang="en-US" i="1">
                                  <a:latin typeface="Cambria Math"/>
                                </a:rPr>
                              </m:ctrlPr>
                            </m:sSubPr>
                            <m:e>
                              <m:r>
                                <a:rPr lang="en-US" i="1">
                                  <a:latin typeface="Cambria Math"/>
                                </a:rPr>
                                <m:t>𝑈</m:t>
                              </m:r>
                            </m:e>
                            <m:sub>
                              <m:r>
                                <a:rPr lang="en-US" i="1">
                                  <a:latin typeface="Cambria Math"/>
                                </a:rPr>
                                <m:t>𝑈𝐻𝐷𝑇𝑉</m:t>
                              </m:r>
                            </m:sub>
                          </m:sSub>
                          <m:r>
                            <m:rPr>
                              <m:brk m:alnAt="7"/>
                            </m:rPr>
                            <a:rPr lang="en-US" i="1">
                              <a:latin typeface="Cambria Math"/>
                            </a:rPr>
                            <m:t>=</m:t>
                          </m:r>
                          <m:sSub>
                            <m:sSubPr>
                              <m:ctrlPr>
                                <a:rPr lang="en-US" i="1">
                                  <a:latin typeface="Cambria Math"/>
                                </a:rPr>
                              </m:ctrlPr>
                            </m:sSubPr>
                            <m:e>
                              <m:r>
                                <a:rPr lang="en-US" i="1">
                                  <a:latin typeface="Cambria Math"/>
                                </a:rPr>
                                <m:t>𝑈</m:t>
                              </m:r>
                            </m:e>
                            <m:sub>
                              <m:r>
                                <a:rPr lang="en-US" i="1">
                                  <a:latin typeface="Cambria Math"/>
                                </a:rPr>
                                <m:t>709</m:t>
                              </m:r>
                            </m:sub>
                          </m:sSub>
                          <m:r>
                            <a:rPr lang="en-US" b="0" i="1" smtClean="0">
                              <a:latin typeface="Cambria Math"/>
                            </a:rPr>
                            <m:t>≪2</m:t>
                          </m:r>
                        </m:e>
                      </m:mr>
                      <m:mr>
                        <m:e>
                          <m:sSub>
                            <m:sSubPr>
                              <m:ctrlPr>
                                <a:rPr lang="en-US" i="1">
                                  <a:latin typeface="Cambria Math"/>
                                </a:rPr>
                              </m:ctrlPr>
                            </m:sSubPr>
                            <m:e>
                              <m:r>
                                <a:rPr lang="en-US" i="1">
                                  <a:latin typeface="Cambria Math"/>
                                </a:rPr>
                                <m:t>𝑉</m:t>
                              </m:r>
                            </m:e>
                            <m:sub>
                              <m:r>
                                <a:rPr lang="en-US" i="1">
                                  <a:latin typeface="Cambria Math"/>
                                </a:rPr>
                                <m:t>𝑈𝐻𝐷𝑇𝑉</m:t>
                              </m:r>
                            </m:sub>
                          </m:sSub>
                          <m:r>
                            <m:rPr>
                              <m:brk m:alnAt="7"/>
                            </m:rPr>
                            <a:rPr lang="en-US" i="1">
                              <a:latin typeface="Cambria Math"/>
                            </a:rPr>
                            <m:t>=</m:t>
                          </m:r>
                          <m:sSub>
                            <m:sSubPr>
                              <m:ctrlPr>
                                <a:rPr lang="en-US" i="1">
                                  <a:latin typeface="Cambria Math"/>
                                </a:rPr>
                              </m:ctrlPr>
                            </m:sSubPr>
                            <m:e>
                              <m:r>
                                <a:rPr lang="en-US" i="1">
                                  <a:latin typeface="Cambria Math"/>
                                </a:rPr>
                                <m:t>𝑉</m:t>
                              </m:r>
                            </m:e>
                            <m:sub>
                              <m:r>
                                <a:rPr lang="en-US" i="1">
                                  <a:latin typeface="Cambria Math"/>
                                </a:rPr>
                                <m:t>709</m:t>
                              </m:r>
                            </m:sub>
                          </m:sSub>
                          <m:r>
                            <a:rPr lang="en-US" b="0" i="1" smtClean="0">
                              <a:latin typeface="Cambria Math"/>
                            </a:rPr>
                            <m:t>≪2</m:t>
                          </m:r>
                        </m:e>
                      </m:mr>
                    </m:m>
                  </m:oMath>
                </a14:m>
                <a:endParaRPr lang="en-US" dirty="0"/>
              </a:p>
              <a:p>
                <a:pPr lvl="1"/>
                <a:r>
                  <a:rPr lang="en-US" dirty="0" smtClean="0"/>
                  <a:t>No parameters</a:t>
                </a:r>
              </a:p>
              <a:p>
                <a:r>
                  <a:rPr lang="en-US" dirty="0" smtClean="0"/>
                  <a:t>Gain Offset predictor Channel Independent)</a:t>
                </a:r>
              </a:p>
              <a:p>
                <a:pPr lvl="1"/>
                <a14:m>
                  <m:oMath xmlns:m="http://schemas.openxmlformats.org/officeDocument/2006/math">
                    <m:m>
                      <m:mPr>
                        <m:mcs>
                          <m:mc>
                            <m:mcPr>
                              <m:count m:val="1"/>
                              <m:mcJc m:val="center"/>
                            </m:mcPr>
                          </m:mc>
                        </m:mcs>
                        <m:ctrlPr>
                          <a:rPr lang="en-US" i="1" smtClean="0">
                            <a:latin typeface="Cambria Math"/>
                          </a:rPr>
                        </m:ctrlPr>
                      </m:mPr>
                      <m:mr>
                        <m:e>
                          <m:sSub>
                            <m:sSubPr>
                              <m:ctrlPr>
                                <a:rPr lang="en-US" i="1" smtClean="0">
                                  <a:latin typeface="Cambria Math"/>
                                </a:rPr>
                              </m:ctrlPr>
                            </m:sSubPr>
                            <m:e>
                              <m:r>
                                <a:rPr lang="en-US" b="0" i="1" smtClean="0">
                                  <a:latin typeface="Cambria Math"/>
                                </a:rPr>
                                <m:t>𝑌</m:t>
                              </m:r>
                            </m:e>
                            <m:sub>
                              <m:r>
                                <a:rPr lang="en-US" b="0" i="1" smtClean="0">
                                  <a:latin typeface="Cambria Math"/>
                                </a:rPr>
                                <m:t>𝑈𝐻𝐷𝑇𝑉</m:t>
                              </m:r>
                            </m:sub>
                          </m:sSub>
                          <m:r>
                            <m:rPr>
                              <m:brk m:alnAt="7"/>
                            </m:rPr>
                            <a:rPr lang="en-US" b="0" i="1" smtClean="0">
                              <a:latin typeface="Cambria Math"/>
                            </a:rPr>
                            <m:t>=</m:t>
                          </m:r>
                          <m:sSub>
                            <m:sSubPr>
                              <m:ctrlPr>
                                <a:rPr lang="en-US" b="0" i="1" smtClean="0">
                                  <a:latin typeface="Cambria Math"/>
                                </a:rPr>
                              </m:ctrlPr>
                            </m:sSubPr>
                            <m:e>
                              <m:r>
                                <a:rPr lang="en-US" b="0" i="1" smtClean="0">
                                  <a:latin typeface="Cambria Math"/>
                                </a:rPr>
                                <m:t>𝑔</m:t>
                              </m:r>
                            </m:e>
                            <m:sub>
                              <m:r>
                                <a:rPr lang="en-US" b="0" i="1" smtClean="0">
                                  <a:latin typeface="Cambria Math"/>
                                </a:rPr>
                                <m:t>1</m:t>
                              </m:r>
                            </m:sub>
                          </m:sSub>
                          <m:r>
                            <m:rPr>
                              <m:brk m:alnAt="7"/>
                            </m:rPr>
                            <a:rPr lang="en-US" b="0" i="1" smtClean="0">
                              <a:latin typeface="Cambria Math"/>
                              <a:ea typeface="Cambria Math"/>
                            </a:rPr>
                            <m:t>∙</m:t>
                          </m:r>
                          <m:sSub>
                            <m:sSubPr>
                              <m:ctrlPr>
                                <a:rPr lang="en-US" i="1">
                                  <a:latin typeface="Cambria Math"/>
                                </a:rPr>
                              </m:ctrlPr>
                            </m:sSubPr>
                            <m:e>
                              <m:r>
                                <a:rPr lang="en-US" i="1">
                                  <a:latin typeface="Cambria Math"/>
                                </a:rPr>
                                <m:t>𝑌</m:t>
                              </m:r>
                            </m:e>
                            <m:sub>
                              <m:r>
                                <a:rPr lang="en-US" b="0" i="1" smtClean="0">
                                  <a:latin typeface="Cambria Math"/>
                                </a:rPr>
                                <m:t>709</m:t>
                              </m:r>
                            </m:sub>
                          </m:sSub>
                          <m:r>
                            <a:rPr lang="en-US" b="0" i="1" smtClean="0">
                              <a:latin typeface="Cambria Math"/>
                            </a:rPr>
                            <m:t>+</m:t>
                          </m:r>
                          <m:sSub>
                            <m:sSubPr>
                              <m:ctrlPr>
                                <a:rPr lang="en-US" i="1">
                                  <a:latin typeface="Cambria Math"/>
                                </a:rPr>
                              </m:ctrlPr>
                            </m:sSubPr>
                            <m:e>
                              <m:r>
                                <a:rPr lang="en-US" i="1">
                                  <a:latin typeface="Cambria Math"/>
                                </a:rPr>
                                <m:t>𝑜</m:t>
                              </m:r>
                            </m:e>
                            <m:sub>
                              <m:r>
                                <a:rPr lang="en-US" i="1">
                                  <a:latin typeface="Cambria Math"/>
                                </a:rPr>
                                <m:t>1</m:t>
                              </m:r>
                            </m:sub>
                          </m:sSub>
                        </m:e>
                      </m:mr>
                      <m:mr>
                        <m:e>
                          <m:sSub>
                            <m:sSubPr>
                              <m:ctrlPr>
                                <a:rPr lang="en-US" i="1">
                                  <a:latin typeface="Cambria Math"/>
                                </a:rPr>
                              </m:ctrlPr>
                            </m:sSubPr>
                            <m:e>
                              <m:r>
                                <a:rPr lang="en-US" b="0" i="1" smtClean="0">
                                  <a:latin typeface="Cambria Math"/>
                                </a:rPr>
                                <m:t>𝑈</m:t>
                              </m:r>
                            </m:e>
                            <m:sub>
                              <m:r>
                                <a:rPr lang="en-US" i="1">
                                  <a:latin typeface="Cambria Math"/>
                                </a:rPr>
                                <m:t>𝑈𝐻𝐷𝑇𝑉</m:t>
                              </m:r>
                            </m:sub>
                          </m:sSub>
                          <m:r>
                            <m:rPr>
                              <m:brk m:alnAt="7"/>
                            </m:rPr>
                            <a:rPr lang="en-US" i="1">
                              <a:latin typeface="Cambria Math"/>
                            </a:rPr>
                            <m:t>=</m:t>
                          </m:r>
                          <m:sSub>
                            <m:sSubPr>
                              <m:ctrlPr>
                                <a:rPr lang="en-US" i="1">
                                  <a:latin typeface="Cambria Math"/>
                                </a:rPr>
                              </m:ctrlPr>
                            </m:sSubPr>
                            <m:e>
                              <m:r>
                                <a:rPr lang="en-US" i="1">
                                  <a:latin typeface="Cambria Math"/>
                                </a:rPr>
                                <m:t>𝑔</m:t>
                              </m:r>
                            </m:e>
                            <m:sub>
                              <m:r>
                                <a:rPr lang="en-US" b="0" i="1" smtClean="0">
                                  <a:latin typeface="Cambria Math"/>
                                </a:rPr>
                                <m:t>2</m:t>
                              </m:r>
                            </m:sub>
                          </m:sSub>
                          <m:r>
                            <m:rPr>
                              <m:brk m:alnAt="7"/>
                            </m:rPr>
                            <a:rPr lang="en-US" i="1">
                              <a:latin typeface="Cambria Math"/>
                              <a:ea typeface="Cambria Math"/>
                            </a:rPr>
                            <m:t>∙</m:t>
                          </m:r>
                          <m:sSub>
                            <m:sSubPr>
                              <m:ctrlPr>
                                <a:rPr lang="en-US" i="1">
                                  <a:latin typeface="Cambria Math"/>
                                </a:rPr>
                              </m:ctrlPr>
                            </m:sSubPr>
                            <m:e>
                              <m:r>
                                <a:rPr lang="en-US" b="0" i="1" smtClean="0">
                                  <a:latin typeface="Cambria Math"/>
                                </a:rPr>
                                <m:t>𝑈</m:t>
                              </m:r>
                            </m:e>
                            <m:sub>
                              <m:r>
                                <a:rPr lang="en-US" i="1">
                                  <a:latin typeface="Cambria Math"/>
                                </a:rPr>
                                <m:t>709</m:t>
                              </m:r>
                            </m:sub>
                          </m:sSub>
                          <m:r>
                            <a:rPr lang="en-US" i="1">
                              <a:latin typeface="Cambria Math"/>
                            </a:rPr>
                            <m:t>+</m:t>
                          </m:r>
                          <m:sSub>
                            <m:sSubPr>
                              <m:ctrlPr>
                                <a:rPr lang="en-US" i="1">
                                  <a:latin typeface="Cambria Math"/>
                                </a:rPr>
                              </m:ctrlPr>
                            </m:sSubPr>
                            <m:e>
                              <m:r>
                                <a:rPr lang="en-US" i="1">
                                  <a:latin typeface="Cambria Math"/>
                                </a:rPr>
                                <m:t>𝑜</m:t>
                              </m:r>
                            </m:e>
                            <m:sub>
                              <m:r>
                                <a:rPr lang="en-US" b="0" i="1" smtClean="0">
                                  <a:latin typeface="Cambria Math"/>
                                </a:rPr>
                                <m:t>2</m:t>
                              </m:r>
                            </m:sub>
                          </m:sSub>
                        </m:e>
                      </m:mr>
                      <m:mr>
                        <m:e>
                          <m:sSub>
                            <m:sSubPr>
                              <m:ctrlPr>
                                <a:rPr lang="en-US" i="1">
                                  <a:latin typeface="Cambria Math"/>
                                </a:rPr>
                              </m:ctrlPr>
                            </m:sSubPr>
                            <m:e>
                              <m:r>
                                <a:rPr lang="en-US" b="0" i="1" smtClean="0">
                                  <a:latin typeface="Cambria Math"/>
                                </a:rPr>
                                <m:t>𝑉</m:t>
                              </m:r>
                            </m:e>
                            <m:sub>
                              <m:r>
                                <a:rPr lang="en-US" i="1">
                                  <a:latin typeface="Cambria Math"/>
                                </a:rPr>
                                <m:t>𝑈𝐻𝐷𝑇𝑉</m:t>
                              </m:r>
                            </m:sub>
                          </m:sSub>
                          <m:r>
                            <m:rPr>
                              <m:brk m:alnAt="7"/>
                            </m:rPr>
                            <a:rPr lang="en-US" i="1">
                              <a:latin typeface="Cambria Math"/>
                            </a:rPr>
                            <m:t>=</m:t>
                          </m:r>
                          <m:sSub>
                            <m:sSubPr>
                              <m:ctrlPr>
                                <a:rPr lang="en-US" i="1">
                                  <a:latin typeface="Cambria Math"/>
                                </a:rPr>
                              </m:ctrlPr>
                            </m:sSubPr>
                            <m:e>
                              <m:r>
                                <a:rPr lang="en-US" i="1">
                                  <a:latin typeface="Cambria Math"/>
                                </a:rPr>
                                <m:t>𝑔</m:t>
                              </m:r>
                            </m:e>
                            <m:sub>
                              <m:r>
                                <a:rPr lang="en-US" b="0" i="1" smtClean="0">
                                  <a:latin typeface="Cambria Math"/>
                                </a:rPr>
                                <m:t>3</m:t>
                              </m:r>
                            </m:sub>
                          </m:sSub>
                          <m:r>
                            <m:rPr>
                              <m:brk m:alnAt="7"/>
                            </m:rPr>
                            <a:rPr lang="en-US" i="1">
                              <a:latin typeface="Cambria Math"/>
                              <a:ea typeface="Cambria Math"/>
                            </a:rPr>
                            <m:t>∙</m:t>
                          </m:r>
                          <m:sSub>
                            <m:sSubPr>
                              <m:ctrlPr>
                                <a:rPr lang="en-US" i="1">
                                  <a:latin typeface="Cambria Math"/>
                                </a:rPr>
                              </m:ctrlPr>
                            </m:sSubPr>
                            <m:e>
                              <m:r>
                                <a:rPr lang="en-US" b="0" i="1" smtClean="0">
                                  <a:latin typeface="Cambria Math"/>
                                </a:rPr>
                                <m:t>𝑉</m:t>
                              </m:r>
                            </m:e>
                            <m:sub>
                              <m:r>
                                <a:rPr lang="en-US" i="1">
                                  <a:latin typeface="Cambria Math"/>
                                </a:rPr>
                                <m:t>709</m:t>
                              </m:r>
                            </m:sub>
                          </m:sSub>
                          <m:r>
                            <a:rPr lang="en-US" i="1">
                              <a:latin typeface="Cambria Math"/>
                            </a:rPr>
                            <m:t>+</m:t>
                          </m:r>
                          <m:sSub>
                            <m:sSubPr>
                              <m:ctrlPr>
                                <a:rPr lang="en-US" i="1">
                                  <a:latin typeface="Cambria Math"/>
                                </a:rPr>
                              </m:ctrlPr>
                            </m:sSubPr>
                            <m:e>
                              <m:r>
                                <a:rPr lang="en-US" i="1">
                                  <a:latin typeface="Cambria Math"/>
                                </a:rPr>
                                <m:t>𝑜</m:t>
                              </m:r>
                            </m:e>
                            <m:sub>
                              <m:r>
                                <a:rPr lang="en-US" b="0" i="1" smtClean="0">
                                  <a:latin typeface="Cambria Math"/>
                                </a:rPr>
                                <m:t>3</m:t>
                              </m:r>
                            </m:sub>
                          </m:sSub>
                        </m:e>
                      </m:mr>
                    </m:m>
                  </m:oMath>
                </a14:m>
                <a:endParaRPr lang="en-US" dirty="0" smtClean="0"/>
              </a:p>
              <a:p>
                <a:pPr lvl="1"/>
                <a:r>
                  <a:rPr lang="en-US" dirty="0" smtClean="0"/>
                  <a:t>Encoder selects 6 = 3+3 parameters then signals to decoder (default parameters possible)</a:t>
                </a:r>
              </a:p>
              <a:p>
                <a:r>
                  <a:rPr lang="en-US" dirty="0" smtClean="0"/>
                  <a:t>Cross Color General affine predictor</a:t>
                </a:r>
              </a:p>
              <a:p>
                <a:pPr lvl="1"/>
                <a:r>
                  <a:rPr lang="en-US" dirty="0" smtClean="0"/>
                  <a:t>3x3 matrix M and length 3 offset vector </a:t>
                </a:r>
                <a14:m>
                  <m:oMath xmlns:m="http://schemas.openxmlformats.org/officeDocument/2006/math">
                    <m:acc>
                      <m:accPr>
                        <m:chr m:val="⃗"/>
                        <m:ctrlPr>
                          <a:rPr lang="en-US" b="0" i="1" smtClean="0">
                            <a:latin typeface="Cambria Math"/>
                          </a:rPr>
                        </m:ctrlPr>
                      </m:accPr>
                      <m:e>
                        <m:r>
                          <a:rPr lang="en-US" b="0" i="1" smtClean="0">
                            <a:latin typeface="Cambria Math"/>
                          </a:rPr>
                          <m:t>𝑜</m:t>
                        </m:r>
                      </m:e>
                    </m:acc>
                  </m:oMath>
                </a14:m>
                <a:endParaRPr lang="en-US" i="1" dirty="0" smtClean="0">
                  <a:latin typeface="Cambria Math"/>
                </a:endParaRPr>
              </a:p>
              <a:p>
                <a:pPr lvl="1"/>
                <a14:m>
                  <m:oMath xmlns:m="http://schemas.openxmlformats.org/officeDocument/2006/math">
                    <m:sSub>
                      <m:sSubPr>
                        <m:ctrlPr>
                          <a:rPr lang="en-US" i="1" smtClean="0">
                            <a:latin typeface="Cambria Math"/>
                          </a:rPr>
                        </m:ctrlPr>
                      </m:sSubPr>
                      <m:e>
                        <m:d>
                          <m:dPr>
                            <m:ctrlPr>
                              <a:rPr lang="en-US" i="1">
                                <a:latin typeface="Cambria Math"/>
                              </a:rPr>
                            </m:ctrlPr>
                          </m:dPr>
                          <m:e>
                            <m:m>
                              <m:mPr>
                                <m:mcs>
                                  <m:mc>
                                    <m:mcPr>
                                      <m:count m:val="1"/>
                                      <m:mcJc m:val="center"/>
                                    </m:mcPr>
                                  </m:mc>
                                </m:mcs>
                                <m:ctrlPr>
                                  <a:rPr lang="en-US" i="1">
                                    <a:latin typeface="Cambria Math"/>
                                  </a:rPr>
                                </m:ctrlPr>
                              </m:mPr>
                              <m:mr>
                                <m:e>
                                  <m:r>
                                    <m:rPr>
                                      <m:brk m:alnAt="7"/>
                                    </m:rPr>
                                    <a:rPr lang="en-US" i="1">
                                      <a:latin typeface="Cambria Math"/>
                                    </a:rPr>
                                    <m:t>𝑌</m:t>
                                  </m:r>
                                </m:e>
                              </m:mr>
                              <m:mr>
                                <m:e>
                                  <m:r>
                                    <a:rPr lang="en-US" i="1">
                                      <a:latin typeface="Cambria Math"/>
                                    </a:rPr>
                                    <m:t>𝑈</m:t>
                                  </m:r>
                                </m:e>
                              </m:mr>
                              <m:mr>
                                <m:e>
                                  <m:r>
                                    <a:rPr lang="en-US" i="1">
                                      <a:latin typeface="Cambria Math"/>
                                    </a:rPr>
                                    <m:t>𝑉</m:t>
                                  </m:r>
                                </m:e>
                              </m:mr>
                            </m:m>
                          </m:e>
                        </m:d>
                      </m:e>
                      <m:sub>
                        <m:r>
                          <a:rPr lang="en-US" b="0" i="1" smtClean="0">
                            <a:latin typeface="Cambria Math"/>
                          </a:rPr>
                          <m:t>𝑈𝐻𝐷𝑇𝑉</m:t>
                        </m:r>
                      </m:sub>
                    </m:sSub>
                    <m:r>
                      <a:rPr lang="en-US" i="1" smtClean="0">
                        <a:latin typeface="Cambria Math"/>
                      </a:rPr>
                      <m:t>=</m:t>
                    </m:r>
                    <m:d>
                      <m:dPr>
                        <m:ctrlPr>
                          <a:rPr lang="en-US" i="1" smtClean="0">
                            <a:latin typeface="Cambria Math"/>
                          </a:rPr>
                        </m:ctrlPr>
                      </m:dPr>
                      <m:e>
                        <m:m>
                          <m:mPr>
                            <m:mcs>
                              <m:mc>
                                <m:mcPr>
                                  <m:count m:val="3"/>
                                  <m:mcJc m:val="center"/>
                                </m:mcPr>
                              </m:mc>
                            </m:mcs>
                            <m:ctrlPr>
                              <a:rPr lang="en-US" i="1" smtClean="0">
                                <a:latin typeface="Cambria Math"/>
                              </a:rPr>
                            </m:ctrlPr>
                          </m:mPr>
                          <m:mr>
                            <m:e>
                              <m:sSub>
                                <m:sSubPr>
                                  <m:ctrlPr>
                                    <a:rPr lang="en-US" i="1" smtClean="0">
                                      <a:latin typeface="Cambria Math"/>
                                    </a:rPr>
                                  </m:ctrlPr>
                                </m:sSubPr>
                                <m:e>
                                  <m:r>
                                    <a:rPr lang="en-US" b="0" i="1" smtClean="0">
                                      <a:latin typeface="Cambria Math"/>
                                    </a:rPr>
                                    <m:t>𝑚</m:t>
                                  </m:r>
                                </m:e>
                                <m:sub>
                                  <m:r>
                                    <a:rPr lang="en-US" b="0" i="1" smtClean="0">
                                      <a:latin typeface="Cambria Math"/>
                                    </a:rPr>
                                    <m:t>11</m:t>
                                  </m:r>
                                </m:sub>
                              </m:sSub>
                            </m:e>
                            <m:e>
                              <m:sSub>
                                <m:sSubPr>
                                  <m:ctrlPr>
                                    <a:rPr lang="en-US" i="1">
                                      <a:latin typeface="Cambria Math"/>
                                    </a:rPr>
                                  </m:ctrlPr>
                                </m:sSubPr>
                                <m:e>
                                  <m:r>
                                    <a:rPr lang="en-US" i="1">
                                      <a:latin typeface="Cambria Math"/>
                                    </a:rPr>
                                    <m:t>𝑚</m:t>
                                  </m:r>
                                </m:e>
                                <m:sub>
                                  <m:r>
                                    <a:rPr lang="en-US" i="1">
                                      <a:latin typeface="Cambria Math"/>
                                    </a:rPr>
                                    <m:t>1</m:t>
                                  </m:r>
                                  <m:r>
                                    <a:rPr lang="en-US" b="0" i="1" smtClean="0">
                                      <a:latin typeface="Cambria Math"/>
                                    </a:rPr>
                                    <m:t>2</m:t>
                                  </m:r>
                                </m:sub>
                              </m:sSub>
                            </m:e>
                            <m:e>
                              <m:sSub>
                                <m:sSubPr>
                                  <m:ctrlPr>
                                    <a:rPr lang="en-US" i="1">
                                      <a:latin typeface="Cambria Math"/>
                                    </a:rPr>
                                  </m:ctrlPr>
                                </m:sSubPr>
                                <m:e>
                                  <m:r>
                                    <a:rPr lang="en-US" i="1">
                                      <a:latin typeface="Cambria Math"/>
                                    </a:rPr>
                                    <m:t>𝑚</m:t>
                                  </m:r>
                                </m:e>
                                <m:sub>
                                  <m:r>
                                    <a:rPr lang="en-US" i="1">
                                      <a:latin typeface="Cambria Math"/>
                                    </a:rPr>
                                    <m:t>1</m:t>
                                  </m:r>
                                  <m:r>
                                    <a:rPr lang="en-US" b="0" i="1" smtClean="0">
                                      <a:latin typeface="Cambria Math"/>
                                    </a:rPr>
                                    <m:t>3</m:t>
                                  </m:r>
                                </m:sub>
                              </m:sSub>
                            </m:e>
                          </m:mr>
                          <m:mr>
                            <m:e>
                              <m:sSub>
                                <m:sSubPr>
                                  <m:ctrlPr>
                                    <a:rPr lang="en-US" i="1">
                                      <a:latin typeface="Cambria Math"/>
                                    </a:rPr>
                                  </m:ctrlPr>
                                </m:sSubPr>
                                <m:e>
                                  <m:r>
                                    <a:rPr lang="en-US" i="1">
                                      <a:latin typeface="Cambria Math"/>
                                    </a:rPr>
                                    <m:t>𝑚</m:t>
                                  </m:r>
                                </m:e>
                                <m:sub>
                                  <m:r>
                                    <a:rPr lang="en-US" b="0" i="1" smtClean="0">
                                      <a:latin typeface="Cambria Math"/>
                                    </a:rPr>
                                    <m:t>2</m:t>
                                  </m:r>
                                  <m:r>
                                    <a:rPr lang="en-US" i="1">
                                      <a:latin typeface="Cambria Math"/>
                                    </a:rPr>
                                    <m:t>1</m:t>
                                  </m:r>
                                </m:sub>
                              </m:sSub>
                            </m:e>
                            <m:e>
                              <m:sSub>
                                <m:sSubPr>
                                  <m:ctrlPr>
                                    <a:rPr lang="en-US" i="1">
                                      <a:latin typeface="Cambria Math"/>
                                    </a:rPr>
                                  </m:ctrlPr>
                                </m:sSubPr>
                                <m:e>
                                  <m:r>
                                    <a:rPr lang="en-US" i="1">
                                      <a:latin typeface="Cambria Math"/>
                                    </a:rPr>
                                    <m:t>𝑚</m:t>
                                  </m:r>
                                </m:e>
                                <m:sub>
                                  <m:r>
                                    <a:rPr lang="en-US" b="0" i="1" smtClean="0">
                                      <a:latin typeface="Cambria Math"/>
                                    </a:rPr>
                                    <m:t>22</m:t>
                                  </m:r>
                                </m:sub>
                              </m:sSub>
                            </m:e>
                            <m:e>
                              <m:sSub>
                                <m:sSubPr>
                                  <m:ctrlPr>
                                    <a:rPr lang="en-US" i="1" smtClean="0">
                                      <a:latin typeface="Cambria Math"/>
                                    </a:rPr>
                                  </m:ctrlPr>
                                </m:sSubPr>
                                <m:e>
                                  <m:r>
                                    <a:rPr lang="en-US" i="1">
                                      <a:latin typeface="Cambria Math"/>
                                    </a:rPr>
                                    <m:t>𝑚</m:t>
                                  </m:r>
                                </m:e>
                                <m:sub>
                                  <m:r>
                                    <a:rPr lang="en-US" b="0" i="1" smtClean="0">
                                      <a:latin typeface="Cambria Math"/>
                                    </a:rPr>
                                    <m:t>23</m:t>
                                  </m:r>
                                </m:sub>
                              </m:sSub>
                            </m:e>
                          </m:mr>
                          <m:mr>
                            <m:e>
                              <m:sSub>
                                <m:sSubPr>
                                  <m:ctrlPr>
                                    <a:rPr lang="en-US" i="1">
                                      <a:latin typeface="Cambria Math"/>
                                    </a:rPr>
                                  </m:ctrlPr>
                                </m:sSubPr>
                                <m:e>
                                  <m:r>
                                    <a:rPr lang="en-US" i="1">
                                      <a:latin typeface="Cambria Math"/>
                                    </a:rPr>
                                    <m:t>𝑚</m:t>
                                  </m:r>
                                </m:e>
                                <m:sub>
                                  <m:r>
                                    <a:rPr lang="en-US" b="0" i="1" smtClean="0">
                                      <a:latin typeface="Cambria Math"/>
                                    </a:rPr>
                                    <m:t>3</m:t>
                                  </m:r>
                                  <m:r>
                                    <a:rPr lang="en-US" i="1">
                                      <a:latin typeface="Cambria Math"/>
                                    </a:rPr>
                                    <m:t>1</m:t>
                                  </m:r>
                                </m:sub>
                              </m:sSub>
                            </m:e>
                            <m:e>
                              <m:sSub>
                                <m:sSubPr>
                                  <m:ctrlPr>
                                    <a:rPr lang="en-US" i="1">
                                      <a:latin typeface="Cambria Math"/>
                                    </a:rPr>
                                  </m:ctrlPr>
                                </m:sSubPr>
                                <m:e>
                                  <m:r>
                                    <a:rPr lang="en-US" i="1">
                                      <a:latin typeface="Cambria Math"/>
                                    </a:rPr>
                                    <m:t>𝑚</m:t>
                                  </m:r>
                                </m:e>
                                <m:sub>
                                  <m:r>
                                    <a:rPr lang="en-US" b="0" i="1" smtClean="0">
                                      <a:latin typeface="Cambria Math"/>
                                    </a:rPr>
                                    <m:t>32</m:t>
                                  </m:r>
                                </m:sub>
                              </m:sSub>
                            </m:e>
                            <m:e>
                              <m:sSub>
                                <m:sSubPr>
                                  <m:ctrlPr>
                                    <a:rPr lang="en-US" i="1">
                                      <a:latin typeface="Cambria Math"/>
                                    </a:rPr>
                                  </m:ctrlPr>
                                </m:sSubPr>
                                <m:e>
                                  <m:r>
                                    <a:rPr lang="en-US" i="1">
                                      <a:latin typeface="Cambria Math"/>
                                    </a:rPr>
                                    <m:t>𝑚</m:t>
                                  </m:r>
                                </m:e>
                                <m:sub>
                                  <m:r>
                                    <a:rPr lang="en-US" b="0" i="1" smtClean="0">
                                      <a:latin typeface="Cambria Math"/>
                                    </a:rPr>
                                    <m:t>33</m:t>
                                  </m:r>
                                </m:sub>
                              </m:sSub>
                            </m:e>
                          </m:mr>
                        </m:m>
                      </m:e>
                    </m:d>
                    <m:r>
                      <a:rPr lang="en-US" i="1" smtClean="0">
                        <a:latin typeface="Cambria Math"/>
                        <a:ea typeface="Cambria Math"/>
                      </a:rPr>
                      <m:t>∙</m:t>
                    </m:r>
                    <m:sSub>
                      <m:sSubPr>
                        <m:ctrlPr>
                          <a:rPr lang="en-US" i="1">
                            <a:latin typeface="Cambria Math"/>
                          </a:rPr>
                        </m:ctrlPr>
                      </m:sSubPr>
                      <m:e>
                        <m:d>
                          <m:dPr>
                            <m:ctrlPr>
                              <a:rPr lang="en-US" i="1">
                                <a:latin typeface="Cambria Math"/>
                              </a:rPr>
                            </m:ctrlPr>
                          </m:dPr>
                          <m:e>
                            <m:m>
                              <m:mPr>
                                <m:mcs>
                                  <m:mc>
                                    <m:mcPr>
                                      <m:count m:val="1"/>
                                      <m:mcJc m:val="center"/>
                                    </m:mcPr>
                                  </m:mc>
                                </m:mcs>
                                <m:ctrlPr>
                                  <a:rPr lang="en-US" i="1">
                                    <a:latin typeface="Cambria Math"/>
                                  </a:rPr>
                                </m:ctrlPr>
                              </m:mPr>
                              <m:mr>
                                <m:e>
                                  <m:r>
                                    <m:rPr>
                                      <m:brk m:alnAt="7"/>
                                    </m:rPr>
                                    <a:rPr lang="en-US" i="1">
                                      <a:latin typeface="Cambria Math"/>
                                    </a:rPr>
                                    <m:t>𝑌</m:t>
                                  </m:r>
                                </m:e>
                              </m:mr>
                              <m:mr>
                                <m:e>
                                  <m:r>
                                    <a:rPr lang="en-US" i="1">
                                      <a:latin typeface="Cambria Math"/>
                                    </a:rPr>
                                    <m:t>𝑈</m:t>
                                  </m:r>
                                </m:e>
                              </m:mr>
                              <m:mr>
                                <m:e>
                                  <m:r>
                                    <a:rPr lang="en-US" i="1">
                                      <a:latin typeface="Cambria Math"/>
                                    </a:rPr>
                                    <m:t>𝑉</m:t>
                                  </m:r>
                                </m:e>
                              </m:mr>
                            </m:m>
                          </m:e>
                        </m:d>
                      </m:e>
                      <m:sub>
                        <m:r>
                          <a:rPr lang="en-US" i="1">
                            <a:latin typeface="Cambria Math"/>
                          </a:rPr>
                          <m:t>709</m:t>
                        </m:r>
                      </m:sub>
                    </m:sSub>
                    <m:r>
                      <a:rPr lang="en-US" b="0" i="0" smtClean="0">
                        <a:latin typeface="Cambria Math"/>
                      </a:rPr>
                      <m:t>+</m:t>
                    </m:r>
                    <m:d>
                      <m:dPr>
                        <m:ctrlPr>
                          <a:rPr lang="en-US" b="0" i="1" smtClean="0">
                            <a:latin typeface="Cambria Math"/>
                          </a:rPr>
                        </m:ctrlPr>
                      </m:dPr>
                      <m:e>
                        <m:m>
                          <m:mPr>
                            <m:mcs>
                              <m:mc>
                                <m:mcPr>
                                  <m:count m:val="1"/>
                                  <m:mcJc m:val="center"/>
                                </m:mcPr>
                              </m:mc>
                            </m:mcs>
                            <m:ctrlPr>
                              <a:rPr lang="en-US" b="0" i="1" smtClean="0">
                                <a:latin typeface="Cambria Math"/>
                              </a:rPr>
                            </m:ctrlPr>
                          </m:mPr>
                          <m:mr>
                            <m:e>
                              <m:sSub>
                                <m:sSubPr>
                                  <m:ctrlPr>
                                    <a:rPr lang="en-US" i="1">
                                      <a:latin typeface="Cambria Math"/>
                                    </a:rPr>
                                  </m:ctrlPr>
                                </m:sSubPr>
                                <m:e>
                                  <m:r>
                                    <a:rPr lang="en-US" b="0" i="1" smtClean="0">
                                      <a:latin typeface="Cambria Math"/>
                                    </a:rPr>
                                    <m:t>𝑜</m:t>
                                  </m:r>
                                </m:e>
                                <m:sub>
                                  <m:r>
                                    <a:rPr lang="en-US" i="1">
                                      <a:latin typeface="Cambria Math"/>
                                    </a:rPr>
                                    <m:t>1</m:t>
                                  </m:r>
                                </m:sub>
                              </m:sSub>
                            </m:e>
                          </m:mr>
                          <m:mr>
                            <m:e>
                              <m:sSub>
                                <m:sSubPr>
                                  <m:ctrlPr>
                                    <a:rPr lang="en-US" i="1">
                                      <a:latin typeface="Cambria Math"/>
                                    </a:rPr>
                                  </m:ctrlPr>
                                </m:sSubPr>
                                <m:e>
                                  <m:r>
                                    <a:rPr lang="en-US" i="1">
                                      <a:latin typeface="Cambria Math"/>
                                    </a:rPr>
                                    <m:t>𝑜</m:t>
                                  </m:r>
                                </m:e>
                                <m:sub>
                                  <m:r>
                                    <a:rPr lang="en-US" b="0" i="1" smtClean="0">
                                      <a:latin typeface="Cambria Math"/>
                                    </a:rPr>
                                    <m:t>2</m:t>
                                  </m:r>
                                </m:sub>
                              </m:sSub>
                            </m:e>
                          </m:mr>
                          <m:mr>
                            <m:e>
                              <m:sSub>
                                <m:sSubPr>
                                  <m:ctrlPr>
                                    <a:rPr lang="en-US" i="1">
                                      <a:latin typeface="Cambria Math"/>
                                    </a:rPr>
                                  </m:ctrlPr>
                                </m:sSubPr>
                                <m:e>
                                  <m:r>
                                    <a:rPr lang="en-US" i="1">
                                      <a:latin typeface="Cambria Math"/>
                                    </a:rPr>
                                    <m:t>𝑜</m:t>
                                  </m:r>
                                </m:e>
                                <m:sub>
                                  <m:r>
                                    <a:rPr lang="en-US" b="0" i="1" smtClean="0">
                                      <a:latin typeface="Cambria Math"/>
                                    </a:rPr>
                                    <m:t>3</m:t>
                                  </m:r>
                                </m:sub>
                              </m:sSub>
                            </m:e>
                          </m:mr>
                        </m:m>
                      </m:e>
                    </m:d>
                  </m:oMath>
                </a14:m>
                <a:endParaRPr lang="en-US" b="0" dirty="0" smtClean="0"/>
              </a:p>
              <a:p>
                <a:pPr lvl="1"/>
                <a:r>
                  <a:rPr lang="en-US" dirty="0" smtClean="0"/>
                  <a:t>Encoder selects 12=9+3 parameters then signals to decoder</a:t>
                </a:r>
              </a:p>
              <a:p>
                <a:r>
                  <a:rPr lang="en-US" dirty="0" smtClean="0"/>
                  <a:t>Prediction parameters can be signaled at different granularity:</a:t>
                </a:r>
              </a:p>
              <a:p>
                <a:pPr lvl="1"/>
                <a:r>
                  <a:rPr lang="en-US" dirty="0" smtClean="0"/>
                  <a:t>Per sequence</a:t>
                </a:r>
              </a:p>
              <a:p>
                <a:pPr lvl="1"/>
                <a:r>
                  <a:rPr lang="en-US" dirty="0" smtClean="0"/>
                  <a:t>Per frame</a:t>
                </a:r>
              </a:p>
              <a:p>
                <a:pPr lvl="1"/>
                <a:r>
                  <a:rPr lang="en-US" dirty="0" smtClean="0"/>
                  <a:t>Per slice</a:t>
                </a: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t="-794"/>
                </a:stretch>
              </a:blipFill>
            </p:spPr>
            <p:txBody>
              <a:bodyPr/>
              <a:lstStyle/>
              <a:p>
                <a:r>
                  <a:rPr lang="en-US">
                    <a:noFill/>
                  </a:rPr>
                  <a:t> </a:t>
                </a:r>
              </a:p>
            </p:txBody>
          </p:sp>
        </mc:Fallback>
      </mc:AlternateContent>
    </p:spTree>
    <p:extLst>
      <p:ext uri="{BB962C8B-B14F-4D97-AF65-F5344CB8AC3E}">
        <p14:creationId xmlns:p14="http://schemas.microsoft.com/office/powerpoint/2010/main" val="4268738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Predictor Parameter Design</a:t>
            </a:r>
            <a:endParaRPr lang="en-US" dirty="0"/>
          </a:p>
        </p:txBody>
      </p:sp>
      <p:sp>
        <p:nvSpPr>
          <p:cNvPr id="5" name="Content Placeholder 4"/>
          <p:cNvSpPr>
            <a:spLocks noGrp="1"/>
          </p:cNvSpPr>
          <p:nvPr>
            <p:ph idx="1"/>
          </p:nvPr>
        </p:nvSpPr>
        <p:spPr/>
        <p:txBody>
          <a:bodyPr/>
          <a:lstStyle/>
          <a:p>
            <a:r>
              <a:rPr lang="en-US" sz="2400" dirty="0" smtClean="0"/>
              <a:t>Prediction parameters can be designed by minimizing an MSE criteria between the prediction from BT.709 and the UHDTV original.</a:t>
            </a:r>
          </a:p>
          <a:p>
            <a:r>
              <a:rPr lang="en-US" sz="2400" dirty="0" smtClean="0"/>
              <a:t>For example the minimization problem may be of the form:</a:t>
            </a:r>
          </a:p>
          <a:p>
            <a:endParaRPr lang="en-US" sz="2400" dirty="0"/>
          </a:p>
          <a:p>
            <a:r>
              <a:rPr lang="en-US" sz="2400" dirty="0" smtClean="0"/>
              <a:t>A solution using standard methods can be found in the form:</a:t>
            </a:r>
          </a:p>
          <a:p>
            <a:endParaRPr lang="en-US" sz="2400" dirty="0"/>
          </a:p>
          <a:p>
            <a:r>
              <a:rPr lang="en-US" sz="2400" dirty="0" smtClean="0"/>
              <a:t>Where the matrix M is constructed from the BT.709 samples by: </a:t>
            </a:r>
          </a:p>
          <a:p>
            <a:endParaRPr lang="en-US" dirty="0" smtClean="0"/>
          </a:p>
          <a:p>
            <a:endParaRPr lang="en-US" dirty="0"/>
          </a:p>
          <a:p>
            <a:pPr marL="0" indent="0">
              <a:buNone/>
            </a:pP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2343150"/>
            <a:ext cx="531018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 name="TextBox 6"/>
              <p:cNvSpPr txBox="1"/>
              <p:nvPr/>
            </p:nvSpPr>
            <p:spPr>
              <a:xfrm>
                <a:off x="2061105" y="3200400"/>
                <a:ext cx="4123757" cy="41075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a:rPr>
                          </m:ctrlPr>
                        </m:dPr>
                        <m:e>
                          <m:sSub>
                            <m:sSubPr>
                              <m:ctrlPr>
                                <a:rPr lang="en-US" i="1" smtClean="0">
                                  <a:latin typeface="Cambria Math"/>
                                </a:rPr>
                              </m:ctrlPr>
                            </m:sSubPr>
                            <m:e>
                              <m:r>
                                <a:rPr lang="en-US" b="0" i="1" smtClean="0">
                                  <a:latin typeface="Cambria Math"/>
                                </a:rPr>
                                <m:t>𝑚</m:t>
                              </m:r>
                            </m:e>
                            <m:sub>
                              <m:r>
                                <a:rPr lang="en-US" b="0" i="1" smtClean="0">
                                  <a:latin typeface="Cambria Math"/>
                                </a:rPr>
                                <m:t>1,</m:t>
                              </m:r>
                              <m:r>
                                <a:rPr lang="en-US" b="0" i="1" smtClean="0">
                                  <a:latin typeface="Cambria Math"/>
                                </a:rPr>
                                <m:t>𝑗</m:t>
                              </m:r>
                            </m:sub>
                          </m:sSub>
                          <m:r>
                            <a:rPr lang="en-US" b="0" i="1" smtClean="0">
                              <a:latin typeface="Cambria Math"/>
                            </a:rPr>
                            <m:t>,</m:t>
                          </m:r>
                          <m:sSub>
                            <m:sSubPr>
                              <m:ctrlPr>
                                <a:rPr lang="en-US" b="0" i="1" smtClean="0">
                                  <a:latin typeface="Cambria Math"/>
                                </a:rPr>
                              </m:ctrlPr>
                            </m:sSubPr>
                            <m:e>
                              <m:r>
                                <a:rPr lang="en-US" b="0" i="1" smtClean="0">
                                  <a:latin typeface="Cambria Math"/>
                                </a:rPr>
                                <m:t>𝑜</m:t>
                              </m:r>
                            </m:e>
                            <m:sub>
                              <m:r>
                                <a:rPr lang="en-US" b="0" i="1" smtClean="0">
                                  <a:latin typeface="Cambria Math"/>
                                </a:rPr>
                                <m:t>1</m:t>
                              </m:r>
                            </m:sub>
                          </m:sSub>
                        </m:e>
                      </m:d>
                      <m:r>
                        <a:rPr lang="en-US" b="0" i="1" smtClean="0">
                          <a:latin typeface="Cambria Math"/>
                        </a:rPr>
                        <m:t>=</m:t>
                      </m:r>
                      <m:r>
                        <a:rPr lang="en-US" b="0" i="1" smtClean="0">
                          <a:latin typeface="Cambria Math"/>
                        </a:rPr>
                        <m:t>𝑝𝑖𝑛𝑣</m:t>
                      </m:r>
                      <m:r>
                        <a:rPr lang="en-US" b="0" i="1" smtClean="0">
                          <a:latin typeface="Cambria Math"/>
                        </a:rPr>
                        <m:t>(</m:t>
                      </m:r>
                      <m:sSup>
                        <m:sSupPr>
                          <m:ctrlPr>
                            <a:rPr lang="en-US" b="0" i="1" smtClean="0">
                              <a:latin typeface="Cambria Math"/>
                            </a:rPr>
                          </m:ctrlPr>
                        </m:sSupPr>
                        <m:e>
                          <m:r>
                            <a:rPr lang="en-US" b="0" i="1" smtClean="0">
                              <a:latin typeface="Cambria Math"/>
                            </a:rPr>
                            <m:t>𝑀</m:t>
                          </m:r>
                        </m:e>
                        <m:sup>
                          <m:r>
                            <a:rPr lang="en-US" b="0" i="1" smtClean="0">
                              <a:latin typeface="Cambria Math"/>
                            </a:rPr>
                            <m:t>𝑇</m:t>
                          </m:r>
                        </m:sup>
                      </m:sSup>
                      <m:r>
                        <a:rPr lang="en-US" b="0" i="1" smtClean="0">
                          <a:latin typeface="Cambria Math"/>
                          <a:ea typeface="Cambria Math"/>
                        </a:rPr>
                        <m:t>∙</m:t>
                      </m:r>
                      <m:r>
                        <a:rPr lang="en-US" b="0" i="1" smtClean="0">
                          <a:latin typeface="Cambria Math"/>
                        </a:rPr>
                        <m:t>𝑀</m:t>
                      </m:r>
                      <m:r>
                        <a:rPr lang="en-US" b="0" i="1" smtClean="0">
                          <a:latin typeface="Cambria Math"/>
                        </a:rPr>
                        <m:t>)∙</m:t>
                      </m:r>
                      <m:sSup>
                        <m:sSupPr>
                          <m:ctrlPr>
                            <a:rPr lang="en-US" i="1">
                              <a:latin typeface="Cambria Math"/>
                            </a:rPr>
                          </m:ctrlPr>
                        </m:sSupPr>
                        <m:e>
                          <m:r>
                            <a:rPr lang="en-US" i="1">
                              <a:latin typeface="Cambria Math"/>
                            </a:rPr>
                            <m:t>𝑀</m:t>
                          </m:r>
                        </m:e>
                        <m:sup>
                          <m:r>
                            <a:rPr lang="en-US" i="1">
                              <a:latin typeface="Cambria Math"/>
                            </a:rPr>
                            <m:t>𝑇</m:t>
                          </m:r>
                        </m:sup>
                      </m:sSup>
                      <m:r>
                        <a:rPr lang="en-US" i="1" smtClean="0">
                          <a:latin typeface="Cambria Math"/>
                          <a:ea typeface="Cambria Math"/>
                        </a:rPr>
                        <m:t>∙</m:t>
                      </m:r>
                      <m:sSub>
                        <m:sSubPr>
                          <m:ctrlPr>
                            <a:rPr lang="en-US" i="1" smtClean="0">
                              <a:latin typeface="Cambria Math"/>
                              <a:ea typeface="Cambria Math"/>
                            </a:rPr>
                          </m:ctrlPr>
                        </m:sSubPr>
                        <m:e>
                          <m:r>
                            <a:rPr lang="en-US" b="0" i="1" smtClean="0">
                              <a:latin typeface="Cambria Math"/>
                              <a:ea typeface="Cambria Math"/>
                            </a:rPr>
                            <m:t>𝑌</m:t>
                          </m:r>
                        </m:e>
                        <m:sub>
                          <m:r>
                            <a:rPr lang="en-US" b="0" i="1" smtClean="0">
                              <a:latin typeface="Cambria Math"/>
                              <a:ea typeface="Cambria Math"/>
                            </a:rPr>
                            <m:t>𝑈𝐻𝐷𝑇𝑉</m:t>
                          </m:r>
                        </m:sub>
                      </m:sSub>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2061105" y="3200400"/>
                <a:ext cx="4123757" cy="410753"/>
              </a:xfrm>
              <a:prstGeom prst="rect">
                <a:avLst/>
              </a:prstGeom>
              <a:blipFill rotWithShape="1">
                <a:blip r:embed="rId3" cstate="print"/>
                <a:stretch>
                  <a:fillRect r="-1625"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169170" y="4171950"/>
                <a:ext cx="432464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𝑀</m:t>
                      </m:r>
                      <m:r>
                        <a:rPr lang="en-US" b="0" i="1" smtClean="0">
                          <a:latin typeface="Cambria Math"/>
                        </a:rPr>
                        <m:t>=</m:t>
                      </m:r>
                      <m:d>
                        <m:dPr>
                          <m:begChr m:val="["/>
                          <m:endChr m:val="]"/>
                          <m:ctrlPr>
                            <a:rPr lang="en-US" b="0" i="1" smtClean="0">
                              <a:latin typeface="Cambria Math"/>
                            </a:rPr>
                          </m:ctrlPr>
                        </m:dPr>
                        <m:e>
                          <m:m>
                            <m:mPr>
                              <m:mcs>
                                <m:mc>
                                  <m:mcPr>
                                    <m:count m:val="3"/>
                                    <m:mcJc m:val="center"/>
                                  </m:mcPr>
                                </m:mc>
                              </m:mcs>
                              <m:ctrlPr>
                                <a:rPr lang="en-US" b="0" i="1" smtClean="0">
                                  <a:latin typeface="Cambria Math"/>
                                </a:rPr>
                              </m:ctrlPr>
                            </m:mPr>
                            <m:mr>
                              <m:e>
                                <m:sSub>
                                  <m:sSubPr>
                                    <m:ctrlPr>
                                      <a:rPr lang="en-US" b="0" i="1" smtClean="0">
                                        <a:latin typeface="Cambria Math"/>
                                      </a:rPr>
                                    </m:ctrlPr>
                                  </m:sSubPr>
                                  <m:e>
                                    <m:r>
                                      <a:rPr lang="en-US" b="0" i="1" smtClean="0">
                                        <a:latin typeface="Cambria Math"/>
                                      </a:rPr>
                                      <m:t>𝑌</m:t>
                                    </m:r>
                                  </m:e>
                                  <m:sub>
                                    <m:r>
                                      <a:rPr lang="en-US" b="0" i="1" smtClean="0">
                                        <a:latin typeface="Cambria Math"/>
                                      </a:rPr>
                                      <m:t>𝐵𝑇</m:t>
                                    </m:r>
                                    <m:r>
                                      <a:rPr lang="en-US" b="0" i="1" smtClean="0">
                                        <a:latin typeface="Cambria Math"/>
                                      </a:rPr>
                                      <m:t>.709</m:t>
                                    </m:r>
                                  </m:sub>
                                </m:sSub>
                              </m:e>
                              <m:e>
                                <m:sSub>
                                  <m:sSubPr>
                                    <m:ctrlPr>
                                      <a:rPr lang="en-US" i="1">
                                        <a:latin typeface="Cambria Math"/>
                                      </a:rPr>
                                    </m:ctrlPr>
                                  </m:sSubPr>
                                  <m:e>
                                    <m:r>
                                      <a:rPr lang="en-US" b="0" i="1" smtClean="0">
                                        <a:latin typeface="Cambria Math"/>
                                      </a:rPr>
                                      <m:t>𝐶𝑏</m:t>
                                    </m:r>
                                  </m:e>
                                  <m:sub>
                                    <m:r>
                                      <a:rPr lang="en-US" i="1">
                                        <a:latin typeface="Cambria Math"/>
                                      </a:rPr>
                                      <m:t>𝐵𝑇</m:t>
                                    </m:r>
                                    <m:r>
                                      <a:rPr lang="en-US" i="1">
                                        <a:latin typeface="Cambria Math"/>
                                      </a:rPr>
                                      <m:t>.709</m:t>
                                    </m:r>
                                  </m:sub>
                                </m:sSub>
                                <m:r>
                                  <a:rPr lang="en-US" i="1" smtClean="0">
                                    <a:latin typeface="Cambria Math"/>
                                    <a:ea typeface="Cambria Math"/>
                                  </a:rPr>
                                  <m:t>↑</m:t>
                                </m:r>
                              </m:e>
                              <m:e>
                                <m:m>
                                  <m:mPr>
                                    <m:mcs>
                                      <m:mc>
                                        <m:mcPr>
                                          <m:count m:val="2"/>
                                          <m:mcJc m:val="center"/>
                                        </m:mcPr>
                                      </m:mc>
                                    </m:mcs>
                                    <m:ctrlPr>
                                      <a:rPr lang="en-US" b="0" i="1" smtClean="0">
                                        <a:latin typeface="Cambria Math"/>
                                      </a:rPr>
                                    </m:ctrlPr>
                                  </m:mPr>
                                  <m:mr>
                                    <m:e>
                                      <m:sSub>
                                        <m:sSubPr>
                                          <m:ctrlPr>
                                            <a:rPr lang="en-US" i="1">
                                              <a:latin typeface="Cambria Math"/>
                                            </a:rPr>
                                          </m:ctrlPr>
                                        </m:sSubPr>
                                        <m:e>
                                          <m:r>
                                            <a:rPr lang="en-US" b="0" i="1" smtClean="0">
                                              <a:latin typeface="Cambria Math"/>
                                            </a:rPr>
                                            <m:t>𝐶𝑟</m:t>
                                          </m:r>
                                        </m:e>
                                        <m:sub>
                                          <m:r>
                                            <a:rPr lang="en-US" i="1">
                                              <a:latin typeface="Cambria Math"/>
                                            </a:rPr>
                                            <m:t>𝐵𝑇</m:t>
                                          </m:r>
                                          <m:r>
                                            <a:rPr lang="en-US" i="1">
                                              <a:latin typeface="Cambria Math"/>
                                            </a:rPr>
                                            <m:t>.709</m:t>
                                          </m:r>
                                        </m:sub>
                                      </m:sSub>
                                      <m:r>
                                        <a:rPr lang="en-US" i="1" smtClean="0">
                                          <a:latin typeface="Cambria Math"/>
                                          <a:ea typeface="Cambria Math"/>
                                        </a:rPr>
                                        <m:t>↑</m:t>
                                      </m:r>
                                    </m:e>
                                    <m:e>
                                      <m:r>
                                        <a:rPr lang="en-US" b="1" i="1" smtClean="0">
                                          <a:latin typeface="Cambria Math"/>
                                        </a:rPr>
                                        <m:t>𝟏</m:t>
                                      </m:r>
                                    </m:e>
                                  </m:mr>
                                </m:m>
                              </m:e>
                            </m:mr>
                          </m:m>
                        </m:e>
                      </m:d>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2169170" y="4171950"/>
                <a:ext cx="4324645" cy="369332"/>
              </a:xfrm>
              <a:prstGeom prst="rect">
                <a:avLst/>
              </a:prstGeom>
              <a:blipFill rotWithShape="1">
                <a:blip r:embed="rId4" cstate="print"/>
                <a:stretch>
                  <a:fillRect r="-846" b="-3279"/>
                </a:stretch>
              </a:blipFill>
            </p:spPr>
            <p:txBody>
              <a:bodyPr/>
              <a:lstStyle/>
              <a:p>
                <a:r>
                  <a:rPr lang="en-US">
                    <a:noFill/>
                  </a:rPr>
                  <a:t> </a:t>
                </a:r>
              </a:p>
            </p:txBody>
          </p:sp>
        </mc:Fallback>
      </mc:AlternateContent>
    </p:spTree>
    <p:extLst>
      <p:ext uri="{BB962C8B-B14F-4D97-AF65-F5344CB8AC3E}">
        <p14:creationId xmlns:p14="http://schemas.microsoft.com/office/powerpoint/2010/main" val="560247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CST July Monthly Dept Meeting 073008">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ST July Monthly Dept Meeting 073008">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871538" rtl="0" eaLnBrk="1" fontAlgn="base" latinLnBrk="0" hangingPunct="1">
          <a:lnSpc>
            <a:spcPct val="100000"/>
          </a:lnSpc>
          <a:spcBef>
            <a:spcPct val="0"/>
          </a:spcBef>
          <a:spcAft>
            <a:spcPct val="0"/>
          </a:spcAft>
          <a:buClrTx/>
          <a:buSzTx/>
          <a:buFontTx/>
          <a:buNone/>
          <a:tabLst/>
          <a:defRPr kumimoji="0" lang="en-US" sz="19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871538" rtl="0" eaLnBrk="1" fontAlgn="base" latinLnBrk="0" hangingPunct="1">
          <a:lnSpc>
            <a:spcPct val="100000"/>
          </a:lnSpc>
          <a:spcBef>
            <a:spcPct val="0"/>
          </a:spcBef>
          <a:spcAft>
            <a:spcPct val="0"/>
          </a:spcAft>
          <a:buClrTx/>
          <a:buSzTx/>
          <a:buFontTx/>
          <a:buNone/>
          <a:tabLst/>
          <a:defRPr kumimoji="0" lang="en-US" sz="1900" b="0" i="0" u="none" strike="noStrike" cap="none" normalizeH="0" baseline="0" smtClean="0">
            <a:ln>
              <a:noFill/>
            </a:ln>
            <a:solidFill>
              <a:schemeClr val="tx1"/>
            </a:solidFill>
            <a:effectLst/>
            <a:latin typeface="Tahoma" pitchFamily="34" charset="0"/>
          </a:defRPr>
        </a:defPPr>
      </a:lstStyle>
    </a:lnDef>
    <a:txDef>
      <a:spPr>
        <a:noFill/>
      </a:spPr>
      <a:bodyPr wrap="none" rtlCol="0">
        <a:spAutoFit/>
      </a:bodyPr>
      <a:lstStyle>
        <a:defPPr>
          <a:defRPr sz="1800" dirty="0" smtClean="0">
            <a:latin typeface="Calibri" pitchFamily="34" charset="0"/>
            <a:cs typeface="Calibri" pitchFamily="34" charset="0"/>
          </a:defRPr>
        </a:defPPr>
      </a:lstStyle>
    </a:txDef>
  </a:objectDefaults>
  <a:extraClrSchemeLst>
    <a:extraClrScheme>
      <a:clrScheme name="CST July Monthly Dept Meeting 073008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CST July Monthly Dept Meeting 073008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CST July Monthly Dept Meeting 073008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CST July Monthly Dept Meeting 073008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CST July Monthly Dept Meeting 073008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CST July Monthly Dept Meeting 073008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CST July Monthly Dept Meeting 073008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CST July Monthly Dept Meeting 073008</Template>
  <TotalTime>18751</TotalTime>
  <Words>1332</Words>
  <Application>Microsoft Office PowerPoint</Application>
  <PresentationFormat>On-screen Show (16:9)</PresentationFormat>
  <Paragraphs>174</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CST July Monthly Dept Meeting 073008</vt:lpstr>
      <vt:lpstr>JCT-VC K0241: Color Gamut Scalable Video Coding </vt:lpstr>
      <vt:lpstr>Outline</vt:lpstr>
      <vt:lpstr>ITU BT.2020 (UHDTV) recommendation</vt:lpstr>
      <vt:lpstr>BT.709 vs. UHDTV Chromaticity</vt:lpstr>
      <vt:lpstr>Generation of UHDTV test data</vt:lpstr>
      <vt:lpstr>BT.709 and UHDTV image example</vt:lpstr>
      <vt:lpstr>Color Space Prediction</vt:lpstr>
      <vt:lpstr>Color Space prediction</vt:lpstr>
      <vt:lpstr>Predictor Parameter Design</vt:lpstr>
      <vt:lpstr>Predictor Performance (Basketball Drive)</vt:lpstr>
      <vt:lpstr>Need for scalability</vt:lpstr>
      <vt:lpstr>Scalable coder</vt:lpstr>
      <vt:lpstr>Scalable Coder Including Color Space Prediction</vt:lpstr>
      <vt:lpstr>Color Space scalable tests</vt:lpstr>
      <vt:lpstr>Simulcast Comparison Example (RaceHorses)</vt:lpstr>
      <vt:lpstr>Enhancement Layer Comparison Example (RaceHorses)</vt:lpstr>
      <vt:lpstr>Average Test Results</vt:lpstr>
      <vt:lpstr>Conclusions</vt:lpstr>
      <vt:lpstr>Additional Prediction Examples</vt:lpstr>
      <vt:lpstr>BasketballDrive (Duplicate of Previous)</vt:lpstr>
      <vt:lpstr>Cactus</vt:lpstr>
      <vt:lpstr>Kimono</vt:lpstr>
      <vt:lpstr>ParkScene</vt:lpstr>
      <vt:lpstr>RaceHorses</vt:lpstr>
      <vt:lpstr>Traffic</vt:lpstr>
    </vt:vector>
  </TitlesOfParts>
  <Company>Sharp Labs of America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 Overview Nov 2011</dc:title>
  <dc:creator>Larry Meixner</dc:creator>
  <dc:description>Letter Paper size
Meets sharp Logo Reqt. 2007</dc:description>
  <cp:lastModifiedBy>Kerofsky, Louis</cp:lastModifiedBy>
  <cp:revision>417</cp:revision>
  <cp:lastPrinted>2012-05-17T23:57:45Z</cp:lastPrinted>
  <dcterms:created xsi:type="dcterms:W3CDTF">2008-07-29T15:54:01Z</dcterms:created>
  <dcterms:modified xsi:type="dcterms:W3CDTF">2012-10-09T18:54:33Z</dcterms:modified>
</cp:coreProperties>
</file>