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5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924" r:id="rId2"/>
    <p:sldId id="923" r:id="rId3"/>
    <p:sldId id="951" r:id="rId4"/>
    <p:sldId id="944" r:id="rId5"/>
    <p:sldId id="947" r:id="rId6"/>
  </p:sldIdLst>
  <p:sldSz cx="9144000" cy="6858000" type="screen4x3"/>
  <p:notesSz cx="6858000" cy="9296400"/>
  <p:embeddedFontLst>
    <p:embeddedFont>
      <p:font typeface="Times" pitchFamily="18" charset="0"/>
      <p:regular r:id="rId9"/>
      <p:bold r:id="rId10"/>
      <p:italic r:id="rId11"/>
      <p:boldItalic r:id="rId12"/>
    </p:embeddedFont>
    <p:embeddedFont>
      <p:font typeface="Malgun Gothic" pitchFamily="34" charset="-127"/>
      <p:regular r:id="rId13"/>
      <p:bold r:id="rId14"/>
    </p:embeddedFont>
    <p:embeddedFont>
      <p:font typeface="SimSun" pitchFamily="2" charset="-122"/>
      <p:regular r:id="rId15"/>
    </p:embeddedFont>
    <p:embeddedFont>
      <p:font typeface="Calibri" pitchFamily="34" charset="0"/>
      <p:regular r:id="rId16"/>
      <p:bold r:id="rId17"/>
      <p:italic r:id="rId18"/>
      <p:boldItalic r:id="rId19"/>
    </p:embeddedFont>
    <p:embeddedFont>
      <p:font typeface="Brush Script MT" pitchFamily="66" charset="0"/>
      <p:italic r:id="rId20"/>
    </p:embeddedFont>
    <p:embeddedFont>
      <p:font typeface="Tahoma" pitchFamily="34" charset="0"/>
      <p:regular r:id="rId21"/>
      <p:bold r:id="rId22"/>
    </p:embeddedFont>
    <p:embeddedFont>
      <p:font typeface="MS Mincho" pitchFamily="49" charset="-128"/>
      <p:regular r:id="rId23"/>
    </p:embeddedFont>
    <p:embeddedFont>
      <p:font typeface="HGP創英角ｺﾞｼｯｸUB" charset="-128"/>
      <p:regular r:id="rId24"/>
    </p:embeddedFont>
    <p:embeddedFont>
      <p:font typeface="Batang" pitchFamily="18" charset="-127"/>
      <p:regular r:id="rId25"/>
    </p:embeddedFont>
    <p:embeddedFont>
      <p:font typeface="Century Gothic" pitchFamily="34" charset="0"/>
      <p:regular r:id="rId26"/>
      <p:bold r:id="rId27"/>
      <p:italic r:id="rId28"/>
      <p:boldItalic r:id="rId29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9A9648"/>
    <a:srgbClr val="A8A539"/>
    <a:srgbClr val="FF00FF"/>
    <a:srgbClr val="A99F17"/>
    <a:srgbClr val="AE129B"/>
    <a:srgbClr val="A5963D"/>
    <a:srgbClr val="BA246F"/>
    <a:srgbClr val="00B0F5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2957" autoAdjust="0"/>
    <p:restoredTop sz="95878" autoAdjust="0"/>
  </p:normalViewPr>
  <p:slideViewPr>
    <p:cSldViewPr>
      <p:cViewPr>
        <p:scale>
          <a:sx n="87" d="100"/>
          <a:sy n="87" d="100"/>
        </p:scale>
        <p:origin x="-612" y="1176"/>
      </p:cViewPr>
      <p:guideLst>
        <p:guide orient="horz" pos="2496"/>
        <p:guide pos="8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52" y="-96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26" Type="http://schemas.openxmlformats.org/officeDocument/2006/relationships/font" Target="fonts/font18.fntdata"/><Relationship Id="rId3" Type="http://schemas.openxmlformats.org/officeDocument/2006/relationships/slide" Target="slides/slide2.xml"/><Relationship Id="rId21" Type="http://schemas.openxmlformats.org/officeDocument/2006/relationships/font" Target="fonts/font13.fntdata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5" Type="http://schemas.openxmlformats.org/officeDocument/2006/relationships/font" Target="fonts/font17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29" Type="http://schemas.openxmlformats.org/officeDocument/2006/relationships/font" Target="fonts/font2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font" Target="fonts/font16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font" Target="fonts/font15.fntdata"/><Relationship Id="rId28" Type="http://schemas.openxmlformats.org/officeDocument/2006/relationships/font" Target="fonts/font20.fntdata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font" Target="fonts/font14.fntdata"/><Relationship Id="rId27" Type="http://schemas.openxmlformats.org/officeDocument/2006/relationships/font" Target="fonts/font19.fntdata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80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80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4FB2E958-B22A-4FFE-9C2F-0B33981F852A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0912596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80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2" y="4416427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80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4E4EB9C6-CAA3-4C6F-ACEE-21175F9156D8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805022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162"/>
            <a:ext cx="7772400" cy="144655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400800" y="6553200"/>
            <a:ext cx="1524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87A77-87FD-4C0A-BBAD-8340E33A1601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CFFB0-EC01-4FAD-92E4-8F19FDD32937}" type="datetime1">
              <a:rPr lang="en-US" smtClean="0"/>
              <a:pPr>
                <a:defRPr/>
              </a:pPr>
              <a:t>10/9/2012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67927-EE31-4772-A5B2-614AF34C17B4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E0360-933B-44E3-9097-FCD7533EF851}" type="datetime1">
              <a:rPr lang="en-US" smtClean="0"/>
              <a:pPr>
                <a:defRPr/>
              </a:pPr>
              <a:t>10/9/2012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F67CD-EDB0-4F6E-B25C-802A36B1AD1D}" type="datetime1">
              <a:rPr lang="en-US"/>
              <a:pPr>
                <a:defRPr/>
              </a:pPr>
              <a:t>10/9/2012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06DCD-260C-4407-8B9A-85E59EE8938D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925AE-4614-4D5A-A13F-7D2334E4F732}" type="datetime1">
              <a:rPr lang="en-US" smtClean="0"/>
              <a:pPr>
                <a:defRPr/>
              </a:pPr>
              <a:t>10/9/2012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E5E03-B9CD-4473-B2CD-FFB3FE1908D9}" type="datetime1">
              <a:rPr lang="en-US"/>
              <a:pPr>
                <a:defRPr/>
              </a:pPr>
              <a:t>10/9/2012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6F512-E44F-4B8B-AE78-ECC8873CA479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EF49D-97E3-446B-A5D4-7FA80E90F038}" type="datetime1">
              <a:rPr lang="en-US" smtClean="0"/>
              <a:pPr>
                <a:defRPr/>
              </a:pPr>
              <a:t>10/9/2012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47E51-3F89-42A4-837F-42F9B13F88BB}" type="datetime1">
              <a:rPr lang="en-US"/>
              <a:pPr>
                <a:defRPr/>
              </a:pPr>
              <a:t>10/9/2012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2A835-9928-41A2-BDD4-3D5156ECCF30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A27C8-A883-4CFE-8D45-FA1DFE884F60}" type="datetime1">
              <a:rPr lang="en-US" smtClean="0"/>
              <a:pPr>
                <a:defRPr/>
              </a:pPr>
              <a:t>10/9/2012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A75EC-D73B-41F3-BAB8-7BB76060A28A}" type="datetime1">
              <a:rPr lang="en-US"/>
              <a:pPr>
                <a:defRPr/>
              </a:pPr>
              <a:t>10/9/2012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B3616-B7C2-4F70-817A-760B27A1EC51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7B8F0-F6B3-431B-87F9-3A61F68426F7}" type="datetime1">
              <a:rPr lang="en-US" smtClean="0"/>
              <a:pPr>
                <a:defRPr/>
              </a:pPr>
              <a:t>10/9/2012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11A60-ED6A-43CD-B35C-036B8434A263}" type="datetime1">
              <a:rPr lang="en-US"/>
              <a:pPr>
                <a:defRPr/>
              </a:pPr>
              <a:t>10/9/2012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26052-D9C0-4713-B743-94286532811F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6BE30-CC83-4749-A78E-35C1E86E12F0}" type="datetime1">
              <a:rPr lang="en-US" smtClean="0"/>
              <a:pPr>
                <a:defRPr/>
              </a:pPr>
              <a:t>10/9/2012</a:t>
            </a:fld>
            <a:endParaRPr lang="en-US" altLang="zh-CN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399DD-D3C5-4E4E-B763-1056F74392AB}" type="datetime1">
              <a:rPr lang="en-US"/>
              <a:pPr>
                <a:defRPr/>
              </a:pPr>
              <a:t>10/9/2012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EBCED-98E8-4442-846C-FC76F46F16C3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5328D-6D2E-45DB-A4AF-BAE9C1DC866E}" type="datetime1">
              <a:rPr lang="en-US" smtClean="0"/>
              <a:pPr>
                <a:defRPr/>
              </a:pPr>
              <a:t>10/9/2012</a:t>
            </a:fld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D762A-6166-4C37-A941-27EB5144F8D0}" type="datetime1">
              <a:rPr lang="en-US"/>
              <a:pPr>
                <a:defRPr/>
              </a:pPr>
              <a:t>10/9/2012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6764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50A37-81EF-4D3B-9702-4FA57AD69CD8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E3622-DE55-4DE5-86E4-5D1576BA980B}" type="datetime1">
              <a:rPr lang="en-US" smtClean="0"/>
              <a:pPr>
                <a:defRPr/>
              </a:pPr>
              <a:t>10/9/2012</a:t>
            </a:fld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9668E-8512-467B-B2D2-F66B8350CF16}" type="datetime1">
              <a:rPr lang="en-US"/>
              <a:pPr>
                <a:defRPr/>
              </a:pPr>
              <a:t>10/9/2012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9C1F8-2E1E-4095-ABE5-F02A723B6945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9E069-9F88-4BFE-9759-71F346D7C442}" type="datetime1">
              <a:rPr lang="en-US" smtClean="0"/>
              <a:pPr>
                <a:defRPr/>
              </a:pPr>
              <a:t>10/9/2012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A7308-AE29-4AD1-B346-75E3B76A0A52}" type="datetime1">
              <a:rPr lang="en-US"/>
              <a:pPr>
                <a:defRPr/>
              </a:pPr>
              <a:t>10/9/2012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28AFF-7D78-435F-AD95-0532BE1A9A57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6D093-FFA3-4CCE-AA3E-499F677ECAA0}" type="datetime1">
              <a:rPr lang="en-US" smtClean="0"/>
              <a:pPr>
                <a:defRPr/>
              </a:pPr>
              <a:t>10/9/2012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E86B2-64D8-409F-9113-718511DE37B9}" type="datetime1">
              <a:rPr lang="en-US"/>
              <a:pPr>
                <a:defRPr/>
              </a:pPr>
              <a:t>10/9/2012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53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 ____ __ ____  _____ _____ _____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53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553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Brush Script MT" pitchFamily="66" charset="0"/>
                <a:ea typeface="宋体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0FF53AA4-3B65-41B4-87EC-2358243013B4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4C034972-B763-415C-8139-0C61141DC86E}" type="datetime1">
              <a:rPr lang="en-US" smtClean="0"/>
              <a:pPr>
                <a:defRPr/>
              </a:pPr>
              <a:t>10/9/2012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D82C6D3D-3535-41AA-AAF4-0864B230E71B}" type="datetime1">
              <a:rPr lang="en-US"/>
              <a:pPr>
                <a:defRPr/>
              </a:pPr>
              <a:t>10/9/2012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+mj-ea"/>
          <a:cs typeface="HGP創英角ｺﾞｼｯｸUB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accent2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alibri" pitchFamily="34" charset="0"/>
          <a:ea typeface="HGP創英角ｺﾞｼｯｸUB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996633"/>
          </a:solidFill>
          <a:latin typeface="Calibri" pitchFamily="34" charset="0"/>
          <a:ea typeface="HGP創英角ｺﾞｼｯｸUB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CC0066"/>
          </a:solidFill>
          <a:latin typeface="Calibri" pitchFamily="34" charset="0"/>
          <a:ea typeface="HGP創英角ｺﾞｼｯｸUB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008000"/>
          </a:solidFill>
          <a:latin typeface="Calibri" pitchFamily="34" charset="0"/>
          <a:ea typeface="HGP創英角ｺﾞｼｯｸUB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391400" y="6553200"/>
            <a:ext cx="1524000" cy="304800"/>
          </a:xfrm>
          <a:noFill/>
        </p:spPr>
        <p:txBody>
          <a:bodyPr/>
          <a:lstStyle/>
          <a:p>
            <a:fld id="{BA990385-194C-4337-B482-A0BD3498B741}" type="slidenum">
              <a:rPr lang="zh-CN" altLang="en-US" smtClean="0">
                <a:ea typeface="SimSun" pitchFamily="2" charset="-122"/>
              </a:rPr>
              <a:pPr/>
              <a:t>1</a:t>
            </a:fld>
            <a:endParaRPr lang="en-US" altLang="zh-CN" dirty="0" smtClean="0">
              <a:ea typeface="SimSun" pitchFamily="2" charset="-12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33400" y="2239090"/>
            <a:ext cx="7772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hangingPunct="0">
              <a:defRPr/>
            </a:pP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+mj-ea"/>
              </a:rPr>
              <a:t>JCTVC-K0234: 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HEVC VUI Parameters Extension beyond Version 1</a:t>
            </a:r>
            <a:endParaRPr kumimoji="0" lang="en-US" sz="280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itchFamily="34" charset="0"/>
              <a:ea typeface="+mj-ea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1219200" y="4191000"/>
            <a:ext cx="6858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Munsi Haque,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lang="en-US" sz="2400" kern="0" dirty="0" smtClean="0">
                <a:solidFill>
                  <a:srgbClr val="0070C0"/>
                </a:solidFill>
                <a:latin typeface="Calibri" pitchFamily="34" charset="0"/>
                <a:ea typeface="+mn-ea"/>
                <a:cs typeface="Calibri" pitchFamily="34" charset="0"/>
              </a:rPr>
              <a:t>Kazushi Sato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US" sz="2400" kern="0" dirty="0" smtClean="0">
                <a:solidFill>
                  <a:srgbClr val="AE129B"/>
                </a:solidFill>
                <a:latin typeface="Calibri" pitchFamily="34" charset="0"/>
                <a:cs typeface="Calibri" pitchFamily="34" charset="0"/>
              </a:rPr>
              <a:t>Sony Corporation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September 26,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1622"/>
            <a:ext cx="8686800" cy="646331"/>
          </a:xfrm>
        </p:spPr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257800"/>
          </a:xfrm>
        </p:spPr>
        <p:txBody>
          <a:bodyPr/>
          <a:lstStyle/>
          <a:p>
            <a:r>
              <a:rPr lang="en-US" altLang="ja-JP" kern="1200" dirty="0" smtClean="0">
                <a:solidFill>
                  <a:srgbClr val="000099"/>
                </a:solidFill>
              </a:rPr>
              <a:t>Extends the Version-1 VUI syntax structure </a:t>
            </a:r>
          </a:p>
          <a:p>
            <a:pPr lvl="1"/>
            <a:r>
              <a:rPr lang="en-US" altLang="ja-JP" kern="1200" dirty="0" smtClean="0">
                <a:solidFill>
                  <a:schemeClr val="tx1"/>
                </a:solidFill>
              </a:rPr>
              <a:t>To add new syntax </a:t>
            </a:r>
            <a:r>
              <a:rPr lang="en-US" altLang="ja-JP" kern="1200" dirty="0" smtClean="0"/>
              <a:t>parameters for HEVC extensions of </a:t>
            </a:r>
            <a:r>
              <a:rPr lang="en-US" altLang="ja-JP" kern="1200" dirty="0" smtClean="0">
                <a:solidFill>
                  <a:schemeClr val="tx1"/>
                </a:solidFill>
              </a:rPr>
              <a:t>scalable video coding, multi-view coding, 3D video coding, etc.</a:t>
            </a:r>
            <a:endParaRPr lang="en-US" altLang="ja-JP" dirty="0" smtClean="0">
              <a:solidFill>
                <a:schemeClr val="tx1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VUI Extension in High Level Syntaxes with 2 options</a:t>
            </a:r>
            <a:endParaRPr lang="en-US" sz="1800" dirty="0" smtClean="0">
              <a:solidFill>
                <a:srgbClr val="FF0000"/>
              </a:solidFill>
            </a:endParaRPr>
          </a:p>
          <a:p>
            <a:pPr lvl="1"/>
            <a:r>
              <a:rPr lang="en-US" sz="2000" dirty="0" smtClean="0"/>
              <a:t>Option 1</a:t>
            </a:r>
          </a:p>
          <a:p>
            <a:pPr lvl="2"/>
            <a:r>
              <a:rPr lang="en-US" sz="1600" dirty="0" smtClean="0"/>
              <a:t>New syntax parameters use the re-defined </a:t>
            </a:r>
            <a:r>
              <a:rPr lang="en-US" sz="1600" b="1" dirty="0" err="1" smtClean="0"/>
              <a:t>scalability_type</a:t>
            </a:r>
            <a:r>
              <a:rPr lang="en-US" sz="1600" dirty="0" smtClean="0"/>
              <a:t> mapping table of VPS Extension design of Approach 2, as described in contribution </a:t>
            </a:r>
            <a:r>
              <a:rPr lang="en-US" sz="1600" dirty="0" smtClean="0">
                <a:solidFill>
                  <a:srgbClr val="FF0000"/>
                </a:solidFill>
              </a:rPr>
              <a:t>JCTVC-K0233.</a:t>
            </a:r>
            <a:r>
              <a:rPr lang="en-US" sz="1600" dirty="0" smtClean="0"/>
              <a:t> </a:t>
            </a:r>
          </a:p>
          <a:p>
            <a:pPr lvl="1"/>
            <a:r>
              <a:rPr lang="en-US" sz="2000" dirty="0" smtClean="0"/>
              <a:t>Option 2</a:t>
            </a:r>
          </a:p>
          <a:p>
            <a:pPr lvl="2"/>
            <a:r>
              <a:rPr lang="en-US" sz="1600" dirty="0" smtClean="0"/>
              <a:t>VUI Extension uses syntax parameters derived from VPS Extension design Approach 1 instead, as defined in </a:t>
            </a:r>
            <a:r>
              <a:rPr lang="en-US" sz="1600" dirty="0" smtClean="0">
                <a:solidFill>
                  <a:srgbClr val="FF0000"/>
                </a:solidFill>
              </a:rPr>
              <a:t>JCTVC-J1007</a:t>
            </a:r>
            <a:r>
              <a:rPr lang="en-US" sz="1600" dirty="0" smtClean="0"/>
              <a:t>.</a:t>
            </a:r>
            <a:endParaRPr lang="en-US" sz="160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839200" cy="461665"/>
          </a:xfrm>
        </p:spPr>
        <p:txBody>
          <a:bodyPr/>
          <a:lstStyle/>
          <a:p>
            <a:r>
              <a:rPr lang="en-US" sz="2400" dirty="0" smtClean="0"/>
              <a:t>VPS Extension: </a:t>
            </a:r>
            <a:r>
              <a:rPr lang="en-US" sz="2400" dirty="0"/>
              <a:t>New Mapping Tables from Approach </a:t>
            </a:r>
            <a:r>
              <a:rPr lang="en-US" sz="2400" dirty="0" smtClean="0"/>
              <a:t>2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3</a:t>
            </a:fld>
            <a:endParaRPr lang="en-US" altLang="zh-CN" dirty="0"/>
          </a:p>
        </p:txBody>
      </p:sp>
      <p:sp>
        <p:nvSpPr>
          <p:cNvPr id="17" name="TextBox 16"/>
          <p:cNvSpPr txBox="1"/>
          <p:nvPr/>
        </p:nvSpPr>
        <p:spPr>
          <a:xfrm>
            <a:off x="6858000" y="3048000"/>
            <a:ext cx="1920719" cy="26161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ea typeface="Tahoma" pitchFamily="34" charset="0"/>
                <a:cs typeface="Tahoma" pitchFamily="34" charset="0"/>
              </a:rPr>
              <a:t>JCTVC-K0233 (Option 1)</a:t>
            </a:r>
            <a:endParaRPr lang="en-US" sz="11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656389" y="685800"/>
            <a:ext cx="2085827" cy="26161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ea typeface="Tahoma" pitchFamily="34" charset="0"/>
                <a:cs typeface="Tahoma" pitchFamily="34" charset="0"/>
              </a:rPr>
              <a:t>JCTVC-J1007 (Approach 2)</a:t>
            </a:r>
            <a:endParaRPr lang="en-US" sz="1100" b="1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762000" y="609600"/>
          <a:ext cx="5783580" cy="1832610"/>
        </p:xfrm>
        <a:graphic>
          <a:graphicData uri="http://schemas.openxmlformats.org/drawingml/2006/table">
            <a:tbl>
              <a:tblPr/>
              <a:tblGrid>
                <a:gridCol w="1016635"/>
                <a:gridCol w="1650365"/>
                <a:gridCol w="3116580"/>
              </a:tblGrid>
              <a:tr h="762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 err="1">
                          <a:latin typeface="Times New Roman"/>
                          <a:ea typeface="MS Mincho"/>
                          <a:cs typeface="Times New Roman"/>
                        </a:rPr>
                        <a:t>scalability_type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 err="1">
                          <a:latin typeface="Times New Roman"/>
                          <a:ea typeface="MS Mincho"/>
                          <a:cs typeface="Times New Roman"/>
                        </a:rPr>
                        <a:t>MaxDim</a:t>
                      </a:r>
                      <a:r>
                        <a:rPr lang="en-US" sz="1000" b="1" dirty="0">
                          <a:latin typeface="Times New Roman"/>
                          <a:ea typeface="MS Mincho"/>
                          <a:cs typeface="Times New Roman"/>
                        </a:rPr>
                        <a:t>(</a:t>
                      </a:r>
                      <a:r>
                        <a:rPr lang="en-US" sz="1000" b="1" dirty="0" err="1">
                          <a:latin typeface="Times New Roman"/>
                          <a:ea typeface="MS Mincho"/>
                          <a:cs typeface="Times New Roman"/>
                        </a:rPr>
                        <a:t>scalability_type</a:t>
                      </a:r>
                      <a:r>
                        <a:rPr lang="en-US" sz="1000" b="1" dirty="0">
                          <a:latin typeface="Times New Roman"/>
                          <a:ea typeface="MS Mincho"/>
                          <a:cs typeface="Times New Roman"/>
                        </a:rPr>
                        <a:t>)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MS Mincho"/>
                          <a:cs typeface="Times New Roman"/>
                        </a:rPr>
                        <a:t>Scalability dimensions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1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none (base HEVC)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1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spatial and quality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spatial, quality, 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spatial, quality, reserved, 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 err="1">
                          <a:latin typeface="Times New Roman"/>
                          <a:ea typeface="MS Mincho"/>
                          <a:cs typeface="Times New Roman"/>
                        </a:rPr>
                        <a:t>multiview</a:t>
                      </a: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 and depth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 err="1">
                          <a:latin typeface="Times New Roman"/>
                          <a:ea typeface="MS Mincho"/>
                          <a:cs typeface="Times New Roman"/>
                        </a:rPr>
                        <a:t>multiview</a:t>
                      </a: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, depth, 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MS Mincho"/>
                          <a:cs typeface="Times New Roman"/>
                        </a:rPr>
                        <a:t>6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 err="1">
                          <a:latin typeface="Times New Roman"/>
                          <a:ea typeface="MS Mincho"/>
                          <a:cs typeface="Times New Roman"/>
                        </a:rPr>
                        <a:t>multiview</a:t>
                      </a: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, depth, reserved, 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MS Mincho"/>
                          <a:cs typeface="Times New Roman"/>
                        </a:rPr>
                        <a:t>7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 err="1">
                          <a:latin typeface="Times New Roman"/>
                          <a:ea typeface="MS Mincho"/>
                          <a:cs typeface="Times New Roman"/>
                        </a:rPr>
                        <a:t>multiview</a:t>
                      </a: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, spatial, quality and depth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MS Mincho"/>
                          <a:cs typeface="Times New Roman"/>
                        </a:rPr>
                        <a:t>8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 err="1">
                          <a:latin typeface="Times New Roman"/>
                          <a:ea typeface="MS Mincho"/>
                          <a:cs typeface="Times New Roman"/>
                        </a:rPr>
                        <a:t>multiview</a:t>
                      </a: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, spatial, quality, depth, 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MS Mincho"/>
                          <a:cs typeface="Times New Roman"/>
                        </a:rPr>
                        <a:t>9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MS Mincho"/>
                          <a:cs typeface="Times New Roman"/>
                        </a:rPr>
                        <a:t>6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 err="1">
                          <a:latin typeface="Times New Roman"/>
                          <a:ea typeface="MS Mincho"/>
                          <a:cs typeface="Times New Roman"/>
                        </a:rPr>
                        <a:t>multiview</a:t>
                      </a: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, spatial, quality, depth, reserved, 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621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10...15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9" name="Down Arrow 18"/>
          <p:cNvSpPr/>
          <p:nvPr/>
        </p:nvSpPr>
        <p:spPr bwMode="auto">
          <a:xfrm>
            <a:off x="7543800" y="990600"/>
            <a:ext cx="304800" cy="1905000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205502"/>
              </p:ext>
            </p:extLst>
          </p:nvPr>
        </p:nvGraphicFramePr>
        <p:xfrm>
          <a:off x="152400" y="2653030"/>
          <a:ext cx="6553200" cy="1842770"/>
        </p:xfrm>
        <a:graphic>
          <a:graphicData uri="http://schemas.openxmlformats.org/drawingml/2006/table">
            <a:tbl>
              <a:tblPr/>
              <a:tblGrid>
                <a:gridCol w="914399"/>
                <a:gridCol w="1066800"/>
                <a:gridCol w="1752600"/>
                <a:gridCol w="1787488"/>
                <a:gridCol w="1031913"/>
              </a:tblGrid>
              <a:tr h="35306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 err="1">
                          <a:latin typeface="Times New Roman"/>
                          <a:ea typeface="Times New Roman"/>
                          <a:cs typeface="Times New Roman"/>
                        </a:rPr>
                        <a:t>scalability_type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 err="1">
                          <a:latin typeface="Times New Roman"/>
                          <a:ea typeface="Times New Roman"/>
                          <a:cs typeface="Times New Roman"/>
                        </a:rPr>
                        <a:t>MaxDim</a:t>
                      </a:r>
                      <a:r>
                        <a:rPr lang="en-US" sz="900" b="1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en-US" sz="900" b="1" dirty="0" err="1">
                          <a:latin typeface="Times New Roman"/>
                          <a:ea typeface="Times New Roman"/>
                          <a:cs typeface="Times New Roman"/>
                        </a:rPr>
                        <a:t>scalability_type</a:t>
                      </a:r>
                      <a:r>
                        <a:rPr lang="en-US" sz="900" b="1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>
                          <a:latin typeface="Times New Roman"/>
                          <a:ea typeface="Times New Roman"/>
                          <a:cs typeface="Times New Roman"/>
                        </a:rPr>
                        <a:t>Scalability dimensions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 err="1">
                          <a:latin typeface="Times New Roman"/>
                          <a:ea typeface="Times New Roman"/>
                          <a:cs typeface="Times New Roman"/>
                        </a:rPr>
                        <a:t>dimension_id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 err="1">
                          <a:latin typeface="Times New Roman"/>
                          <a:ea typeface="Times New Roman"/>
                          <a:cs typeface="Times New Roman"/>
                        </a:rPr>
                        <a:t>dimension_id_len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09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none (base HEVC)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 -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 -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coding_type</a:t>
                      </a:r>
                      <a:r>
                        <a:rPr lang="en-US" sz="9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9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sub_scalability_type</a:t>
                      </a:r>
                      <a:r>
                        <a:rPr lang="en-US" sz="9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9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spatial,</a:t>
                      </a:r>
                      <a:r>
                        <a:rPr lang="en-US" sz="9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quality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coding_type</a:t>
                      </a:r>
                      <a:r>
                        <a:rPr lang="en-US" sz="9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9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sub_scalability_type</a:t>
                      </a:r>
                      <a:r>
                        <a:rPr lang="en-US" sz="9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9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dependencyID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900" dirty="0" err="1">
                          <a:latin typeface="Times New Roman"/>
                          <a:ea typeface="Times New Roman"/>
                          <a:cs typeface="Times New Roman"/>
                        </a:rPr>
                        <a:t>qualityID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2, </a:t>
                      </a: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4, 4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, 4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73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coding_type</a:t>
                      </a:r>
                      <a:r>
                        <a:rPr lang="en-US" sz="9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9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sub_scalability_type</a:t>
                      </a:r>
                      <a:r>
                        <a:rPr lang="en-US" sz="9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9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spatial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, quality, 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coding_type</a:t>
                      </a:r>
                      <a:r>
                        <a:rPr lang="en-US" sz="9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9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sub_scalability_type</a:t>
                      </a:r>
                      <a:r>
                        <a:rPr lang="en-US" sz="9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9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dependencyID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900" dirty="0" err="1">
                          <a:latin typeface="Times New Roman"/>
                          <a:ea typeface="Times New Roman"/>
                          <a:cs typeface="Times New Roman"/>
                        </a:rPr>
                        <a:t>qualityID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, 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2, 4, </a:t>
                      </a: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4, 4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, 4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coding_type</a:t>
                      </a:r>
                      <a:r>
                        <a:rPr lang="en-US" sz="9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9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sub_scalability_type</a:t>
                      </a:r>
                      <a:r>
                        <a:rPr lang="en-US" sz="9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9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spatial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, quality, reserved, 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coding_type</a:t>
                      </a:r>
                      <a:r>
                        <a:rPr lang="en-US" sz="9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9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sub_scalability_type</a:t>
                      </a:r>
                      <a:r>
                        <a:rPr lang="en-US" sz="9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9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dependencyID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900" dirty="0" err="1">
                          <a:latin typeface="Times New Roman"/>
                          <a:ea typeface="Times New Roman"/>
                          <a:cs typeface="Times New Roman"/>
                        </a:rPr>
                        <a:t>qualityID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, reserved,  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, 4, </a:t>
                      </a: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4, 4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, 4, 4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09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4...15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 - 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6705601" y="3657600"/>
            <a:ext cx="2438399" cy="46166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marL="0" marR="0" algn="ctr" fontAlgn="auto" hangingPunct="1">
              <a:spcBef>
                <a:spcPts val="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b="1" dirty="0" err="1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coding_type</a:t>
            </a:r>
            <a:r>
              <a:rPr lang="en-US" b="1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b="1" dirty="0" err="1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sub_scalability_type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b="1" dirty="0" smtClean="0">
                <a:latin typeface="Times New Roman"/>
                <a:ea typeface="Times New Roman"/>
                <a:cs typeface="Times New Roman"/>
              </a:rPr>
              <a:t>–&gt; 2 new </a:t>
            </a:r>
            <a:r>
              <a:rPr lang="en-US" b="1" dirty="0" err="1" smtClean="0">
                <a:latin typeface="Times New Roman"/>
                <a:ea typeface="Times New Roman"/>
                <a:cs typeface="Times New Roman"/>
              </a:rPr>
              <a:t>dimension_ids</a:t>
            </a:r>
            <a:r>
              <a:rPr lang="en-US" dirty="0" smtClean="0">
                <a:latin typeface="Times New Roman"/>
                <a:ea typeface="Times New Roman"/>
                <a:cs typeface="Times New Roman"/>
              </a:rPr>
              <a:t> added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6858000" y="5029200"/>
          <a:ext cx="2133600" cy="1019175"/>
        </p:xfrm>
        <a:graphic>
          <a:graphicData uri="http://schemas.openxmlformats.org/drawingml/2006/table">
            <a:tbl>
              <a:tblPr/>
              <a:tblGrid>
                <a:gridCol w="838200"/>
                <a:gridCol w="1295400"/>
              </a:tblGrid>
              <a:tr h="2000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coding_type</a:t>
                      </a:r>
                      <a:endParaRPr lang="en-US" sz="1100" b="1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Video coding </a:t>
                      </a:r>
                      <a:r>
                        <a:rPr lang="en-US" sz="1000" b="1" dirty="0">
                          <a:latin typeface="Times New Roman"/>
                          <a:ea typeface="Times New Roman"/>
                          <a:cs typeface="Times New Roman"/>
                        </a:rPr>
                        <a:t>type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 HEVC (default)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AVC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553515"/>
              </p:ext>
            </p:extLst>
          </p:nvPr>
        </p:nvGraphicFramePr>
        <p:xfrm>
          <a:off x="304800" y="4761462"/>
          <a:ext cx="6400800" cy="2096538"/>
        </p:xfrm>
        <a:graphic>
          <a:graphicData uri="http://schemas.openxmlformats.org/drawingml/2006/table">
            <a:tbl>
              <a:tblPr/>
              <a:tblGrid>
                <a:gridCol w="1295400"/>
                <a:gridCol w="1143000"/>
                <a:gridCol w="1371600"/>
                <a:gridCol w="1219200"/>
                <a:gridCol w="1371600"/>
              </a:tblGrid>
              <a:tr h="391304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 err="1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sub_scalability_type</a:t>
                      </a:r>
                      <a:endParaRPr lang="en-US" sz="1000" dirty="0">
                        <a:solidFill>
                          <a:srgbClr val="00B05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sub_scalability</a:t>
                      </a:r>
                      <a:r>
                        <a:rPr lang="en-US" sz="1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0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dimension_type</a:t>
                      </a:r>
                      <a:endParaRPr lang="en-US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MaxDimSub (sub_scalability_type)</a:t>
                      </a:r>
                      <a:endParaRPr lang="en-US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diemension_id</a:t>
                      </a:r>
                      <a:r>
                        <a:rPr lang="en-US" sz="10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en-US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dimensionSub_id_len</a:t>
                      </a:r>
                      <a:endParaRPr lang="en-US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52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mono-view (2D)</a:t>
                      </a: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7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interlace (2D)</a:t>
                      </a: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 err="1" smtClean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top_field_first</a:t>
                      </a:r>
                      <a:endParaRPr lang="en-US" sz="1000" dirty="0">
                        <a:solidFill>
                          <a:srgbClr val="00B05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776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frame-compatible (3D)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depth_flag</a:t>
                      </a: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en-US" sz="1000" dirty="0" err="1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left_view_first</a:t>
                      </a: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en-US" sz="1000" dirty="0" err="1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fc_format</a:t>
                      </a:r>
                      <a:endParaRPr lang="en-US" sz="1000" dirty="0">
                        <a:solidFill>
                          <a:srgbClr val="00B05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1, 1, 4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86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stereo-view (3D)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depth_flag, view1_id, view2_id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1, 4, 4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86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multi-view (3D)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depth_flag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86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5 ... 15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reserved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22" name="Straight Connector 21"/>
          <p:cNvCxnSpPr/>
          <p:nvPr/>
        </p:nvCxnSpPr>
        <p:spPr bwMode="auto">
          <a:xfrm>
            <a:off x="76200" y="2514600"/>
            <a:ext cx="89154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73044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534400" cy="553998"/>
          </a:xfrm>
        </p:spPr>
        <p:txBody>
          <a:bodyPr/>
          <a:lstStyle/>
          <a:p>
            <a:r>
              <a:rPr lang="en-US" sz="3000" dirty="0" smtClean="0"/>
              <a:t>Option 1: VUI Extensions beyond version-1</a:t>
            </a:r>
            <a:endParaRPr lang="en-US" sz="3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EBCED-98E8-4442-846C-FC76F46F16C3}" type="slidenum">
              <a:rPr lang="zh-CN" altLang="en-US" smtClean="0"/>
              <a:pPr>
                <a:defRPr/>
              </a:pPr>
              <a:t>4</a:t>
            </a:fld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94106"/>
              </p:ext>
            </p:extLst>
          </p:nvPr>
        </p:nvGraphicFramePr>
        <p:xfrm>
          <a:off x="1066800" y="914400"/>
          <a:ext cx="6477000" cy="5901669"/>
        </p:xfrm>
        <a:graphic>
          <a:graphicData uri="http://schemas.openxmlformats.org/drawingml/2006/table">
            <a:tbl>
              <a:tblPr/>
              <a:tblGrid>
                <a:gridCol w="5524500"/>
                <a:gridCol w="952500"/>
              </a:tblGrid>
              <a:tr h="200185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vui_parameters_ext_layer</a:t>
                      </a:r>
                      <a:r>
                        <a:rPr lang="en-GB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( MaxNumLayersMinus1)  { 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794" marR="657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b="1" kern="1200">
                          <a:solidFill>
                            <a:srgbClr val="000000"/>
                          </a:solidFill>
                          <a:latin typeface="Calibri"/>
                          <a:ea typeface="Malgun Gothic"/>
                          <a:cs typeface="Times New Roman"/>
                        </a:rPr>
                        <a:t>Descriptor 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794" marR="657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185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dirty="0">
                          <a:latin typeface="Times New Roman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for( </a:t>
                      </a:r>
                      <a:r>
                        <a:rPr lang="en-GB" sz="1400" dirty="0" err="1">
                          <a:latin typeface="Times New Roman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 = 0; </a:t>
                      </a:r>
                      <a:r>
                        <a:rPr lang="en-GB" sz="1400" dirty="0" err="1">
                          <a:latin typeface="Times New Roman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 &lt;= </a:t>
                      </a:r>
                      <a:r>
                        <a:rPr lang="en-US" sz="1400" dirty="0">
                          <a:latin typeface="Times New Roman"/>
                          <a:ea typeface="Batang"/>
                          <a:cs typeface="Times New Roman"/>
                        </a:rPr>
                        <a:t>MaxNumLayersMinus1</a:t>
                      </a: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; </a:t>
                      </a:r>
                      <a:r>
                        <a:rPr lang="en-GB" sz="1400" dirty="0" err="1">
                          <a:latin typeface="Times New Roman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++ ) {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23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		// </a:t>
                      </a:r>
                      <a:r>
                        <a:rPr lang="en-GB" sz="1400" dirty="0" err="1">
                          <a:latin typeface="Times New Roman"/>
                          <a:ea typeface="Batang"/>
                          <a:cs typeface="Times New Roman"/>
                        </a:rPr>
                        <a:t>vui</a:t>
                      </a: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 scalability type and dimension IDs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185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dirty="0">
                          <a:latin typeface="Times New Roman"/>
                          <a:ea typeface="Batang"/>
                          <a:cs typeface="Times New Roman"/>
                        </a:rPr>
                        <a:t>       </a:t>
                      </a:r>
                      <a:r>
                        <a:rPr lang="en-GB" sz="1400" b="1" dirty="0" err="1" smtClean="0">
                          <a:latin typeface="Times New Roman"/>
                          <a:ea typeface="Batang"/>
                          <a:cs typeface="Times New Roman"/>
                        </a:rPr>
                        <a:t>vui_scalability_type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b="0" dirty="0">
                          <a:latin typeface="Times New Roman"/>
                          <a:ea typeface="Batang"/>
                          <a:cs typeface="Times New Roman"/>
                        </a:rPr>
                        <a:t>u(4)</a:t>
                      </a:r>
                      <a:endParaRPr lang="en-US" sz="1400" b="1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58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dirty="0">
                          <a:latin typeface="Times New Roman"/>
                          <a:ea typeface="Batang"/>
                          <a:cs typeface="Times New Roman"/>
                        </a:rPr>
                        <a:t>		</a:t>
                      </a: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num_dimensions1 = </a:t>
                      </a:r>
                      <a:r>
                        <a:rPr lang="en-GB" sz="1400" dirty="0" err="1">
                          <a:latin typeface="Times New Roman"/>
                          <a:ea typeface="Batang"/>
                          <a:cs typeface="Times New Roman"/>
                        </a:rPr>
                        <a:t>MaxDim</a:t>
                      </a: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 </a:t>
                      </a:r>
                      <a:r>
                        <a:rPr lang="en-GB" sz="1400" dirty="0" smtClean="0">
                          <a:latin typeface="Times New Roman"/>
                          <a:ea typeface="Batang"/>
                          <a:cs typeface="Times New Roman"/>
                        </a:rPr>
                        <a:t>(</a:t>
                      </a:r>
                      <a:r>
                        <a:rPr lang="en-GB" sz="1400" dirty="0" err="1" smtClean="0">
                          <a:latin typeface="Times New Roman"/>
                          <a:ea typeface="Batang"/>
                          <a:cs typeface="Times New Roman"/>
                        </a:rPr>
                        <a:t>vui_scalability_type</a:t>
                      </a: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)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b="0">
                          <a:latin typeface="Times New Roman"/>
                          <a:ea typeface="Batang"/>
                          <a:cs typeface="Times New Roman"/>
                        </a:rPr>
                        <a:t> </a:t>
                      </a:r>
                      <a:endParaRPr lang="en-US" sz="1400" b="1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185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		for( j = 0; j &lt; num_dimensions1; j++ ) {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185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dirty="0">
                          <a:latin typeface="Times New Roman"/>
                          <a:ea typeface="Batang"/>
                          <a:cs typeface="Times New Roman"/>
                        </a:rPr>
                        <a:t>			</a:t>
                      </a:r>
                      <a:r>
                        <a:rPr lang="en-GB" sz="1400" dirty="0" err="1">
                          <a:latin typeface="Times New Roman"/>
                          <a:ea typeface="Batang"/>
                          <a:cs typeface="Times New Roman"/>
                        </a:rPr>
                        <a:t>nb</a:t>
                      </a: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 = </a:t>
                      </a:r>
                      <a:r>
                        <a:rPr lang="en-US" sz="1400" dirty="0" err="1">
                          <a:latin typeface="Times New Roman"/>
                          <a:ea typeface="Batang"/>
                          <a:cs typeface="Times New Roman"/>
                        </a:rPr>
                        <a:t>dimension_id_len</a:t>
                      </a:r>
                      <a:r>
                        <a:rPr lang="en-US" sz="1400" dirty="0">
                          <a:latin typeface="Times New Roman"/>
                          <a:ea typeface="Batang"/>
                          <a:cs typeface="Times New Roman"/>
                        </a:rPr>
                        <a:t>[j]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b="0">
                          <a:latin typeface="Times New Roman"/>
                          <a:ea typeface="Batang"/>
                          <a:cs typeface="Times New Roman"/>
                        </a:rPr>
                        <a:t> </a:t>
                      </a:r>
                      <a:endParaRPr lang="en-US" sz="1400" b="1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185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dirty="0">
                          <a:latin typeface="Times New Roman"/>
                          <a:ea typeface="Batang"/>
                          <a:cs typeface="Times New Roman"/>
                        </a:rPr>
                        <a:t>			</a:t>
                      </a:r>
                      <a:r>
                        <a:rPr lang="en-GB" sz="1400" b="1" dirty="0" err="1" smtClean="0">
                          <a:latin typeface="Times New Roman"/>
                          <a:ea typeface="Batang"/>
                          <a:cs typeface="Times New Roman"/>
                        </a:rPr>
                        <a:t>vui_dimension_id</a:t>
                      </a: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[ </a:t>
                      </a:r>
                      <a:r>
                        <a:rPr lang="en-GB" sz="1400" dirty="0" err="1">
                          <a:latin typeface="Times New Roman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 ]</a:t>
                      </a:r>
                      <a:r>
                        <a:rPr lang="en-US" sz="1400" dirty="0">
                          <a:latin typeface="Times New Roman"/>
                          <a:ea typeface="Batang"/>
                          <a:cs typeface="Times New Roman"/>
                        </a:rPr>
                        <a:t>[ j ] 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b="0">
                          <a:latin typeface="Times New Roman"/>
                          <a:ea typeface="Batang"/>
                          <a:cs typeface="Times New Roman"/>
                        </a:rPr>
                        <a:t>u(nb)</a:t>
                      </a:r>
                      <a:endParaRPr lang="en-US" sz="1400" b="1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185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		}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185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b="0" dirty="0" smtClean="0">
                          <a:latin typeface="Times New Roman"/>
                          <a:ea typeface="MS Mincho"/>
                          <a:cs typeface="Times New Roman"/>
                        </a:rPr>
                        <a:t>       if(num_dimensions1</a:t>
                      </a:r>
                      <a:r>
                        <a:rPr lang="en-US" sz="1400" b="0" baseline="0" dirty="0" smtClean="0">
                          <a:latin typeface="Times New Roman"/>
                          <a:ea typeface="MS Mincho"/>
                          <a:cs typeface="Times New Roman"/>
                        </a:rPr>
                        <a:t> &gt; 0) {</a:t>
                      </a:r>
                      <a:endParaRPr lang="en-US" sz="1400" b="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 smtClean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185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0" dirty="0">
                          <a:latin typeface="Times New Roman"/>
                          <a:ea typeface="Batang"/>
                          <a:cs typeface="Times New Roman"/>
                        </a:rPr>
                        <a:t>    </a:t>
                      </a:r>
                      <a:r>
                        <a:rPr lang="en-GB" sz="1400" b="0" dirty="0" smtClean="0">
                          <a:latin typeface="Times New Roman"/>
                          <a:ea typeface="Batang"/>
                          <a:cs typeface="Times New Roman"/>
                        </a:rPr>
                        <a:t>       </a:t>
                      </a:r>
                      <a:r>
                        <a:rPr lang="en-GB" sz="1400" b="0" dirty="0" err="1" smtClean="0">
                          <a:latin typeface="Times New Roman"/>
                          <a:ea typeface="Batang"/>
                          <a:cs typeface="Times New Roman"/>
                        </a:rPr>
                        <a:t>vui_sub_scalability_type</a:t>
                      </a:r>
                      <a:r>
                        <a:rPr lang="en-GB" sz="1400" b="0" dirty="0" smtClean="0">
                          <a:latin typeface="Times New Roman"/>
                          <a:ea typeface="Batang"/>
                          <a:cs typeface="Times New Roman"/>
                        </a:rPr>
                        <a:t>[ i</a:t>
                      </a:r>
                      <a:r>
                        <a:rPr lang="en-GB" sz="1400" b="0" baseline="0" dirty="0" smtClean="0">
                          <a:latin typeface="Times New Roman"/>
                          <a:ea typeface="Batang"/>
                          <a:cs typeface="Times New Roman"/>
                        </a:rPr>
                        <a:t> ] = </a:t>
                      </a:r>
                      <a:r>
                        <a:rPr lang="en-GB" sz="1400" b="0" baseline="0" dirty="0" err="1" smtClean="0">
                          <a:latin typeface="Times New Roman"/>
                          <a:ea typeface="Batang"/>
                          <a:cs typeface="Times New Roman"/>
                        </a:rPr>
                        <a:t>vui_dimension_id</a:t>
                      </a:r>
                      <a:r>
                        <a:rPr lang="en-GB" sz="1400" b="0" baseline="0" smtClean="0">
                          <a:latin typeface="Times New Roman"/>
                          <a:ea typeface="Batang"/>
                          <a:cs typeface="Times New Roman"/>
                        </a:rPr>
                        <a:t>[ i ][ </a:t>
                      </a:r>
                      <a:r>
                        <a:rPr lang="en-GB" sz="1400" b="0" baseline="0" dirty="0" smtClean="0">
                          <a:latin typeface="Times New Roman"/>
                          <a:ea typeface="Batang"/>
                          <a:cs typeface="Times New Roman"/>
                        </a:rPr>
                        <a:t>1 ]</a:t>
                      </a:r>
                      <a:endParaRPr lang="en-US" sz="1400" b="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Times New Roman"/>
                          <a:ea typeface="Batang"/>
                          <a:cs typeface="Times New Roman"/>
                        </a:rPr>
                        <a:t> </a:t>
                      </a:r>
                      <a:endParaRPr lang="en-US" sz="1400" b="1" dirty="0" smtClean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185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     </a:t>
                      </a:r>
                      <a:r>
                        <a:rPr lang="en-GB" sz="1400" dirty="0" smtClean="0">
                          <a:latin typeface="Times New Roman"/>
                          <a:ea typeface="Batang"/>
                          <a:cs typeface="Times New Roman"/>
                        </a:rPr>
                        <a:t>     </a:t>
                      </a:r>
                      <a:r>
                        <a:rPr lang="en-GB" sz="1400" baseline="0" dirty="0" smtClean="0">
                          <a:latin typeface="Times New Roman"/>
                          <a:ea typeface="Batang"/>
                          <a:cs typeface="Times New Roman"/>
                        </a:rPr>
                        <a:t> </a:t>
                      </a:r>
                      <a:r>
                        <a:rPr lang="en-GB" sz="1400" dirty="0" smtClean="0">
                          <a:latin typeface="Times New Roman"/>
                          <a:ea typeface="Batang"/>
                          <a:cs typeface="Times New Roman"/>
                        </a:rPr>
                        <a:t>num_dimensions2 </a:t>
                      </a: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= </a:t>
                      </a:r>
                      <a:r>
                        <a:rPr lang="en-GB" sz="1400" dirty="0" err="1">
                          <a:latin typeface="Times New Roman"/>
                          <a:ea typeface="Batang"/>
                          <a:cs typeface="Times New Roman"/>
                        </a:rPr>
                        <a:t>MaxDimSub</a:t>
                      </a: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 </a:t>
                      </a:r>
                      <a:r>
                        <a:rPr lang="en-GB" sz="1400" dirty="0" smtClean="0">
                          <a:latin typeface="Times New Roman"/>
                          <a:ea typeface="Batang"/>
                          <a:cs typeface="Times New Roman"/>
                        </a:rPr>
                        <a:t>(</a:t>
                      </a:r>
                      <a:r>
                        <a:rPr lang="en-GB" sz="1400" dirty="0" err="1" smtClean="0">
                          <a:latin typeface="Times New Roman"/>
                          <a:ea typeface="Batang"/>
                          <a:cs typeface="Times New Roman"/>
                        </a:rPr>
                        <a:t>vui_sub_scalability_type</a:t>
                      </a:r>
                      <a:r>
                        <a:rPr lang="en-GB" sz="1400" dirty="0" smtClean="0">
                          <a:latin typeface="Times New Roman"/>
                          <a:ea typeface="Batang"/>
                          <a:cs typeface="Times New Roman"/>
                        </a:rPr>
                        <a:t>[ i ] )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185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		</a:t>
                      </a:r>
                      <a:r>
                        <a:rPr lang="en-GB" sz="1400" dirty="0" smtClean="0">
                          <a:latin typeface="Times New Roman"/>
                          <a:ea typeface="Batang"/>
                          <a:cs typeface="Times New Roman"/>
                        </a:rPr>
                        <a:t>     for</a:t>
                      </a: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( j = 0; j &lt; num_dimensions2; j++ ) {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185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dirty="0">
                          <a:latin typeface="Times New Roman"/>
                          <a:ea typeface="Batang"/>
                          <a:cs typeface="Times New Roman"/>
                        </a:rPr>
                        <a:t>		</a:t>
                      </a:r>
                      <a:r>
                        <a:rPr lang="en-GB" sz="1400" b="1" dirty="0" smtClean="0">
                          <a:latin typeface="Times New Roman"/>
                          <a:ea typeface="Batang"/>
                          <a:cs typeface="Times New Roman"/>
                        </a:rPr>
                        <a:t>        </a:t>
                      </a:r>
                      <a:r>
                        <a:rPr lang="en-GB" sz="1400" b="1" dirty="0">
                          <a:latin typeface="Times New Roman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GB" sz="1400" dirty="0" err="1">
                          <a:latin typeface="Times New Roman"/>
                          <a:ea typeface="Batang"/>
                          <a:cs typeface="Times New Roman"/>
                        </a:rPr>
                        <a:t>nb</a:t>
                      </a: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 = </a:t>
                      </a:r>
                      <a:r>
                        <a:rPr lang="en-US" sz="1400" dirty="0" err="1" smtClean="0">
                          <a:latin typeface="Times New Roman"/>
                          <a:ea typeface="Batang"/>
                          <a:cs typeface="Times New Roman"/>
                        </a:rPr>
                        <a:t>dimensionSub_id_len</a:t>
                      </a:r>
                      <a:r>
                        <a:rPr lang="en-US" sz="1400" dirty="0" smtClean="0">
                          <a:latin typeface="Times New Roman"/>
                          <a:ea typeface="Batang"/>
                          <a:cs typeface="Times New Roman"/>
                        </a:rPr>
                        <a:t>[j</a:t>
                      </a:r>
                      <a:r>
                        <a:rPr lang="en-US" sz="1400" dirty="0">
                          <a:latin typeface="Times New Roman"/>
                          <a:ea typeface="Batang"/>
                          <a:cs typeface="Times New Roman"/>
                        </a:rPr>
                        <a:t>]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b="0" dirty="0">
                          <a:latin typeface="Times New Roman"/>
                          <a:ea typeface="Batang"/>
                          <a:cs typeface="Times New Roman"/>
                        </a:rPr>
                        <a:t> </a:t>
                      </a:r>
                      <a:endParaRPr lang="en-US" sz="1400" b="1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185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dirty="0">
                          <a:latin typeface="Times New Roman"/>
                          <a:ea typeface="Batang"/>
                          <a:cs typeface="Times New Roman"/>
                        </a:rPr>
                        <a:t>		</a:t>
                      </a:r>
                      <a:r>
                        <a:rPr lang="en-GB" sz="1400" b="1" dirty="0" smtClean="0">
                          <a:latin typeface="Times New Roman"/>
                          <a:ea typeface="Batang"/>
                          <a:cs typeface="Times New Roman"/>
                        </a:rPr>
                        <a:t>       </a:t>
                      </a:r>
                      <a:r>
                        <a:rPr lang="en-GB" sz="1400" b="1" dirty="0">
                          <a:latin typeface="Times New Roman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GB" sz="1400" b="1" dirty="0" err="1" smtClean="0">
                          <a:latin typeface="Times New Roman"/>
                          <a:ea typeface="Batang"/>
                          <a:cs typeface="Times New Roman"/>
                        </a:rPr>
                        <a:t>vui_dimension_id</a:t>
                      </a: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[ i ]</a:t>
                      </a:r>
                      <a:r>
                        <a:rPr lang="en-US" sz="1400" dirty="0">
                          <a:latin typeface="Times New Roman"/>
                          <a:ea typeface="Batang"/>
                          <a:cs typeface="Times New Roman"/>
                        </a:rPr>
                        <a:t>[ </a:t>
                      </a: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num_dimensions1 </a:t>
                      </a:r>
                      <a:r>
                        <a:rPr lang="en-US" sz="1400" dirty="0">
                          <a:latin typeface="Times New Roman"/>
                          <a:ea typeface="Batang"/>
                          <a:cs typeface="Times New Roman"/>
                        </a:rPr>
                        <a:t>+ j ] 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b="0">
                          <a:latin typeface="Times New Roman"/>
                          <a:ea typeface="Batang"/>
                          <a:cs typeface="Times New Roman"/>
                        </a:rPr>
                        <a:t>u(nb)</a:t>
                      </a:r>
                      <a:endParaRPr lang="en-US" sz="1400" b="1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185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		</a:t>
                      </a:r>
                      <a:r>
                        <a:rPr lang="en-GB" sz="1400" dirty="0" smtClean="0">
                          <a:latin typeface="Times New Roman"/>
                          <a:ea typeface="Batang"/>
                          <a:cs typeface="Times New Roman"/>
                        </a:rPr>
                        <a:t>    }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185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     </a:t>
                      </a:r>
                      <a:r>
                        <a:rPr lang="en-GB" sz="1400" baseline="0" dirty="0" smtClean="0">
                          <a:latin typeface="Times New Roman"/>
                          <a:ea typeface="Batang"/>
                          <a:cs typeface="Times New Roman"/>
                        </a:rPr>
                        <a:t>    </a:t>
                      </a:r>
                      <a:r>
                        <a:rPr lang="en-GB" sz="1400" dirty="0" smtClean="0">
                          <a:latin typeface="Times New Roman"/>
                          <a:ea typeface="Batang"/>
                          <a:cs typeface="Times New Roman"/>
                        </a:rPr>
                        <a:t> </a:t>
                      </a: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if </a:t>
                      </a:r>
                      <a:r>
                        <a:rPr lang="en-GB" sz="1400" dirty="0" smtClean="0">
                          <a:latin typeface="Times New Roman"/>
                          <a:ea typeface="Batang"/>
                          <a:cs typeface="Times New Roman"/>
                        </a:rPr>
                        <a:t>(</a:t>
                      </a:r>
                      <a:r>
                        <a:rPr lang="en-GB" sz="1400" dirty="0" err="1" smtClean="0">
                          <a:latin typeface="Times New Roman"/>
                          <a:ea typeface="Batang"/>
                          <a:cs typeface="Times New Roman"/>
                        </a:rPr>
                        <a:t>vui_sub_scalability_type</a:t>
                      </a:r>
                      <a:r>
                        <a:rPr lang="en-GB" sz="1400" dirty="0" smtClean="0">
                          <a:latin typeface="Times New Roman"/>
                          <a:ea typeface="Batang"/>
                          <a:cs typeface="Times New Roman"/>
                        </a:rPr>
                        <a:t>[ i ] </a:t>
                      </a: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== </a:t>
                      </a:r>
                      <a:r>
                        <a:rPr lang="en-GB" sz="1400" dirty="0" smtClean="0">
                          <a:latin typeface="Times New Roman"/>
                          <a:ea typeface="Batang"/>
                          <a:cs typeface="Times New Roman"/>
                        </a:rPr>
                        <a:t>4)  </a:t>
                      </a: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{ // multi-view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b="0">
                          <a:latin typeface="Times New Roman"/>
                          <a:ea typeface="Batang"/>
                          <a:cs typeface="Times New Roman"/>
                        </a:rPr>
                        <a:t> </a:t>
                      </a:r>
                      <a:endParaRPr lang="en-US" sz="1400" b="1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97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dirty="0">
                          <a:latin typeface="Times New Roman"/>
                          <a:ea typeface="Batang"/>
                          <a:cs typeface="Times New Roman"/>
                        </a:rPr>
                        <a:t>			</a:t>
                      </a:r>
                      <a:r>
                        <a:rPr lang="en-GB" sz="1400" b="1" dirty="0" smtClean="0">
                          <a:latin typeface="Times New Roman"/>
                          <a:ea typeface="Batang"/>
                          <a:cs typeface="Times New Roman"/>
                        </a:rPr>
                        <a:t>    </a:t>
                      </a:r>
                      <a:r>
                        <a:rPr lang="en-GB" sz="1400" b="1" dirty="0" err="1" smtClean="0">
                          <a:latin typeface="Times New Roman"/>
                          <a:ea typeface="Batang"/>
                          <a:cs typeface="Times New Roman"/>
                        </a:rPr>
                        <a:t>vui_num_views</a:t>
                      </a:r>
                      <a:r>
                        <a:rPr lang="en-GB" sz="1400" b="1" dirty="0" smtClean="0">
                          <a:latin typeface="Times New Roman"/>
                          <a:ea typeface="Batang"/>
                          <a:cs typeface="Times New Roman"/>
                        </a:rPr>
                        <a:t> [ i ] </a:t>
                      </a:r>
                      <a:r>
                        <a:rPr lang="en-GB" sz="1400" b="1" baseline="0" dirty="0" smtClean="0">
                          <a:latin typeface="Times New Roman"/>
                          <a:ea typeface="Batang"/>
                          <a:cs typeface="Times New Roman"/>
                        </a:rPr>
                        <a:t>    </a:t>
                      </a:r>
                      <a:r>
                        <a:rPr lang="en-US" sz="1400" dirty="0" smtClean="0">
                          <a:latin typeface="Times New Roman"/>
                          <a:ea typeface="Batang"/>
                          <a:cs typeface="Times New Roman"/>
                        </a:rPr>
                        <a:t>// </a:t>
                      </a:r>
                      <a:r>
                        <a:rPr lang="en-US" sz="1400" dirty="0">
                          <a:latin typeface="Times New Roman"/>
                          <a:ea typeface="Batang"/>
                          <a:cs typeface="Times New Roman"/>
                        </a:rPr>
                        <a:t>views number 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latin typeface="Times New Roman"/>
                          <a:ea typeface="Batang"/>
                          <a:cs typeface="Times New Roman"/>
                        </a:rPr>
                        <a:t> u(4)</a:t>
                      </a:r>
                      <a:endParaRPr lang="en-US" sz="1400" b="1" dirty="0" smtClean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185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             </a:t>
                      </a:r>
                      <a:r>
                        <a:rPr lang="en-GB" sz="1400" dirty="0" smtClean="0">
                          <a:latin typeface="Times New Roman"/>
                          <a:ea typeface="Batang"/>
                          <a:cs typeface="Times New Roman"/>
                        </a:rPr>
                        <a:t>    for(j=0</a:t>
                      </a: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; j&lt; </a:t>
                      </a:r>
                      <a:r>
                        <a:rPr lang="en-GB" sz="1400" dirty="0" err="1" smtClean="0">
                          <a:latin typeface="Times New Roman"/>
                          <a:ea typeface="Batang"/>
                          <a:cs typeface="Times New Roman"/>
                        </a:rPr>
                        <a:t>vui_num_views</a:t>
                      </a:r>
                      <a:r>
                        <a:rPr lang="en-GB" sz="1400" dirty="0" smtClean="0">
                          <a:latin typeface="Times New Roman"/>
                          <a:ea typeface="Batang"/>
                          <a:cs typeface="Times New Roman"/>
                        </a:rPr>
                        <a:t> [ i ]; </a:t>
                      </a: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j++)     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185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dirty="0">
                          <a:latin typeface="Times New Roman"/>
                          <a:ea typeface="Batang"/>
                          <a:cs typeface="Times New Roman"/>
                        </a:rPr>
                        <a:t>			     </a:t>
                      </a:r>
                      <a:r>
                        <a:rPr lang="en-GB" sz="1400" b="1" dirty="0" smtClean="0">
                          <a:latin typeface="Times New Roman"/>
                          <a:ea typeface="Batang"/>
                          <a:cs typeface="Times New Roman"/>
                        </a:rPr>
                        <a:t>       </a:t>
                      </a:r>
                      <a:r>
                        <a:rPr lang="en-GB" sz="1400" b="1" dirty="0" err="1" smtClean="0">
                          <a:latin typeface="Times New Roman"/>
                          <a:ea typeface="Batang"/>
                          <a:cs typeface="Times New Roman"/>
                        </a:rPr>
                        <a:t>vui_view_id</a:t>
                      </a: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[ i ]</a:t>
                      </a:r>
                      <a:r>
                        <a:rPr lang="en-US" sz="1400" dirty="0">
                          <a:latin typeface="Times New Roman"/>
                          <a:ea typeface="Batang"/>
                          <a:cs typeface="Times New Roman"/>
                        </a:rPr>
                        <a:t>[ </a:t>
                      </a:r>
                      <a:r>
                        <a:rPr lang="en-US" sz="1400" dirty="0" smtClean="0">
                          <a:latin typeface="Times New Roman"/>
                          <a:ea typeface="Batang"/>
                          <a:cs typeface="Times New Roman"/>
                        </a:rPr>
                        <a:t>j </a:t>
                      </a:r>
                      <a:r>
                        <a:rPr lang="en-US" sz="1400" dirty="0">
                          <a:latin typeface="Times New Roman"/>
                          <a:ea typeface="Batang"/>
                          <a:cs typeface="Times New Roman"/>
                        </a:rPr>
                        <a:t>]      // </a:t>
                      </a:r>
                      <a:r>
                        <a:rPr lang="en-US" sz="1400" dirty="0" err="1">
                          <a:latin typeface="Times New Roman"/>
                          <a:ea typeface="Batang"/>
                          <a:cs typeface="Times New Roman"/>
                        </a:rPr>
                        <a:t>view_ids</a:t>
                      </a:r>
                      <a:r>
                        <a:rPr lang="en-US" sz="1400" dirty="0">
                          <a:latin typeface="Times New Roman"/>
                          <a:ea typeface="Batang"/>
                          <a:cs typeface="Times New Roman"/>
                        </a:rPr>
                        <a:t> 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latin typeface="Times New Roman"/>
                          <a:ea typeface="Batang"/>
                          <a:cs typeface="Times New Roman"/>
                        </a:rPr>
                        <a:t> u(4)</a:t>
                      </a:r>
                      <a:endParaRPr lang="en-US" sz="1400" b="1" dirty="0" smtClean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185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MS Mincho"/>
                          <a:cs typeface="Times New Roman"/>
                        </a:rPr>
                        <a:t>        </a:t>
                      </a:r>
                      <a:r>
                        <a:rPr lang="en-GB" sz="1400" dirty="0" smtClean="0">
                          <a:latin typeface="Times New Roman"/>
                          <a:ea typeface="MS Mincho"/>
                          <a:cs typeface="Times New Roman"/>
                        </a:rPr>
                        <a:t>        }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185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     </a:t>
                      </a:r>
                      <a:r>
                        <a:rPr lang="en-GB" sz="1400" dirty="0" smtClean="0">
                          <a:latin typeface="Times New Roman"/>
                          <a:ea typeface="Batang"/>
                          <a:cs typeface="Times New Roman"/>
                        </a:rPr>
                        <a:t>     }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185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dirty="0" smtClean="0">
                          <a:latin typeface="Times New Roman"/>
                          <a:ea typeface="MS Mincho"/>
                          <a:cs typeface="Times New Roman"/>
                        </a:rPr>
                        <a:t>     }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185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}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534400" cy="553998"/>
          </a:xfrm>
        </p:spPr>
        <p:txBody>
          <a:bodyPr/>
          <a:lstStyle/>
          <a:p>
            <a:r>
              <a:rPr lang="en-US" sz="3000" dirty="0" smtClean="0"/>
              <a:t>Option 2: VUI Extensions beyond version-1</a:t>
            </a:r>
            <a:endParaRPr lang="en-US" sz="3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EBCED-98E8-4442-846C-FC76F46F16C3}" type="slidenum">
              <a:rPr lang="zh-CN" altLang="en-US" smtClean="0"/>
              <a:pPr>
                <a:defRPr/>
              </a:pPr>
              <a:t>5</a:t>
            </a:fld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0" y="1066800"/>
          <a:ext cx="6629400" cy="2504125"/>
        </p:xfrm>
        <a:graphic>
          <a:graphicData uri="http://schemas.openxmlformats.org/drawingml/2006/table">
            <a:tbl>
              <a:tblPr/>
              <a:tblGrid>
                <a:gridCol w="5394511"/>
                <a:gridCol w="1234889"/>
              </a:tblGrid>
              <a:tr h="43163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vui_parameters_ext_layer</a:t>
                      </a:r>
                      <a:r>
                        <a:rPr lang="en-GB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( MaxNumLayersMinus1)  { 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794" marR="657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b="1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Descriptor </a:t>
                      </a: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794" marR="657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2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</a:t>
                      </a:r>
                      <a:r>
                        <a:rPr lang="en-GB" sz="14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for( </a:t>
                      </a:r>
                      <a:r>
                        <a:rPr lang="en-GB" sz="1400" dirty="0" err="1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i</a:t>
                      </a:r>
                      <a:r>
                        <a:rPr lang="en-GB" sz="14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 = 0; </a:t>
                      </a:r>
                      <a:r>
                        <a:rPr lang="en-GB" sz="1400" dirty="0" err="1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i</a:t>
                      </a:r>
                      <a:r>
                        <a:rPr lang="en-GB" sz="14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 &lt;= </a:t>
                      </a:r>
                      <a:r>
                        <a:rPr lang="en-US" sz="14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MaxNumLayersMinus1</a:t>
                      </a:r>
                      <a:r>
                        <a:rPr lang="en-GB" sz="14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; </a:t>
                      </a:r>
                      <a:r>
                        <a:rPr lang="en-GB" sz="1400" dirty="0" err="1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i</a:t>
                      </a:r>
                      <a:r>
                        <a:rPr lang="en-GB" sz="14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++ ) {</a:t>
                      </a:r>
                      <a:endParaRPr lang="en-US" sz="1400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2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// </a:t>
                      </a:r>
                      <a:r>
                        <a:rPr lang="en-GB" sz="1400" dirty="0" err="1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vui</a:t>
                      </a:r>
                      <a:r>
                        <a:rPr lang="en-GB" sz="14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 </a:t>
                      </a:r>
                      <a:r>
                        <a:rPr lang="en-GB" sz="1400" dirty="0" smtClean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dimension </a:t>
                      </a:r>
                      <a:r>
                        <a:rPr lang="en-GB" sz="14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IDs</a:t>
                      </a:r>
                      <a:endParaRPr lang="en-US" sz="1400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0"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59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</a:t>
                      </a:r>
                      <a:r>
                        <a:rPr lang="en-GB" sz="1400" b="1" dirty="0" smtClean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vui_num_dimensions_minus1</a:t>
                      </a:r>
                      <a:r>
                        <a:rPr lang="en-GB" sz="14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[ </a:t>
                      </a:r>
                      <a:r>
                        <a:rPr lang="en-GB" sz="1400" dirty="0" err="1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i</a:t>
                      </a:r>
                      <a:r>
                        <a:rPr lang="en-GB" sz="14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 ]</a:t>
                      </a:r>
                      <a:endParaRPr lang="en-US" sz="1400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b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u(4)</a:t>
                      </a:r>
                      <a:endParaRPr lang="en-US" sz="1400" b="1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for( j = 0; j &lt;= </a:t>
                      </a:r>
                      <a:r>
                        <a:rPr lang="en-GB" sz="1400" dirty="0" smtClean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vui_num_dimensions_minus1</a:t>
                      </a:r>
                      <a:r>
                        <a:rPr lang="en-GB" sz="14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; j++ ) {</a:t>
                      </a:r>
                      <a:endParaRPr lang="en-US" sz="1400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0"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	</a:t>
                      </a:r>
                      <a:r>
                        <a:rPr lang="en-GB" sz="1400" b="1" dirty="0" err="1" smtClean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vui_dimension_type</a:t>
                      </a:r>
                      <a:r>
                        <a:rPr lang="en-GB" sz="14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[ </a:t>
                      </a:r>
                      <a:r>
                        <a:rPr lang="en-GB" sz="1400" dirty="0" err="1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i</a:t>
                      </a:r>
                      <a:r>
                        <a:rPr lang="en-US" sz="14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 ][ j ]</a:t>
                      </a:r>
                      <a:endParaRPr lang="en-US" sz="1400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b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u(4)</a:t>
                      </a:r>
                      <a:endParaRPr lang="en-US" sz="1400" b="1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	</a:t>
                      </a:r>
                      <a:r>
                        <a:rPr lang="en-GB" sz="1400" b="1" dirty="0" err="1" smtClean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vui_dimension_id</a:t>
                      </a:r>
                      <a:r>
                        <a:rPr lang="en-GB" sz="14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[ </a:t>
                      </a:r>
                      <a:r>
                        <a:rPr lang="en-GB" sz="1400" dirty="0" err="1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i</a:t>
                      </a:r>
                      <a:r>
                        <a:rPr lang="en-GB" sz="14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 ]</a:t>
                      </a:r>
                      <a:r>
                        <a:rPr lang="en-US" sz="14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[ j ]</a:t>
                      </a:r>
                      <a:endParaRPr lang="en-US" sz="1400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b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u(8)</a:t>
                      </a:r>
                      <a:endParaRPr lang="en-US" sz="1400" b="1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}</a:t>
                      </a:r>
                      <a:endParaRPr lang="en-US" sz="1400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0" dirty="0"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2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     }</a:t>
                      </a:r>
                      <a:endParaRPr lang="en-US" sz="1400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0"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2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}</a:t>
                      </a:r>
                      <a:endParaRPr lang="en-US" sz="1400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0" dirty="0"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5794" marR="65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676400" y="4267200"/>
          <a:ext cx="4800600" cy="1415143"/>
        </p:xfrm>
        <a:graphic>
          <a:graphicData uri="http://schemas.openxmlformats.org/drawingml/2006/table">
            <a:tbl>
              <a:tblPr/>
              <a:tblGrid>
                <a:gridCol w="2286000"/>
                <a:gridCol w="2514600"/>
              </a:tblGrid>
              <a:tr h="34834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b="1" dirty="0" err="1" smtClean="0">
                          <a:latin typeface="Times New Roman"/>
                          <a:ea typeface="Batang"/>
                          <a:cs typeface="Times New Roman"/>
                        </a:rPr>
                        <a:t>vui_dimension_type</a:t>
                      </a:r>
                      <a:r>
                        <a:rPr lang="en-GB" sz="1400" b="1" dirty="0">
                          <a:latin typeface="Times New Roman"/>
                          <a:ea typeface="Batang"/>
                          <a:cs typeface="Times New Roman"/>
                        </a:rPr>
                        <a:t>[ </a:t>
                      </a:r>
                      <a:r>
                        <a:rPr lang="en-GB" sz="1400" b="1" dirty="0" err="1">
                          <a:latin typeface="Times New Roman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400" b="1" dirty="0">
                          <a:latin typeface="Times New Roman"/>
                          <a:ea typeface="Batang"/>
                          <a:cs typeface="Times New Roman"/>
                        </a:rPr>
                        <a:t> ][ j ]</a:t>
                      </a:r>
                      <a:endParaRPr lang="en-US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b="1" dirty="0" err="1" smtClean="0">
                          <a:latin typeface="Times New Roman"/>
                          <a:ea typeface="Malgun Gothic"/>
                          <a:cs typeface="Times New Roman"/>
                        </a:rPr>
                        <a:t>vui_dimension_id</a:t>
                      </a:r>
                      <a:r>
                        <a:rPr lang="en-GB" sz="1400" b="1" dirty="0">
                          <a:latin typeface="Times New Roman"/>
                          <a:ea typeface="Batang"/>
                          <a:cs typeface="Times New Roman"/>
                        </a:rPr>
                        <a:t>[ </a:t>
                      </a:r>
                      <a:r>
                        <a:rPr lang="en-GB" sz="1400" b="1" dirty="0" err="1">
                          <a:latin typeface="Times New Roman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400" b="1" dirty="0">
                          <a:latin typeface="Times New Roman"/>
                          <a:ea typeface="Batang"/>
                          <a:cs typeface="Times New Roman"/>
                        </a:rPr>
                        <a:t> ][ j ]</a:t>
                      </a:r>
                      <a:endParaRPr lang="en-US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17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0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>
                          <a:latin typeface="Times"/>
                          <a:ea typeface="Malgun Gothic"/>
                          <a:cs typeface="Times New Roman"/>
                        </a:rPr>
                        <a:t>view order idx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171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>
                          <a:latin typeface="Times"/>
                          <a:ea typeface="Malgun Gothic"/>
                          <a:cs typeface="Times New Roman"/>
                        </a:rPr>
                        <a:t>1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>
                          <a:latin typeface="Times"/>
                          <a:ea typeface="Malgun Gothic"/>
                          <a:cs typeface="Times New Roman"/>
                        </a:rPr>
                        <a:t>depth flag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171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>
                          <a:latin typeface="Times"/>
                          <a:ea typeface="Malgun Gothic"/>
                          <a:cs typeface="Times New Roman"/>
                        </a:rPr>
                        <a:t>2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>
                          <a:latin typeface="Times"/>
                          <a:ea typeface="Malgun Gothic"/>
                          <a:cs typeface="Times New Roman"/>
                        </a:rPr>
                        <a:t>dependency ID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171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>
                          <a:latin typeface="Times"/>
                          <a:ea typeface="Malgun Gothic"/>
                          <a:cs typeface="Times New Roman"/>
                        </a:rPr>
                        <a:t>3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>
                          <a:latin typeface="Times"/>
                          <a:ea typeface="Malgun Gothic"/>
                          <a:cs typeface="Times New Roman"/>
                        </a:rPr>
                        <a:t>quality ID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171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>
                          <a:latin typeface="Times"/>
                          <a:ea typeface="Malgun Gothic"/>
                          <a:cs typeface="Times New Roman"/>
                        </a:rPr>
                        <a:t>4..15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dirty="0">
                          <a:latin typeface="Times"/>
                          <a:ea typeface="Malgun Gothic"/>
                          <a:cs typeface="Times New Roman"/>
                        </a:rPr>
                        <a:t>reserved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47800" y="3810000"/>
            <a:ext cx="5392823" cy="26161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100" b="1" dirty="0" err="1" smtClean="0">
                <a:ea typeface="Tahoma" pitchFamily="34" charset="0"/>
                <a:cs typeface="Tahoma" pitchFamily="34" charset="0"/>
              </a:rPr>
              <a:t>dimension_type</a:t>
            </a:r>
            <a:r>
              <a:rPr lang="en-US" sz="1100" b="1" dirty="0" smtClean="0">
                <a:ea typeface="Tahoma" pitchFamily="34" charset="0"/>
                <a:cs typeface="Tahoma" pitchFamily="34" charset="0"/>
              </a:rPr>
              <a:t> Table : Approach 1 VPS Extension design in JCTVC-J1007 </a:t>
            </a:r>
            <a:endParaRPr lang="en-US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233942</TotalTime>
  <Words>568</Words>
  <Application>Microsoft Office PowerPoint</Application>
  <PresentationFormat>On-screen Show (4:3)</PresentationFormat>
  <Paragraphs>195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8" baseType="lpstr">
      <vt:lpstr>Arial</vt:lpstr>
      <vt:lpstr>Times</vt:lpstr>
      <vt:lpstr>Malgun Gothic</vt:lpstr>
      <vt:lpstr>SimSun</vt:lpstr>
      <vt:lpstr>Times New Roman</vt:lpstr>
      <vt:lpstr>Calibri</vt:lpstr>
      <vt:lpstr>Brush Script MT</vt:lpstr>
      <vt:lpstr>Tahoma</vt:lpstr>
      <vt:lpstr>MS Mincho</vt:lpstr>
      <vt:lpstr>HGP創英角ｺﾞｼｯｸUB</vt:lpstr>
      <vt:lpstr>Batang</vt:lpstr>
      <vt:lpstr>Century Gothic</vt:lpstr>
      <vt:lpstr>Default Design</vt:lpstr>
      <vt:lpstr>PowerPoint Presentation</vt:lpstr>
      <vt:lpstr>Motivation</vt:lpstr>
      <vt:lpstr>VPS Extension: New Mapping Tables from Approach 2</vt:lpstr>
      <vt:lpstr>Option 1: VUI Extensions beyond version-1</vt:lpstr>
      <vt:lpstr>Option 2: VUI Extensions beyond version-1</vt:lpstr>
    </vt:vector>
  </TitlesOfParts>
  <Company>Sony Electronics,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sony</cp:lastModifiedBy>
  <cp:revision>8870</cp:revision>
  <dcterms:created xsi:type="dcterms:W3CDTF">2006-02-22T01:05:12Z</dcterms:created>
  <dcterms:modified xsi:type="dcterms:W3CDTF">2012-10-09T09:16:25Z</dcterms:modified>
</cp:coreProperties>
</file>