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924" r:id="rId2"/>
    <p:sldId id="938" r:id="rId3"/>
    <p:sldId id="923" r:id="rId4"/>
    <p:sldId id="937" r:id="rId5"/>
    <p:sldId id="929" r:id="rId6"/>
    <p:sldId id="939" r:id="rId7"/>
    <p:sldId id="936" r:id="rId8"/>
  </p:sldIdLst>
  <p:sldSz cx="9144000" cy="6858000" type="screen4x3"/>
  <p:notesSz cx="6858000" cy="9296400"/>
  <p:embeddedFontLst>
    <p:embeddedFont>
      <p:font typeface="HGP創英角ｺﾞｼｯｸUB" charset="-128"/>
      <p:regular r:id="rId11"/>
    </p:embeddedFont>
    <p:embeddedFont>
      <p:font typeface="Malgun Gothic" pitchFamily="34" charset="-127"/>
      <p:regular r:id="rId12"/>
      <p:bold r:id="rId13"/>
    </p:embeddedFont>
    <p:embeddedFont>
      <p:font typeface="SimSun" pitchFamily="2" charset="-122"/>
      <p:regular r:id="rId14"/>
    </p:embeddedFont>
    <p:embeddedFont>
      <p:font typeface="Calibri" pitchFamily="34" charset="0"/>
      <p:regular r:id="rId15"/>
      <p:bold r:id="rId16"/>
      <p:italic r:id="rId17"/>
      <p:boldItalic r:id="rId18"/>
    </p:embeddedFont>
    <p:embeddedFont>
      <p:font typeface="Brush Script MT" pitchFamily="66" charset="0"/>
      <p:italic r:id="rId19"/>
    </p:embeddedFont>
    <p:embeddedFont>
      <p:font typeface="Tahoma" pitchFamily="34" charset="0"/>
      <p:regular r:id="rId20"/>
      <p:bold r:id="rId21"/>
    </p:embeddedFont>
    <p:embeddedFont>
      <p:font typeface="MS Mincho" pitchFamily="49" charset="-128"/>
      <p:regular r:id="rId22"/>
    </p:embeddedFont>
    <p:embeddedFont>
      <p:font typeface="Batang" pitchFamily="18" charset="-127"/>
      <p:regular r:id="rId23"/>
    </p:embeddedFont>
    <p:embeddedFont>
      <p:font typeface="Century Gothic" pitchFamily="34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AE129B"/>
    <a:srgbClr val="9A9648"/>
    <a:srgbClr val="A8A539"/>
    <a:srgbClr val="FF00FF"/>
    <a:srgbClr val="A99F17"/>
    <a:srgbClr val="A5963D"/>
    <a:srgbClr val="BA246F"/>
    <a:srgbClr val="00B0F5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957" autoAdjust="0"/>
    <p:restoredTop sz="95878" autoAdjust="0"/>
  </p:normalViewPr>
  <p:slideViewPr>
    <p:cSldViewPr>
      <p:cViewPr>
        <p:scale>
          <a:sx n="87" d="100"/>
          <a:sy n="87" d="100"/>
        </p:scale>
        <p:origin x="-612" y="-102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07877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25834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FFB0-EC01-4FAD-92E4-8F19FDD32937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E0360-933B-44E3-9097-FCD7533EF851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925AE-4614-4D5A-A13F-7D2334E4F732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EF49D-97E3-446B-A5D4-7FA80E90F038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A27C8-A883-4CFE-8D45-FA1DFE884F60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7B8F0-F6B3-431B-87F9-3A61F68426F7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6BE30-CC83-4749-A78E-35C1E86E12F0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5328D-6D2E-45DB-A4AF-BAE9C1DC866E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E3622-DE55-4DE5-86E4-5D1576BA980B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E069-9F88-4BFE-9759-71F346D7C442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6D093-FFA3-4CCE-AA3E-499F677ECAA0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4C034972-B763-415C-8139-0C61141DC86E}" type="datetime1">
              <a:rPr lang="en-US" smtClean="0"/>
              <a:pPr>
                <a:defRPr/>
              </a:pPr>
              <a:t>10/8/2012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10/8/2012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76200" y="2023646"/>
            <a:ext cx="8915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</a:rPr>
              <a:t>JCTVC-K0233: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VPS Extension updates in </a:t>
            </a:r>
            <a:r>
              <a:rPr lang="en-US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Strawman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Design Approach 1 using a modified version of Scalability Mapping Table</a:t>
            </a:r>
            <a:endParaRPr kumimoji="0" lang="en-US" sz="280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219200" y="4191000"/>
            <a:ext cx="6934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Munsi Haque,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</a:t>
            </a:r>
            <a:r>
              <a:rPr lang="en-US" sz="2400" kern="0" dirty="0" smtClean="0">
                <a:solidFill>
                  <a:srgbClr val="0070C0"/>
                </a:solidFill>
                <a:latin typeface="Calibri" pitchFamily="34" charset="0"/>
                <a:ea typeface="+mn-ea"/>
                <a:cs typeface="Calibri" pitchFamily="34" charset="0"/>
              </a:rPr>
              <a:t>Kazushi Sato, Ali Tabatabai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AE129B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Sony Corporation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September 26,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5669"/>
            <a:ext cx="8686800" cy="646331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4953000"/>
          </a:xfrm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A 2-step VPS extension design method</a:t>
            </a:r>
          </a:p>
          <a:p>
            <a:pPr lvl="1"/>
            <a:r>
              <a:rPr lang="en-US" dirty="0" smtClean="0"/>
              <a:t>First, enhancement of </a:t>
            </a:r>
            <a:r>
              <a:rPr lang="en-US" dirty="0" err="1" smtClean="0"/>
              <a:t>scalability_type</a:t>
            </a:r>
            <a:r>
              <a:rPr lang="en-US" dirty="0" smtClean="0"/>
              <a:t> mapping table in approach 2 “</a:t>
            </a:r>
            <a:r>
              <a:rPr lang="en-US" dirty="0" err="1" smtClean="0"/>
              <a:t>strawman</a:t>
            </a:r>
            <a:r>
              <a:rPr lang="en-US" dirty="0" smtClean="0"/>
              <a:t>” design of VPS Extension </a:t>
            </a:r>
          </a:p>
          <a:p>
            <a:pPr lvl="1"/>
            <a:r>
              <a:rPr lang="en-US" dirty="0" smtClean="0"/>
              <a:t>Second, selection of approach 1 design over approach 2 design,  and modify it with the enhanced mapping table for the final version</a:t>
            </a:r>
          </a:p>
          <a:p>
            <a:r>
              <a:rPr lang="en-US" dirty="0" smtClean="0">
                <a:solidFill>
                  <a:srgbClr val="000099"/>
                </a:solidFill>
              </a:rPr>
              <a:t>Added o</a:t>
            </a:r>
            <a:r>
              <a:rPr lang="en-US" altLang="ja-JP" dirty="0" smtClean="0">
                <a:solidFill>
                  <a:srgbClr val="000099"/>
                </a:solidFill>
              </a:rPr>
              <a:t>ptimization and flexibility to  approach 1 design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compact definition of </a:t>
            </a:r>
            <a:r>
              <a:rPr lang="en-US" altLang="ja-JP" dirty="0" err="1" smtClean="0">
                <a:solidFill>
                  <a:schemeClr val="tx1"/>
                </a:solidFill>
              </a:rPr>
              <a:t>dimension_ids</a:t>
            </a:r>
            <a:r>
              <a:rPr lang="en-US" altLang="ja-JP" dirty="0" smtClean="0">
                <a:solidFill>
                  <a:schemeClr val="tx1"/>
                </a:solidFill>
              </a:rPr>
              <a:t> for HEVC extensions</a:t>
            </a:r>
          </a:p>
          <a:p>
            <a:pPr lvl="1"/>
            <a:r>
              <a:rPr lang="en-US" altLang="ja-JP" dirty="0" smtClean="0">
                <a:solidFill>
                  <a:schemeClr val="tx1"/>
                </a:solidFill>
              </a:rPr>
              <a:t>inclusion of mixed video sequences for HEVC Extensions</a:t>
            </a:r>
          </a:p>
          <a:p>
            <a:pPr lvl="1"/>
            <a:r>
              <a:rPr lang="en-US" dirty="0" smtClean="0"/>
              <a:t>a new </a:t>
            </a:r>
            <a:r>
              <a:rPr lang="en-US" dirty="0" err="1" smtClean="0"/>
              <a:t>sub_scalability_type</a:t>
            </a:r>
            <a:r>
              <a:rPr lang="en-US" dirty="0" smtClean="0"/>
              <a:t> mapping table creation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5669"/>
            <a:ext cx="8686800" cy="646331"/>
          </a:xfrm>
        </p:spPr>
        <p:txBody>
          <a:bodyPr/>
          <a:lstStyle/>
          <a:p>
            <a:r>
              <a:rPr lang="en-US" dirty="0" smtClean="0"/>
              <a:t>Limitation in Approach 2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534400" cy="5410200"/>
          </a:xfrm>
        </p:spPr>
        <p:txBody>
          <a:bodyPr/>
          <a:lstStyle/>
          <a:p>
            <a:r>
              <a:rPr lang="en-US" dirty="0" smtClean="0">
                <a:solidFill>
                  <a:srgbClr val="000099"/>
                </a:solidFill>
              </a:rPr>
              <a:t>Selection of approach 1 design over approach 2 design for the final version</a:t>
            </a:r>
          </a:p>
          <a:p>
            <a:r>
              <a:rPr lang="en-US" dirty="0" smtClean="0"/>
              <a:t>approach 2 has some limitation in its basic design</a:t>
            </a:r>
          </a:p>
          <a:p>
            <a:pPr lvl="1"/>
            <a:r>
              <a:rPr lang="en-US" dirty="0" smtClean="0"/>
              <a:t>it restricts the bit-allocations for various </a:t>
            </a:r>
            <a:r>
              <a:rPr lang="en-US" b="1" dirty="0" err="1" smtClean="0"/>
              <a:t>dimension_id</a:t>
            </a:r>
            <a:r>
              <a:rPr lang="en-US" dirty="0" err="1" smtClean="0"/>
              <a:t>s</a:t>
            </a:r>
            <a:r>
              <a:rPr lang="en-US" dirty="0" smtClean="0"/>
              <a:t> when it defines the syntax parameter, </a:t>
            </a:r>
            <a:r>
              <a:rPr lang="en-GB" b="1" dirty="0" err="1" smtClean="0"/>
              <a:t>layer_id_dim_len</a:t>
            </a:r>
            <a:r>
              <a:rPr lang="en-GB" dirty="0" smtClean="0"/>
              <a:t>[</a:t>
            </a:r>
            <a:r>
              <a:rPr lang="en-GB" dirty="0" err="1" smtClean="0"/>
              <a:t>i</a:t>
            </a:r>
            <a:r>
              <a:rPr lang="en-GB" dirty="0" smtClean="0"/>
              <a:t>] as follows:</a:t>
            </a:r>
            <a:endParaRPr lang="en-US" dirty="0" smtClean="0"/>
          </a:p>
          <a:p>
            <a:pPr lvl="2"/>
            <a:r>
              <a:rPr lang="en-GB" dirty="0" smtClean="0"/>
              <a:t>"</a:t>
            </a:r>
            <a:r>
              <a:rPr lang="en-GB" b="1" dirty="0" err="1" smtClean="0"/>
              <a:t>layer_id_dim_len</a:t>
            </a:r>
            <a:r>
              <a:rPr lang="en-GB" dirty="0" smtClean="0"/>
              <a:t>[ </a:t>
            </a:r>
            <a:r>
              <a:rPr lang="en-GB" dirty="0" err="1" smtClean="0"/>
              <a:t>i</a:t>
            </a:r>
            <a:r>
              <a:rPr lang="en-GB" dirty="0" smtClean="0"/>
              <a:t> ] specifies the length, in bits, of the </a:t>
            </a:r>
            <a:r>
              <a:rPr lang="en-GB" dirty="0" err="1" smtClean="0"/>
              <a:t>i-th</a:t>
            </a:r>
            <a:r>
              <a:rPr lang="en-GB" dirty="0" smtClean="0"/>
              <a:t> scalability dimension ID. The </a:t>
            </a:r>
            <a:r>
              <a:rPr lang="en-GB" dirty="0" smtClean="0">
                <a:solidFill>
                  <a:srgbClr val="C00000"/>
                </a:solidFill>
              </a:rPr>
              <a:t>sum of the values </a:t>
            </a:r>
            <a:r>
              <a:rPr lang="en-GB" dirty="0" err="1" smtClean="0"/>
              <a:t>layer_id_dim_len</a:t>
            </a:r>
            <a:r>
              <a:rPr lang="en-GB" dirty="0" smtClean="0"/>
              <a:t>[ </a:t>
            </a:r>
            <a:r>
              <a:rPr lang="en-GB" dirty="0" err="1" smtClean="0"/>
              <a:t>i</a:t>
            </a:r>
            <a:r>
              <a:rPr lang="en-GB" dirty="0" smtClean="0"/>
              <a:t> ] for all </a:t>
            </a:r>
            <a:r>
              <a:rPr lang="en-GB" dirty="0" err="1" smtClean="0"/>
              <a:t>i</a:t>
            </a:r>
            <a:r>
              <a:rPr lang="en-GB" dirty="0" smtClean="0"/>
              <a:t> values in the range of 0 to 7 </a:t>
            </a:r>
            <a:r>
              <a:rPr lang="en-GB" dirty="0" smtClean="0">
                <a:solidFill>
                  <a:srgbClr val="C00000"/>
                </a:solidFill>
              </a:rPr>
              <a:t>shall be less than or equal to 6</a:t>
            </a:r>
            <a:r>
              <a:rPr lang="en-GB" dirty="0" smtClean="0"/>
              <a:t>.“</a:t>
            </a:r>
          </a:p>
          <a:p>
            <a:pPr lvl="1"/>
            <a:r>
              <a:rPr lang="en-US" dirty="0" smtClean="0"/>
              <a:t>It forces the design to assign a particular scalability layer with a very limited set of values for its </a:t>
            </a:r>
            <a:r>
              <a:rPr lang="en-US" b="1" dirty="0" err="1" smtClean="0"/>
              <a:t>dimension_id</a:t>
            </a:r>
            <a:r>
              <a:rPr lang="en-US" dirty="0" err="1" smtClean="0"/>
              <a:t>s</a:t>
            </a:r>
            <a:endParaRPr lang="en-US" dirty="0" smtClean="0"/>
          </a:p>
          <a:p>
            <a:pPr lvl="2"/>
            <a:r>
              <a:rPr lang="en-US" dirty="0" smtClean="0"/>
              <a:t>Such limitation is not a desirable design choice</a:t>
            </a:r>
            <a:endParaRPr lang="en-US" dirty="0" smtClean="0">
              <a:solidFill>
                <a:srgbClr val="00009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4825"/>
            <a:ext cx="8534400" cy="646331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VPS Extension Design with Approach 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838207"/>
          <a:ext cx="4343400" cy="4114799"/>
        </p:xfrm>
        <a:graphic>
          <a:graphicData uri="http://schemas.openxmlformats.org/drawingml/2006/table">
            <a:tbl>
              <a:tblPr/>
              <a:tblGrid>
                <a:gridCol w="3491752"/>
                <a:gridCol w="851648"/>
              </a:tblGrid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vps_extension</a:t>
                      </a:r>
                      <a:r>
                        <a:rPr lang="en-GB" sz="1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( ) {  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// approach 1 design</a:t>
                      </a:r>
                      <a:endParaRPr lang="en-US" sz="11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Descriptor</a:t>
                      </a:r>
                      <a:endParaRPr lang="en-US" sz="11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while( !byte_aligned( ) )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</a:t>
                      </a:r>
                      <a:r>
                        <a:rPr lang="en-GB" sz="11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vps_extension_byte_alignment_reserved_one_bit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u(1)</a:t>
                      </a:r>
                      <a:endParaRPr lang="en-US" sz="11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// layer specific information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</a:t>
                      </a: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for( i = 1; i &lt;= vps_max_layers_minus1; i++ ) {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// mapping of layer ID to scalability dimension IDs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num_dimensions_minus1</a:t>
                      </a: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u(4)</a:t>
                      </a:r>
                      <a:endParaRPr lang="en-US" sz="11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for( j = 0; j &lt;= num_dimensions_minus1; j++ ) {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</a:t>
                      </a:r>
                      <a:r>
                        <a:rPr lang="en-GB" sz="1100" b="1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dimension_type</a:t>
                      </a:r>
                      <a:r>
                        <a:rPr lang="en-GB" sz="1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1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US" sz="11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][ j ]</a:t>
                      </a:r>
                      <a:endParaRPr lang="en-US" sz="11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u(4)</a:t>
                      </a:r>
                      <a:endParaRPr lang="en-US" sz="11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dimension_id</a:t>
                      </a: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</a:t>
                      </a:r>
                      <a:r>
                        <a:rPr lang="en-US" sz="11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j ]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u(8)</a:t>
                      </a:r>
                      <a:endParaRPr lang="en-US" sz="11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}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// layer dependency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num_direct_ref_layers</a:t>
                      </a: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u(6)</a:t>
                      </a:r>
                      <a:endParaRPr lang="en-US" sz="11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</a:t>
                      </a: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for( j = 0; j &lt; num_direct_ref_layers[ i ]; j++ )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ref_layer_id</a:t>
                      </a: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][ j ]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1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u(6)</a:t>
                      </a:r>
                      <a:endParaRPr lang="en-US" sz="11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}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}</a:t>
                      </a:r>
                      <a:endParaRPr lang="en-US" sz="11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100" b="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5181600"/>
          <a:ext cx="4343400" cy="1097280"/>
        </p:xfrm>
        <a:graphic>
          <a:graphicData uri="http://schemas.openxmlformats.org/drawingml/2006/table">
            <a:tbl>
              <a:tblPr/>
              <a:tblGrid>
                <a:gridCol w="2292351"/>
                <a:gridCol w="2051049"/>
              </a:tblGrid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b="1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dimension_type</a:t>
                      </a:r>
                      <a:r>
                        <a:rPr lang="en-GB" sz="1200" b="1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200" b="1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200" b="1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][ j ]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b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dimension_id</a:t>
                      </a:r>
                      <a:r>
                        <a:rPr lang="en-GB" sz="12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][ j ]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2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0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view order idx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1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depth flag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2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dependency ID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3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quality ID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4..15</a:t>
                      </a:r>
                      <a:endParaRPr lang="en-US" sz="16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2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reserved</a:t>
                      </a:r>
                      <a:endParaRPr lang="en-US" sz="16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572000" y="1371600"/>
            <a:ext cx="4419600" cy="3200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Approach 1 design is more elaborate than Approach 2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New design Goal: Use</a:t>
            </a:r>
            <a:r>
              <a:rPr kumimoji="0" lang="en-US" altLang="ja-JP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  enhanced </a:t>
            </a:r>
            <a:r>
              <a:rPr kumimoji="0" lang="en-US" altLang="ja-JP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scalability_type</a:t>
            </a:r>
            <a:r>
              <a:rPr kumimoji="0" lang="en-US" altLang="ja-JP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 mapping tables of Approach 2 for better re-design of Approach 1</a:t>
            </a:r>
          </a:p>
          <a:p>
            <a:pPr marL="800100" lvl="1" indent="-342900" eaLnBrk="0" hangingPunct="0">
              <a:spcBef>
                <a:spcPct val="20000"/>
              </a:spcBef>
              <a:buFont typeface="Courier New" pitchFamily="49" charset="0"/>
              <a:buChar char="o"/>
            </a:pPr>
            <a:r>
              <a:rPr lang="en-US" altLang="ja-JP" sz="1400" kern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redundancy removal of  </a:t>
            </a:r>
            <a:r>
              <a:rPr lang="en-US" altLang="ja-JP" sz="1400" b="1" kern="0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dimension_type</a:t>
            </a:r>
            <a:r>
              <a:rPr lang="en-US" altLang="ja-JP" sz="1400" b="1" kern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altLang="ja-JP" sz="1400" kern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syntax parameter</a:t>
            </a:r>
          </a:p>
          <a:p>
            <a:pPr marL="800100" lvl="1" indent="-342900" eaLnBrk="0" hangingPunct="0">
              <a:spcBef>
                <a:spcPct val="20000"/>
              </a:spcBef>
              <a:buFont typeface="Courier New" pitchFamily="49" charset="0"/>
              <a:buChar char="o"/>
            </a:pPr>
            <a:r>
              <a:rPr lang="en-US" altLang="ja-JP" sz="1400" kern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compact bit allocations for </a:t>
            </a:r>
            <a:r>
              <a:rPr lang="en-US" altLang="ja-JP" sz="1400" b="1" kern="0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dimension_id</a:t>
            </a:r>
            <a:r>
              <a:rPr lang="en-US" altLang="ja-JP" sz="1400" kern="0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lang="en-US" altLang="ja-JP" sz="1400" kern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from 8 bits to a fixed number of bits via a LUT (pre-defined) approach</a:t>
            </a:r>
          </a:p>
          <a:p>
            <a:pPr marL="800100" lvl="1" indent="-342900" eaLnBrk="0" hangingPunct="0">
              <a:spcBef>
                <a:spcPct val="20000"/>
              </a:spcBef>
              <a:buFont typeface="Courier New" pitchFamily="49" charset="0"/>
              <a:buChar char="o"/>
            </a:pPr>
            <a:r>
              <a:rPr kumimoji="0" lang="en-US" altLang="ja-JP" sz="1400" b="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Enables </a:t>
            </a:r>
            <a:r>
              <a:rPr lang="en-US" altLang="ja-JP" sz="1400" kern="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coding of </a:t>
            </a:r>
            <a:r>
              <a:rPr kumimoji="0" lang="en-US" altLang="ja-JP" sz="1400" b="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mixed video sequences for HEVC extensions by using a new </a:t>
            </a:r>
            <a:r>
              <a:rPr kumimoji="0" lang="en-US" altLang="ja-JP" sz="1400" b="0" i="0" u="none" strike="noStrike" kern="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dimesnion_id</a:t>
            </a:r>
            <a:r>
              <a:rPr kumimoji="0" lang="en-US" altLang="ja-JP" sz="1400" b="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 </a:t>
            </a:r>
            <a:r>
              <a:rPr kumimoji="0" lang="en-US" altLang="ja-JP" sz="1400" b="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parameter</a:t>
            </a:r>
            <a:r>
              <a:rPr kumimoji="0" lang="en-US" altLang="ja-JP" sz="140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, </a:t>
            </a:r>
            <a:r>
              <a:rPr kumimoji="0" lang="en-US" altLang="ja-JP" sz="1400" b="1" i="0" u="none" strike="noStrike" kern="0" cap="none" spc="0" normalizeH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  <a:ea typeface="HGP創英角ｺﾞｼｯｸUB"/>
                <a:cs typeface="Calibri" pitchFamily="34" charset="0"/>
              </a:rPr>
              <a:t>sub_scalability_type</a:t>
            </a:r>
            <a:endParaRPr kumimoji="0" lang="en-US" altLang="ja-JP" sz="1400" b="1" i="0" u="none" strike="noStrike" kern="0" cap="none" spc="0" normalizeH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itchFamily="34" charset="0"/>
              <a:ea typeface="HGP創英角ｺﾞｼｯｸUB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839200" cy="461665"/>
          </a:xfrm>
        </p:spPr>
        <p:txBody>
          <a:bodyPr/>
          <a:lstStyle/>
          <a:p>
            <a:r>
              <a:rPr lang="en-US" sz="2400" dirty="0" smtClean="0"/>
              <a:t>VPS Extension: Modified Mapping Tables of Approach 2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0" y="3048000"/>
            <a:ext cx="1920719" cy="2616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ea typeface="Tahoma" pitchFamily="34" charset="0"/>
                <a:cs typeface="Tahoma" pitchFamily="34" charset="0"/>
              </a:rPr>
              <a:t>JCTVC-K0233 (Option 1)</a:t>
            </a:r>
            <a:endParaRPr lang="en-US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656389" y="685800"/>
            <a:ext cx="2085827" cy="26161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ea typeface="Tahoma" pitchFamily="34" charset="0"/>
                <a:cs typeface="Tahoma" pitchFamily="34" charset="0"/>
              </a:rPr>
              <a:t>JCTVC-J1007 (Approach 2)</a:t>
            </a:r>
            <a:endParaRPr lang="en-US" sz="11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2000" y="609600"/>
          <a:ext cx="5783580" cy="1832610"/>
        </p:xfrm>
        <a:graphic>
          <a:graphicData uri="http://schemas.openxmlformats.org/drawingml/2006/table">
            <a:tbl>
              <a:tblPr/>
              <a:tblGrid>
                <a:gridCol w="1016635"/>
                <a:gridCol w="1650365"/>
                <a:gridCol w="3116580"/>
              </a:tblGrid>
              <a:tr h="762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 err="1">
                          <a:latin typeface="Times New Roman"/>
                          <a:ea typeface="MS Mincho"/>
                          <a:cs typeface="Times New Roman"/>
                        </a:rPr>
                        <a:t>scalability_type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 dirty="0" err="1">
                          <a:latin typeface="Times New Roman"/>
                          <a:ea typeface="MS Mincho"/>
                          <a:cs typeface="Times New Roman"/>
                        </a:rPr>
                        <a:t>MaxDim</a:t>
                      </a:r>
                      <a:r>
                        <a:rPr lang="en-US" sz="1000" b="1" dirty="0">
                          <a:latin typeface="Times New Roman"/>
                          <a:ea typeface="MS Mincho"/>
                          <a:cs typeface="Times New Roman"/>
                        </a:rPr>
                        <a:t>(</a:t>
                      </a:r>
                      <a:r>
                        <a:rPr lang="en-US" sz="1000" b="1" dirty="0" err="1">
                          <a:latin typeface="Times New Roman"/>
                          <a:ea typeface="MS Mincho"/>
                          <a:cs typeface="Times New Roman"/>
                        </a:rPr>
                        <a:t>scalability_type</a:t>
                      </a:r>
                      <a:r>
                        <a:rPr lang="en-US" sz="1000" b="1" dirty="0">
                          <a:latin typeface="Times New Roman"/>
                          <a:ea typeface="MS Mincho"/>
                          <a:cs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Times New Roman"/>
                          <a:ea typeface="MS Mincho"/>
                          <a:cs typeface="Times New Roman"/>
                        </a:rPr>
                        <a:t>Scalability dimensions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none (base HEVC)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1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spatial and quality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spatial, quality,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spatial, quality, reserved,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 and depth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depth,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depth, reserved,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spatial, quality and depth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spatial, quality, depth,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Times New Roman"/>
                          <a:ea typeface="MS Mincho"/>
                          <a:cs typeface="Times New Roman"/>
                        </a:rPr>
                        <a:t>6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 err="1">
                          <a:latin typeface="Times New Roman"/>
                          <a:ea typeface="MS Mincho"/>
                          <a:cs typeface="Times New Roman"/>
                        </a:rPr>
                        <a:t>multiview</a:t>
                      </a: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, spatial, quality, depth, reserved,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10...15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MS Mincho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9" name="Down Arrow 18"/>
          <p:cNvSpPr/>
          <p:nvPr/>
        </p:nvSpPr>
        <p:spPr bwMode="auto">
          <a:xfrm>
            <a:off x="7543800" y="990600"/>
            <a:ext cx="304800" cy="1905000"/>
          </a:xfrm>
          <a:prstGeom prst="down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031415"/>
              </p:ext>
            </p:extLst>
          </p:nvPr>
        </p:nvGraphicFramePr>
        <p:xfrm>
          <a:off x="152400" y="2653030"/>
          <a:ext cx="6553200" cy="1842770"/>
        </p:xfrm>
        <a:graphic>
          <a:graphicData uri="http://schemas.openxmlformats.org/drawingml/2006/table">
            <a:tbl>
              <a:tblPr/>
              <a:tblGrid>
                <a:gridCol w="914399"/>
                <a:gridCol w="1066800"/>
                <a:gridCol w="1752600"/>
                <a:gridCol w="1787488"/>
                <a:gridCol w="1031913"/>
              </a:tblGrid>
              <a:tr h="35306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scalability_type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MaxDim</a:t>
                      </a: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scalability_type</a:t>
                      </a: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>
                          <a:latin typeface="Times New Roman"/>
                          <a:ea typeface="Times New Roman"/>
                          <a:cs typeface="Times New Roman"/>
                        </a:rPr>
                        <a:t>Scalability dimensions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dimension_id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b="1" dirty="0" err="1">
                          <a:latin typeface="Times New Roman"/>
                          <a:ea typeface="Times New Roman"/>
                          <a:cs typeface="Times New Roman"/>
                        </a:rPr>
                        <a:t>dimension_id_len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0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none (base HEVC)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 -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 -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spatial,</a:t>
                      </a:r>
                      <a:r>
                        <a:rPr lang="en-US" sz="9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quality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dependencyID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qualityID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2,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4, 4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73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spatial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quality,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dependencyID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qualityID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2, 4,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4, 4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spatial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quality, reserved,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sub_scalability_type</a:t>
                      </a:r>
                      <a:r>
                        <a:rPr lang="en-US" sz="9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en-US" sz="9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9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dependencyID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en-US" sz="900" dirty="0" err="1">
                          <a:latin typeface="Times New Roman"/>
                          <a:ea typeface="Times New Roman"/>
                          <a:cs typeface="Times New Roman"/>
                        </a:rPr>
                        <a:t>qualityID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reserved,  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4, </a:t>
                      </a:r>
                      <a:r>
                        <a:rPr lang="en-US" sz="900" dirty="0" smtClean="0">
                          <a:latin typeface="Times New Roman"/>
                          <a:ea typeface="Times New Roman"/>
                          <a:cs typeface="Times New Roman"/>
                        </a:rPr>
                        <a:t>4, 4</a:t>
                      </a: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, 4, 4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09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4...15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 - 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9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6705601" y="3657600"/>
            <a:ext cx="2438399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marL="0" marR="0" algn="ctr" fontAlgn="auto" hangingPunct="1"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  <a:tab pos="685800" algn="l"/>
                <a:tab pos="914400" algn="l"/>
                <a:tab pos="457200" algn="l"/>
              </a:tabLst>
            </a:pPr>
            <a:r>
              <a:rPr lang="en-US" b="1" dirty="0" err="1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coding_type</a:t>
            </a:r>
            <a:r>
              <a:rPr lang="en-US" b="1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en-US" b="1" dirty="0" err="1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sub_scalability_type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–&gt; </a:t>
            </a:r>
            <a:r>
              <a:rPr lang="en-US" b="1" dirty="0" smtClean="0">
                <a:latin typeface="Times New Roman"/>
                <a:ea typeface="Times New Roman"/>
                <a:cs typeface="Times New Roman"/>
              </a:rPr>
              <a:t>2 new </a:t>
            </a:r>
            <a:r>
              <a:rPr lang="en-US" b="1" dirty="0" err="1" smtClean="0">
                <a:latin typeface="Times New Roman"/>
                <a:ea typeface="Times New Roman"/>
                <a:cs typeface="Times New Roman"/>
              </a:rPr>
              <a:t>dimension_ids</a:t>
            </a:r>
            <a:r>
              <a:rPr lang="en-US" dirty="0" smtClean="0">
                <a:latin typeface="Times New Roman"/>
                <a:ea typeface="Times New Roman"/>
                <a:cs typeface="Times New Roman"/>
              </a:rPr>
              <a:t> added</a:t>
            </a:r>
            <a:endParaRPr lang="en-US" dirty="0" smtClean="0"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6858000" y="5029200"/>
          <a:ext cx="2133600" cy="1019175"/>
        </p:xfrm>
        <a:graphic>
          <a:graphicData uri="http://schemas.openxmlformats.org/drawingml/2006/table">
            <a:tbl>
              <a:tblPr/>
              <a:tblGrid>
                <a:gridCol w="838200"/>
                <a:gridCol w="1295400"/>
              </a:tblGrid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coding_type</a:t>
                      </a:r>
                      <a:endParaRPr lang="en-US" sz="1100" b="1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Video coding </a:t>
                      </a:r>
                      <a:r>
                        <a:rPr lang="en-US" sz="1000" b="1" dirty="0">
                          <a:latin typeface="Times New Roman"/>
                          <a:ea typeface="Times New Roman"/>
                          <a:cs typeface="Times New Roman"/>
                        </a:rPr>
                        <a:t>type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 HEVC (default)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AVC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reserved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428430"/>
              </p:ext>
            </p:extLst>
          </p:nvPr>
        </p:nvGraphicFramePr>
        <p:xfrm>
          <a:off x="304800" y="4761462"/>
          <a:ext cx="6400800" cy="2096538"/>
        </p:xfrm>
        <a:graphic>
          <a:graphicData uri="http://schemas.openxmlformats.org/drawingml/2006/table">
            <a:tbl>
              <a:tblPr/>
              <a:tblGrid>
                <a:gridCol w="1295400"/>
                <a:gridCol w="1143000"/>
                <a:gridCol w="1371600"/>
                <a:gridCol w="1219200"/>
                <a:gridCol w="1371600"/>
              </a:tblGrid>
              <a:tr h="391304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sub_scalability_type</a:t>
                      </a:r>
                      <a:endParaRPr lang="en-US" sz="10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sub_scalability</a:t>
                      </a:r>
                      <a:r>
                        <a:rPr lang="en-US" sz="10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en-US" sz="1000" b="1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dimension_type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MaxDimSub (sub_scalability_type)</a:t>
                      </a:r>
                      <a:endParaRPr lang="en-US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diemension_id</a:t>
                      </a:r>
                      <a:r>
                        <a:rPr lang="en-US" sz="1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dimensionSub_id_len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521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mono-view (2D)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75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interlace (2D)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err="1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top_field_first</a:t>
                      </a:r>
                      <a:endParaRPr lang="en-US" sz="10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217" marR="65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776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frame-compatible (3D)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depth_flag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en-US" sz="10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left_view_first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, </a:t>
                      </a:r>
                      <a:r>
                        <a:rPr lang="en-US" sz="1000" dirty="0" err="1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fc_format</a:t>
                      </a:r>
                      <a:endParaRPr lang="en-US" sz="1000" dirty="0">
                        <a:solidFill>
                          <a:srgbClr val="00B05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1, 1, 4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stereo-view (3D)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depth_flag, view1_id, view2_id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1, 4, 4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multi-view (3D)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depth_flag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869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5 ... 15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reserved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2" name="Straight Connector 21"/>
          <p:cNvCxnSpPr/>
          <p:nvPr/>
        </p:nvCxnSpPr>
        <p:spPr bwMode="auto">
          <a:xfrm>
            <a:off x="76200" y="2514600"/>
            <a:ext cx="89154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39200" cy="523220"/>
          </a:xfrm>
        </p:spPr>
        <p:txBody>
          <a:bodyPr/>
          <a:lstStyle/>
          <a:p>
            <a:r>
              <a:rPr lang="en-US" sz="2800" dirty="0" smtClean="0"/>
              <a:t>Mixed sequences for VPS in Mapping tables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486400"/>
          </a:xfrm>
        </p:spPr>
        <p:txBody>
          <a:bodyPr/>
          <a:lstStyle/>
          <a:p>
            <a:r>
              <a:rPr lang="en-US" sz="1800" dirty="0" smtClean="0"/>
              <a:t>“</a:t>
            </a:r>
            <a:r>
              <a:rPr lang="en-US" sz="1800" dirty="0" err="1" smtClean="0"/>
              <a:t>coding_type</a:t>
            </a:r>
            <a:r>
              <a:rPr lang="en-US" sz="1800" dirty="0" smtClean="0"/>
              <a:t>” parameter to allow mixed coding contents of HEVC or AVC among base layer/view or </a:t>
            </a:r>
            <a:r>
              <a:rPr lang="en-US" sz="1800" dirty="0" err="1" smtClean="0"/>
              <a:t>enhancement_layer</a:t>
            </a:r>
            <a:r>
              <a:rPr lang="en-US" sz="1800" dirty="0" smtClean="0"/>
              <a:t>/view with some restrictions for mixed sequences in VPS (see also JCTVC-K0232)</a:t>
            </a:r>
          </a:p>
          <a:p>
            <a:r>
              <a:rPr lang="en-US" sz="1800" dirty="0" smtClean="0"/>
              <a:t>“interlace” parameter </a:t>
            </a:r>
            <a:r>
              <a:rPr lang="en-US" sz="1800" dirty="0" smtClean="0">
                <a:solidFill>
                  <a:srgbClr val="00B050"/>
                </a:solidFill>
                <a:ea typeface="Times New Roman" pitchFamily="18" charset="0"/>
              </a:rPr>
              <a:t>allows interlace contents to be present in VPS side by side with other content types for various sequences </a:t>
            </a:r>
            <a:r>
              <a:rPr lang="en-US" sz="1800" dirty="0" smtClean="0"/>
              <a:t>(see also JCTVC-K0232)</a:t>
            </a:r>
            <a:endParaRPr lang="en-US" sz="1800" dirty="0" smtClean="0">
              <a:solidFill>
                <a:srgbClr val="00B050"/>
              </a:solidFill>
              <a:ea typeface="Times New Roman" pitchFamily="18" charset="0"/>
            </a:endParaRPr>
          </a:p>
          <a:p>
            <a:pPr lvl="1"/>
            <a:r>
              <a:rPr lang="en-US" sz="1600" dirty="0" err="1" smtClean="0">
                <a:solidFill>
                  <a:srgbClr val="00B050"/>
                </a:solidFill>
                <a:ea typeface="Times New Roman" pitchFamily="18" charset="0"/>
              </a:rPr>
              <a:t>top_field_first</a:t>
            </a:r>
            <a:r>
              <a:rPr lang="en-US" sz="1600" b="1" dirty="0" smtClean="0">
                <a:solidFill>
                  <a:schemeClr val="tx1"/>
                </a:solidFill>
                <a:ea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ea typeface="Times New Roman" pitchFamily="18" charset="0"/>
              </a:rPr>
              <a:t>being 1 means that the reconstructed sequence starts with a top field as the first field output during the decoding process,  else it is a </a:t>
            </a:r>
            <a:r>
              <a:rPr lang="en-US" sz="1600" dirty="0" err="1" smtClean="0">
                <a:solidFill>
                  <a:schemeClr val="tx1"/>
                </a:solidFill>
                <a:ea typeface="Times New Roman" pitchFamily="18" charset="0"/>
              </a:rPr>
              <a:t>bottom_field_first</a:t>
            </a:r>
            <a:r>
              <a:rPr lang="en-US" sz="1600" b="1" dirty="0" smtClean="0">
                <a:solidFill>
                  <a:schemeClr val="tx1"/>
                </a:solidFill>
                <a:ea typeface="Times New Roman" pitchFamily="18" charset="0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ea typeface="Times New Roman" pitchFamily="18" charset="0"/>
              </a:rPr>
              <a:t>for interlace video coding.</a:t>
            </a:r>
            <a:endParaRPr lang="en-US" sz="1600" dirty="0" smtClean="0"/>
          </a:p>
          <a:p>
            <a:r>
              <a:rPr lang="en-US" sz="1800" dirty="0" smtClean="0"/>
              <a:t>Allow mixed sequences of 2-D frame, 3-D Frame-compatible (Stereo), or 3D view (Stereo or Multi-view) pictures (see also JCTVC-K0232)</a:t>
            </a:r>
          </a:p>
          <a:p>
            <a:pPr lvl="1"/>
            <a:r>
              <a:rPr lang="en-US" sz="1600" dirty="0" smtClean="0"/>
              <a:t>additional parameters on Frame-Compatible (3D) </a:t>
            </a:r>
          </a:p>
          <a:p>
            <a:pPr lvl="2"/>
            <a:r>
              <a:rPr lang="en-US" sz="1400" dirty="0" err="1" smtClean="0">
                <a:solidFill>
                  <a:srgbClr val="00B050"/>
                </a:solidFill>
              </a:rPr>
              <a:t>left_view_first</a:t>
            </a:r>
            <a:r>
              <a:rPr lang="en-US" sz="1400" dirty="0" smtClean="0"/>
              <a:t> and</a:t>
            </a:r>
            <a:r>
              <a:rPr lang="en-US" sz="1400" dirty="0" smtClean="0">
                <a:solidFill>
                  <a:srgbClr val="00B050"/>
                </a:solidFill>
              </a:rPr>
              <a:t> </a:t>
            </a:r>
            <a:r>
              <a:rPr lang="en-US" sz="1400" dirty="0" err="1" smtClean="0">
                <a:solidFill>
                  <a:srgbClr val="00B050"/>
                </a:solidFill>
              </a:rPr>
              <a:t>fc_format</a:t>
            </a:r>
            <a:r>
              <a:rPr lang="en-US" sz="1400" dirty="0" smtClean="0">
                <a:solidFill>
                  <a:srgbClr val="00B050"/>
                </a:solidFill>
              </a:rPr>
              <a:t> </a:t>
            </a:r>
            <a:r>
              <a:rPr lang="en-US" sz="1400" dirty="0" smtClean="0"/>
              <a:t>are </a:t>
            </a:r>
            <a:r>
              <a:rPr lang="en-US" sz="1400" dirty="0" err="1" smtClean="0"/>
              <a:t>dimesnion_ids</a:t>
            </a:r>
            <a:r>
              <a:rPr lang="en-US" sz="1400" dirty="0" smtClean="0"/>
              <a:t> for Frame-compatible 3D video.</a:t>
            </a:r>
          </a:p>
          <a:p>
            <a:pPr lvl="2"/>
            <a:r>
              <a:rPr lang="en-US" sz="1400" dirty="0" err="1" smtClean="0">
                <a:solidFill>
                  <a:srgbClr val="00B050"/>
                </a:solidFill>
              </a:rPr>
              <a:t>left_view_first</a:t>
            </a:r>
            <a:r>
              <a:rPr lang="en-US" sz="1400" b="1" dirty="0" smtClean="0"/>
              <a:t> </a:t>
            </a:r>
            <a:r>
              <a:rPr lang="en-US" sz="1400" dirty="0" smtClean="0"/>
              <a:t>being 1 means that the reconstructed sequence starts with the frame-compatible format having a left view as the first view output during the decoding process,  else it is a </a:t>
            </a:r>
            <a:r>
              <a:rPr lang="en-US" sz="1400" dirty="0" err="1" smtClean="0"/>
              <a:t>right_view_first</a:t>
            </a:r>
            <a:r>
              <a:rPr lang="en-US" sz="1400" b="1" dirty="0" smtClean="0"/>
              <a:t> </a:t>
            </a:r>
            <a:r>
              <a:rPr lang="en-US" sz="1400" dirty="0" smtClean="0"/>
              <a:t>for frame-compatible video coding.</a:t>
            </a:r>
          </a:p>
          <a:p>
            <a:pPr lvl="2"/>
            <a:r>
              <a:rPr lang="en-US" sz="1400" dirty="0" err="1" smtClean="0">
                <a:solidFill>
                  <a:srgbClr val="00B050"/>
                </a:solidFill>
              </a:rPr>
              <a:t>fc_format</a:t>
            </a:r>
            <a:r>
              <a:rPr lang="en-US" sz="1400" dirty="0" smtClean="0"/>
              <a:t> is a 4-bit data element indicating the format for multiplexing of two views into a single frame or sequence of frames for frame-</a:t>
            </a:r>
            <a:r>
              <a:rPr lang="en-US" sz="1400" dirty="0" err="1" smtClean="0"/>
              <a:t>compatibe</a:t>
            </a:r>
            <a:r>
              <a:rPr lang="en-US" sz="1400" dirty="0" smtClean="0"/>
              <a:t> 3D </a:t>
            </a:r>
            <a:r>
              <a:rPr lang="en-US" sz="1400" dirty="0" err="1" smtClean="0"/>
              <a:t>setreo</a:t>
            </a:r>
            <a:r>
              <a:rPr lang="en-US" sz="1400" dirty="0" smtClean="0"/>
              <a:t>-views. </a:t>
            </a:r>
          </a:p>
          <a:p>
            <a:pPr lvl="3"/>
            <a:r>
              <a:rPr lang="en-US" sz="1200" dirty="0" smtClean="0"/>
              <a:t>Examples for </a:t>
            </a:r>
            <a:r>
              <a:rPr lang="en-US" sz="1200" dirty="0" err="1" smtClean="0">
                <a:solidFill>
                  <a:srgbClr val="00B050"/>
                </a:solidFill>
              </a:rPr>
              <a:t>fc_format</a:t>
            </a:r>
            <a:r>
              <a:rPr lang="en-US" sz="1200" dirty="0" smtClean="0"/>
              <a:t> values are </a:t>
            </a:r>
            <a:r>
              <a:rPr lang="en-US" sz="1200" dirty="0" err="1" smtClean="0"/>
              <a:t>Top_Bottom</a:t>
            </a:r>
            <a:r>
              <a:rPr lang="en-US" sz="1200" dirty="0" smtClean="0"/>
              <a:t> (0), </a:t>
            </a:r>
            <a:r>
              <a:rPr lang="en-US" sz="1200" dirty="0" err="1" smtClean="0"/>
              <a:t>Side_by_Side</a:t>
            </a:r>
            <a:r>
              <a:rPr lang="en-US" sz="1200" dirty="0" smtClean="0"/>
              <a:t> (1), Row Interleaved (2), Column Interleaved (3), Checkerboard (4),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623"/>
            <a:ext cx="8534400" cy="584775"/>
          </a:xfrm>
        </p:spPr>
        <p:txBody>
          <a:bodyPr/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VPS Extension Design with Approach 1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2EBCED-98E8-4442-846C-FC76F46F16C3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276811"/>
              </p:ext>
            </p:extLst>
          </p:nvPr>
        </p:nvGraphicFramePr>
        <p:xfrm>
          <a:off x="4724401" y="838200"/>
          <a:ext cx="4267199" cy="5681176"/>
        </p:xfrm>
        <a:graphic>
          <a:graphicData uri="http://schemas.openxmlformats.org/drawingml/2006/table">
            <a:tbl>
              <a:tblPr/>
              <a:tblGrid>
                <a:gridCol w="3581399"/>
                <a:gridCol w="685800"/>
              </a:tblGrid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vps_extension</a:t>
                      </a: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( ) { </a:t>
                      </a:r>
                      <a:r>
                        <a:rPr lang="en-GB" sz="10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 </a:t>
                      </a:r>
                      <a:r>
                        <a:rPr lang="en-GB" sz="10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// new design (JCTVC-K0233)</a:t>
                      </a:r>
                      <a:endParaRPr lang="en-US" sz="105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Descriptor</a:t>
                      </a:r>
                      <a:r>
                        <a:rPr lang="en-GB" sz="10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853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while( !</a:t>
                      </a:r>
                      <a:r>
                        <a:rPr lang="en-GB" sz="1000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byte_aligned</a:t>
                      </a: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( ) )</a:t>
                      </a: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</a:t>
                      </a:r>
                      <a:r>
                        <a:rPr lang="en-GB" sz="1000" b="1" kern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vps_extension_byte_alignment_reserved_one_bit</a:t>
                      </a: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u(1)</a:t>
                      </a:r>
                      <a:r>
                        <a:rPr lang="en-GB" sz="10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// layer specific information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</a:t>
                      </a:r>
                      <a:r>
                        <a:rPr lang="en-GB" sz="10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for( </a:t>
                      </a:r>
                      <a:r>
                        <a:rPr lang="en-GB" sz="10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= 1; </a:t>
                      </a:r>
                      <a:r>
                        <a:rPr lang="en-GB" sz="10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&lt;= vps_max_layers_minus1; </a:t>
                      </a:r>
                      <a:r>
                        <a:rPr lang="en-GB" sz="10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++ ) {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// mapping of layer ID to scalability dimension IDs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        </a:t>
                      </a:r>
                      <a:r>
                        <a:rPr lang="en-GB" sz="1000" b="1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scalability_type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u(4)</a:t>
                      </a:r>
                      <a:endParaRPr lang="en-US" sz="1000" b="1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610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num_dimensions1 =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MaxDim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(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scalability_type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)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endParaRPr lang="en-US" sz="1000" b="1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for( j = 0; j &lt; num_dimensions1; j++ ) {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nb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= </a:t>
                      </a:r>
                      <a:r>
                        <a:rPr lang="en-US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dimension_id_len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[j]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</a:t>
                      </a:r>
                      <a:endParaRPr lang="en-US" sz="1000" b="1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</a:t>
                      </a:r>
                      <a:r>
                        <a:rPr lang="en-GB" sz="1000" b="1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dimension_id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j ] 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</a:t>
                      </a:r>
                      <a:r>
                        <a:rPr lang="en-GB" sz="1000" b="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nb</a:t>
                      </a:r>
                      <a:r>
                        <a:rPr lang="en-GB" sz="1000" b="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)</a:t>
                      </a:r>
                      <a:endParaRPr lang="en-US" sz="1000" b="1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}</a:t>
                      </a:r>
                      <a:endParaRPr lang="en-US" sz="1000" dirty="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if (num_dimesnions1 &gt; 0)  {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sub_scalability_type[ i ]</a:t>
                      </a:r>
                      <a:r>
                        <a:rPr lang="en-GB" sz="1000" i="1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Batang"/>
                        </a:rPr>
                        <a:t> = 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dimension_id[ i][1]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num_dimensions2 = MaxDimSub ( sub_scalability_type[i] )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   for( j = 0; j &lt; num_dimensions2; j++ ) {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	   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nb = </a:t>
                      </a: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dimensionSub_id_len[j]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	   dimension_id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[ i ]</a:t>
                      </a: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[ 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num_dimensions1 </a:t>
                      </a: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+ j ]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u(nb)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  }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if (sub_scalability_type[i] == 4)  { // multi-view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       num_views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[ i ]</a:t>
                      </a:r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</a:t>
                      </a: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// views number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u(4)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               for(j=0; j&lt; num_views[i]; j++)    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effectLst/>
                        <a:latin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			       view_id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[ i ]</a:t>
                      </a: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[ j ]      // view_ids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Batang"/>
                        </a:rPr>
                        <a:t>u(4)</a:t>
                      </a:r>
                      <a:r>
                        <a:rPr lang="en-GB" sz="1000" b="1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 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          </a:t>
                      </a:r>
                      <a:r>
                        <a:rPr lang="en-GB" sz="1000" kern="1200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 }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highlight>
                          <a:srgbClr val="FFFF00"/>
                        </a:highlight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ts val="139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       </a:t>
                      </a:r>
                      <a:r>
                        <a:rPr lang="en-GB" sz="1000" kern="1200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 }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0165" marR="50165" marT="952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highlight>
                          <a:srgbClr val="FFFF00"/>
                        </a:highlight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// layer </a:t>
                      </a:r>
                      <a:r>
                        <a:rPr lang="en-GB" sz="10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dependency </a:t>
                      </a:r>
                      <a:r>
                        <a:rPr lang="en-GB" sz="1000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num_direct_ref_layers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u(6)</a:t>
                      </a:r>
                      <a:r>
                        <a:rPr lang="en-GB" sz="10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01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for( j = 0; j &lt; num_direct_ref_layers[ i ]; j++ )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ref_layer_id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][ j ]</a:t>
                      </a:r>
                      <a:r>
                        <a:rPr lang="en-GB" sz="1000" kern="120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u(6)</a:t>
                      </a:r>
                      <a:r>
                        <a:rPr lang="en-GB" sz="1000" b="1" kern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MS Mincho"/>
                          <a:cs typeface="Times New Roman" pitchFamily="18" charset="0"/>
                        </a:rPr>
                        <a:t> </a:t>
                      </a:r>
                      <a:endParaRPr lang="en-US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    }</a:t>
                      </a:r>
                      <a:endParaRPr lang="en-US" sz="100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546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  }</a:t>
                      </a:r>
                      <a:endParaRPr lang="en-US" sz="1000">
                        <a:latin typeface="Times New Roman" pitchFamily="18" charset="0"/>
                        <a:ea typeface="MS Mincho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50472" marR="5047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" y="838207"/>
          <a:ext cx="3810000" cy="4114799"/>
        </p:xfrm>
        <a:graphic>
          <a:graphicData uri="http://schemas.openxmlformats.org/drawingml/2006/table">
            <a:tbl>
              <a:tblPr/>
              <a:tblGrid>
                <a:gridCol w="3124200"/>
                <a:gridCol w="685800"/>
              </a:tblGrid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 err="1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vps_extension</a:t>
                      </a:r>
                      <a:r>
                        <a:rPr lang="en-GB" sz="10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( ) {  </a:t>
                      </a:r>
                      <a:r>
                        <a:rPr lang="en-GB" sz="1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// approach 1 </a:t>
                      </a:r>
                      <a:r>
                        <a:rPr lang="en-GB" sz="1000" dirty="0" smtClean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design (JCTVC-J1007)</a:t>
                      </a:r>
                      <a:endParaRPr lang="en-US" sz="10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Descriptor</a:t>
                      </a:r>
                      <a:endParaRPr lang="en-US" sz="10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while( !</a:t>
                      </a:r>
                      <a:r>
                        <a:rPr lang="en-GB" sz="1000" dirty="0" err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byte_aligned</a:t>
                      </a:r>
                      <a:r>
                        <a:rPr lang="en-GB" sz="1000" dirty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( ) )</a:t>
                      </a:r>
                      <a:endParaRPr lang="en-US" sz="10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</a:t>
                      </a:r>
                      <a:r>
                        <a:rPr lang="en-GB" sz="10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vps_extension_byte_alignment_reserved_one_bit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u(1)</a:t>
                      </a:r>
                      <a:endParaRPr lang="en-US" sz="10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// layer specific information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</a:t>
                      </a: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for( i = 1; i &lt;= vps_max_layers_minus1; i++ ) {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// mapping of layer ID to scalability dimension IDs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num_dimensions_minus1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u(4)</a:t>
                      </a:r>
                      <a:endParaRPr lang="en-US" sz="10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for( j = 0; j &lt;= num_dimensions_minus1; j++ ) {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</a:t>
                      </a:r>
                      <a:r>
                        <a:rPr lang="en-GB" sz="1000" b="1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dimension_type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i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 ][ j ]</a:t>
                      </a:r>
                      <a:endParaRPr lang="en-US" sz="100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u(4)</a:t>
                      </a:r>
                      <a:endParaRPr lang="en-US" sz="10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dimension_id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j ]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u(8)</a:t>
                      </a:r>
                      <a:endParaRPr lang="en-US" sz="10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}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highlight>
                          <a:srgbClr val="FFFF00"/>
                        </a:highlight>
                        <a:latin typeface="Times New Roman" pitchFamily="18" charset="0"/>
                        <a:ea typeface="Batang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// layer dependency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num_direct_ref_layers</a:t>
                      </a: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u(6)</a:t>
                      </a:r>
                      <a:endParaRPr lang="en-US" sz="10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</a:t>
                      </a: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for( j = 0; j &lt; num_direct_ref_layers[ i ]; j++ )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		ref_layer_id</a:t>
                      </a: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[ i ][ j ]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u(6)</a:t>
                      </a:r>
                      <a:endParaRPr lang="en-US" sz="1000" b="1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	}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04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Batang"/>
                          <a:cs typeface="Times New Roman" pitchFamily="18" charset="0"/>
                        </a:rPr>
                        <a:t>}</a:t>
                      </a:r>
                      <a:endParaRPr lang="en-US" sz="100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 pitchFamily="18" charset="0"/>
                        <a:ea typeface="Malgun Gothic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ight Arrow 6"/>
          <p:cNvSpPr/>
          <p:nvPr/>
        </p:nvSpPr>
        <p:spPr bwMode="auto">
          <a:xfrm>
            <a:off x="3886200" y="5181600"/>
            <a:ext cx="762000" cy="3810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" y="5166360"/>
          <a:ext cx="3581400" cy="1005840"/>
        </p:xfrm>
        <a:graphic>
          <a:graphicData uri="http://schemas.openxmlformats.org/drawingml/2006/table">
            <a:tbl>
              <a:tblPr/>
              <a:tblGrid>
                <a:gridCol w="1890183"/>
                <a:gridCol w="1691217"/>
              </a:tblGrid>
              <a:tr h="1651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 dirty="0" err="1">
                          <a:latin typeface="Times New Roman"/>
                          <a:ea typeface="Batang"/>
                          <a:cs typeface="Times New Roman"/>
                        </a:rPr>
                        <a:t>dimension_type</a:t>
                      </a:r>
                      <a:r>
                        <a:rPr lang="en-GB" sz="1100" b="1" dirty="0">
                          <a:latin typeface="Times New Roman"/>
                          <a:ea typeface="Batang"/>
                          <a:cs typeface="Times New Roman"/>
                        </a:rPr>
                        <a:t>[ </a:t>
                      </a:r>
                      <a:r>
                        <a:rPr lang="en-GB" sz="1100" b="1" dirty="0" err="1">
                          <a:latin typeface="Times New Roman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100" b="1" dirty="0">
                          <a:latin typeface="Times New Roman"/>
                          <a:ea typeface="Batang"/>
                          <a:cs typeface="Times New Roman"/>
                        </a:rPr>
                        <a:t> ][ j ]</a:t>
                      </a: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 b="1">
                          <a:latin typeface="Times New Roman"/>
                          <a:ea typeface="Malgun Gothic"/>
                          <a:cs typeface="Times New Roman"/>
                        </a:rPr>
                        <a:t>dimension_id</a:t>
                      </a:r>
                      <a:r>
                        <a:rPr lang="en-GB" sz="1100" b="1">
                          <a:latin typeface="Times New Roman"/>
                          <a:ea typeface="Batang"/>
                          <a:cs typeface="Times New Roman"/>
                        </a:rPr>
                        <a:t>[ i ][ j ]</a:t>
                      </a: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GB" sz="1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0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view order idx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1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depth flag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2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dependency ID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3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quality ID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4..15</a:t>
                      </a:r>
                      <a:endParaRPr lang="en-US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100" dirty="0">
                          <a:latin typeface="Times New Roman" pitchFamily="18" charset="0"/>
                          <a:ea typeface="Malgun Gothic"/>
                          <a:cs typeface="Times New Roman" pitchFamily="18" charset="0"/>
                        </a:rPr>
                        <a:t>reserved</a:t>
                      </a:r>
                      <a:endParaRPr lang="en-US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 bwMode="auto">
          <a:xfrm>
            <a:off x="4267200" y="685800"/>
            <a:ext cx="0" cy="5867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234152</TotalTime>
  <Words>954</Words>
  <Application>Microsoft Office PowerPoint</Application>
  <PresentationFormat>On-screen Show (4:3)</PresentationFormat>
  <Paragraphs>273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20" baseType="lpstr">
      <vt:lpstr>Arial</vt:lpstr>
      <vt:lpstr>HGP創英角ｺﾞｼｯｸUB</vt:lpstr>
      <vt:lpstr>Malgun Gothic</vt:lpstr>
      <vt:lpstr>SimSun</vt:lpstr>
      <vt:lpstr>Times New Roman</vt:lpstr>
      <vt:lpstr>Calibri</vt:lpstr>
      <vt:lpstr>Brush Script MT</vt:lpstr>
      <vt:lpstr>Tahoma</vt:lpstr>
      <vt:lpstr>MS Mincho</vt:lpstr>
      <vt:lpstr>Batang</vt:lpstr>
      <vt:lpstr>Courier New</vt:lpstr>
      <vt:lpstr>Century Gothic</vt:lpstr>
      <vt:lpstr>Default Design</vt:lpstr>
      <vt:lpstr>PowerPoint Presentation</vt:lpstr>
      <vt:lpstr>Motivation</vt:lpstr>
      <vt:lpstr>Limitation in Approach 2 design</vt:lpstr>
      <vt:lpstr>VPS Extension Design with Approach 1</vt:lpstr>
      <vt:lpstr>VPS Extension: Modified Mapping Tables of Approach 2</vt:lpstr>
      <vt:lpstr>Mixed sequences for VPS in Mapping tables</vt:lpstr>
      <vt:lpstr>VPS Extension Design with Approach 1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sony</cp:lastModifiedBy>
  <cp:revision>8889</cp:revision>
  <dcterms:created xsi:type="dcterms:W3CDTF">2006-02-22T01:05:12Z</dcterms:created>
  <dcterms:modified xsi:type="dcterms:W3CDTF">2012-10-09T03:18:10Z</dcterms:modified>
</cp:coreProperties>
</file>