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 bookmarkIdSeed="5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924" r:id="rId2"/>
    <p:sldId id="938" r:id="rId3"/>
    <p:sldId id="923" r:id="rId4"/>
    <p:sldId id="937" r:id="rId5"/>
    <p:sldId id="929" r:id="rId6"/>
    <p:sldId id="939" r:id="rId7"/>
    <p:sldId id="936" r:id="rId8"/>
  </p:sldIdLst>
  <p:sldSz cx="9144000" cy="6858000" type="screen4x3"/>
  <p:notesSz cx="6858000" cy="9296400"/>
  <p:embeddedFontLst>
    <p:embeddedFont>
      <p:font typeface="HGP創英角ｺﾞｼｯｸUB" charset="-128"/>
      <p:regular r:id="rId11"/>
    </p:embeddedFont>
    <p:embeddedFont>
      <p:font typeface="Malgun Gothic" pitchFamily="34" charset="-127"/>
      <p:regular r:id="rId12"/>
      <p:bold r:id="rId13"/>
    </p:embeddedFont>
    <p:embeddedFont>
      <p:font typeface="SimSun" pitchFamily="2" charset="-122"/>
      <p:regular r:id="rId14"/>
    </p:embeddedFont>
    <p:embeddedFont>
      <p:font typeface="Calibri" pitchFamily="34" charset="0"/>
      <p:regular r:id="rId15"/>
      <p:bold r:id="rId16"/>
      <p:italic r:id="rId17"/>
      <p:boldItalic r:id="rId18"/>
    </p:embeddedFont>
    <p:embeddedFont>
      <p:font typeface="Brush Script MT" pitchFamily="66" charset="0"/>
      <p:italic r:id="rId19"/>
    </p:embeddedFont>
    <p:embeddedFont>
      <p:font typeface="Tahoma" pitchFamily="34" charset="0"/>
      <p:regular r:id="rId20"/>
      <p:bold r:id="rId21"/>
    </p:embeddedFont>
    <p:embeddedFont>
      <p:font typeface="MS Mincho" pitchFamily="49" charset="-128"/>
      <p:regular r:id="rId22"/>
    </p:embeddedFont>
    <p:embeddedFont>
      <p:font typeface="Batang" pitchFamily="18" charset="-127"/>
      <p:regular r:id="rId23"/>
    </p:embeddedFont>
    <p:embeddedFont>
      <p:font typeface="Century Gothic" pitchFamily="34" charset="0"/>
      <p:regular r:id="rId24"/>
      <p:bold r:id="rId25"/>
      <p:italic r:id="rId26"/>
      <p:boldItalic r:id="rId27"/>
    </p:embeddedFont>
  </p:embeddedFont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99"/>
    <a:srgbClr val="AE129B"/>
    <a:srgbClr val="9A9648"/>
    <a:srgbClr val="A8A539"/>
    <a:srgbClr val="FF00FF"/>
    <a:srgbClr val="A99F17"/>
    <a:srgbClr val="A5963D"/>
    <a:srgbClr val="BA246F"/>
    <a:srgbClr val="00B0F5"/>
    <a:srgbClr val="FF5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 horzBarState="maximized">
    <p:restoredLeft sz="12957" autoAdjust="0"/>
    <p:restoredTop sz="95878" autoAdjust="0"/>
  </p:normalViewPr>
  <p:slideViewPr>
    <p:cSldViewPr>
      <p:cViewPr>
        <p:scale>
          <a:sx n="87" d="100"/>
          <a:sy n="87" d="100"/>
        </p:scale>
        <p:origin x="-612" y="-102"/>
      </p:cViewPr>
      <p:guideLst>
        <p:guide orient="horz" pos="2496"/>
        <p:guide pos="81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-3852" y="-96"/>
      </p:cViewPr>
      <p:guideLst>
        <p:guide orient="horz" pos="2928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3.fntdata"/><Relationship Id="rId18" Type="http://schemas.openxmlformats.org/officeDocument/2006/relationships/font" Target="fonts/font8.fntdata"/><Relationship Id="rId26" Type="http://schemas.openxmlformats.org/officeDocument/2006/relationships/font" Target="fonts/font16.fntdata"/><Relationship Id="rId3" Type="http://schemas.openxmlformats.org/officeDocument/2006/relationships/slide" Target="slides/slide2.xml"/><Relationship Id="rId21" Type="http://schemas.openxmlformats.org/officeDocument/2006/relationships/font" Target="fonts/font11.fntdata"/><Relationship Id="rId7" Type="http://schemas.openxmlformats.org/officeDocument/2006/relationships/slide" Target="slides/slide6.xml"/><Relationship Id="rId12" Type="http://schemas.openxmlformats.org/officeDocument/2006/relationships/font" Target="fonts/font2.fntdata"/><Relationship Id="rId17" Type="http://schemas.openxmlformats.org/officeDocument/2006/relationships/font" Target="fonts/font7.fntdata"/><Relationship Id="rId25" Type="http://schemas.openxmlformats.org/officeDocument/2006/relationships/font" Target="fonts/font15.fntdata"/><Relationship Id="rId2" Type="http://schemas.openxmlformats.org/officeDocument/2006/relationships/slide" Target="slides/slide1.xml"/><Relationship Id="rId16" Type="http://schemas.openxmlformats.org/officeDocument/2006/relationships/font" Target="fonts/font6.fntdata"/><Relationship Id="rId20" Type="http://schemas.openxmlformats.org/officeDocument/2006/relationships/font" Target="fonts/font10.fntdata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1.fntdata"/><Relationship Id="rId24" Type="http://schemas.openxmlformats.org/officeDocument/2006/relationships/font" Target="fonts/font14.fntdata"/><Relationship Id="rId5" Type="http://schemas.openxmlformats.org/officeDocument/2006/relationships/slide" Target="slides/slide4.xml"/><Relationship Id="rId15" Type="http://schemas.openxmlformats.org/officeDocument/2006/relationships/font" Target="fonts/font5.fntdata"/><Relationship Id="rId23" Type="http://schemas.openxmlformats.org/officeDocument/2006/relationships/font" Target="fonts/font13.fntdata"/><Relationship Id="rId28" Type="http://schemas.openxmlformats.org/officeDocument/2006/relationships/presProps" Target="presProps.xml"/><Relationship Id="rId10" Type="http://schemas.openxmlformats.org/officeDocument/2006/relationships/handoutMaster" Target="handoutMasters/handoutMaster1.xml"/><Relationship Id="rId19" Type="http://schemas.openxmlformats.org/officeDocument/2006/relationships/font" Target="fonts/font9.fntdata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font" Target="fonts/font4.fntdata"/><Relationship Id="rId22" Type="http://schemas.openxmlformats.org/officeDocument/2006/relationships/font" Target="fonts/font12.fntdata"/><Relationship Id="rId27" Type="http://schemas.openxmlformats.org/officeDocument/2006/relationships/font" Target="fonts/font17.fntdata"/><Relationship Id="rId30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5580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2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5580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fld id="{4FB2E958-B22A-4FFE-9C2F-0B33981F852A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130787782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5580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12" y="4416427"/>
            <a:ext cx="5028579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noProof="0" smtClean="0"/>
              <a:t>Click to edit Master text styles</a:t>
            </a:r>
          </a:p>
          <a:p>
            <a:pPr lvl="1"/>
            <a:r>
              <a:rPr lang="en-US" altLang="zh-CN" noProof="0" smtClean="0"/>
              <a:t>Second level</a:t>
            </a:r>
          </a:p>
          <a:p>
            <a:pPr lvl="2"/>
            <a:r>
              <a:rPr lang="en-US" altLang="zh-CN" noProof="0" smtClean="0"/>
              <a:t>Third level</a:t>
            </a:r>
          </a:p>
          <a:p>
            <a:pPr lvl="3"/>
            <a:r>
              <a:rPr lang="en-US" altLang="zh-CN" noProof="0" smtClean="0"/>
              <a:t>Fourth level</a:t>
            </a:r>
          </a:p>
          <a:p>
            <a:pPr lvl="4"/>
            <a:r>
              <a:rPr lang="en-US" altLang="zh-CN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5580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fld id="{4E4EB9C6-CAA3-4C6F-ACEE-21175F9156D8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362583434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42162"/>
            <a:ext cx="7772400" cy="1446550"/>
          </a:xfrm>
        </p:spPr>
        <p:txBody>
          <a:bodyPr/>
          <a:lstStyle>
            <a:lvl1pPr>
              <a:defRPr sz="44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400800" y="6553200"/>
            <a:ext cx="15240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D87A77-87FD-4C0A-BBAD-8340E33A1601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2CFFB0-EC01-4FAD-92E4-8F19FDD32937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67927-EE31-4772-A5B2-614AF34C17B4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6E0360-933B-44E3-9097-FCD7533EF851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EF67CD-EDB0-4F6E-B25C-802A36B1AD1D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-7938"/>
            <a:ext cx="1943100" cy="65611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-7938"/>
            <a:ext cx="5676900" cy="65611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C06DCD-260C-4407-8B9A-85E59EE8938D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9925AE-4614-4D5A-A13F-7D2334E4F732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BE5E03-B9CD-4473-B2CD-FFB3FE1908D9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A6F512-E44F-4B8B-AE78-ECC8873CA479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7EF49D-97E3-446B-A5D4-7FA80E90F038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A47E51-3F89-42A4-837F-42F9B13F88BB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C2A835-9928-41A2-BDD4-3D5156ECCF30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5A27C8-A883-4CFE-8D45-FA1DFE884F60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BA75EC-D73B-41F3-BAB8-7BB76060A28A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DB3616-B7C2-4F70-817A-760B27A1EC51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A7B8F0-F6B3-431B-87F9-3A61F68426F7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D11A60-ED6A-43CD-B35C-036B8434A263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26052-D9C0-4713-B743-94286532811F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96BE30-CC83-4749-A78E-35C1E86E12F0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10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3399DD-D3C5-4E4E-B763-1056F74392AB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2EBCED-98E8-4442-846C-FC76F46F16C3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5328D-6D2E-45DB-A4AF-BAE9C1DC866E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ED762A-6166-4C37-A941-27EB5144F8D0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010400" y="6553200"/>
            <a:ext cx="16764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A50A37-81EF-4D3B-9702-4FA57AD69CD8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2E3622-DE55-4DE5-86E4-5D1576BA980B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19668E-8512-467B-B2D2-F66B8350CF16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29C1F8-2E1E-4095-ABE5-F02A723B6945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59E069-9F88-4BFE-9759-71F346D7C442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7A7308-AE29-4AD1-B346-75E3B76A0A52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428AFF-7D78-435F-AD95-0532BE1A9A57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16D093-FFA3-4CCE-AA3E-499F677ECAA0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FE86B2-64D8-409F-9113-718511DE37B9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81000"/>
            <a:ext cx="8534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dirty="0" smtClean="0"/>
              <a:t> ____ __ ____  _____ _____ _____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81000"/>
            <a:ext cx="8534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dirty="0" smtClean="0"/>
              <a:t>Click to edit Master title style</a:t>
            </a:r>
          </a:p>
        </p:txBody>
      </p:sp>
      <p:sp>
        <p:nvSpPr>
          <p:cNvPr id="102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1066800"/>
            <a:ext cx="8534400" cy="533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67600" y="6553200"/>
            <a:ext cx="16764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Brush Script MT" pitchFamily="66" charset="0"/>
                <a:ea typeface="宋体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0FF53AA4-3B65-41B4-87EC-2358243013B4}" type="slidenum">
              <a:rPr lang="zh-CN" altLang="en-US" smtClean="0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4C034972-B763-415C-8139-0C61141DC86E}" type="datetime1">
              <a:rPr lang="en-US" smtClean="0"/>
              <a:pPr>
                <a:defRPr/>
              </a:pPr>
              <a:t>10/8/2012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D82C6D3D-3535-41AA-AAF4-0864B230E71B}" type="datetime1">
              <a:rPr lang="en-US"/>
              <a:pPr>
                <a:defRPr/>
              </a:pPr>
              <a:t>10/8/2012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+mj-ea"/>
          <a:cs typeface="HGP創英角ｺﾞｼｯｸUB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800">
          <a:solidFill>
            <a:schemeClr val="accent2"/>
          </a:solidFill>
          <a:latin typeface="Calibri" pitchFamily="34" charset="0"/>
          <a:ea typeface="+mn-ea"/>
          <a:cs typeface="Calibri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400">
          <a:solidFill>
            <a:schemeClr val="tx1"/>
          </a:solidFill>
          <a:latin typeface="Calibri" pitchFamily="34" charset="0"/>
          <a:ea typeface="HGP創英角ｺﾞｼｯｸUB"/>
          <a:cs typeface="Calibri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rgbClr val="996633"/>
          </a:solidFill>
          <a:latin typeface="Calibri" pitchFamily="34" charset="0"/>
          <a:ea typeface="HGP創英角ｺﾞｼｯｸUB"/>
          <a:cs typeface="Calibri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rgbClr val="CC0066"/>
          </a:solidFill>
          <a:latin typeface="Calibri" pitchFamily="34" charset="0"/>
          <a:ea typeface="HGP創英角ｺﾞｼｯｸUB"/>
          <a:cs typeface="Calibri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rgbClr val="008000"/>
          </a:solidFill>
          <a:latin typeface="Calibri" pitchFamily="34" charset="0"/>
          <a:ea typeface="HGP創英角ｺﾞｼｯｸUB"/>
          <a:cs typeface="Calibri" pitchFamily="34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391400" y="6553200"/>
            <a:ext cx="1524000" cy="304800"/>
          </a:xfrm>
          <a:noFill/>
        </p:spPr>
        <p:txBody>
          <a:bodyPr/>
          <a:lstStyle/>
          <a:p>
            <a:fld id="{BA990385-194C-4337-B482-A0BD3498B741}" type="slidenum">
              <a:rPr lang="zh-CN" altLang="en-US" smtClean="0">
                <a:ea typeface="SimSun" pitchFamily="2" charset="-122"/>
              </a:rPr>
              <a:pPr/>
              <a:t>1</a:t>
            </a:fld>
            <a:endParaRPr lang="en-US" altLang="zh-CN" dirty="0" smtClean="0">
              <a:ea typeface="SimSun" pitchFamily="2" charset="-122"/>
            </a:endParaRPr>
          </a:p>
        </p:txBody>
      </p:sp>
      <p:sp>
        <p:nvSpPr>
          <p:cNvPr id="5" name="Title 1"/>
          <p:cNvSpPr txBox="1">
            <a:spLocks/>
          </p:cNvSpPr>
          <p:nvPr/>
        </p:nvSpPr>
        <p:spPr bwMode="auto">
          <a:xfrm>
            <a:off x="76200" y="2023646"/>
            <a:ext cx="8915400" cy="13849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eaLnBrk="0" hangingPunct="0">
              <a:defRPr/>
            </a:pPr>
            <a:r>
              <a:rPr kumimoji="0" lang="en-US" sz="280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entury Gothic" pitchFamily="34" charset="0"/>
                <a:ea typeface="+mj-ea"/>
              </a:rPr>
              <a:t>JCTVC-K0233: </a:t>
            </a:r>
            <a:r>
              <a:rPr lang="en-US" sz="28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entury Gothic" pitchFamily="34" charset="0"/>
              </a:rPr>
              <a:t>VPS Extension updates in </a:t>
            </a:r>
            <a:r>
              <a:rPr lang="en-US" sz="2800" dirty="0" err="1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entury Gothic" pitchFamily="34" charset="0"/>
              </a:rPr>
              <a:t>Strawman</a:t>
            </a:r>
            <a:r>
              <a:rPr lang="en-US" sz="28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entury Gothic" pitchFamily="34" charset="0"/>
              </a:rPr>
              <a:t> Design Approach 1 using a modified version of Scalability Mapping Table</a:t>
            </a:r>
            <a:endParaRPr kumimoji="0" lang="en-US" sz="2800" i="0" u="none" strike="noStrike" kern="0" cap="none" spc="0" normalizeH="0" baseline="0" noProof="0" dirty="0" smtClean="0">
              <a:ln>
                <a:noFill/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Century Gothic" pitchFamily="34" charset="0"/>
              <a:ea typeface="+mj-ea"/>
            </a:endParaRPr>
          </a:p>
        </p:txBody>
      </p:sp>
      <p:sp>
        <p:nvSpPr>
          <p:cNvPr id="7" name="Subtitle 2"/>
          <p:cNvSpPr txBox="1">
            <a:spLocks/>
          </p:cNvSpPr>
          <p:nvPr/>
        </p:nvSpPr>
        <p:spPr bwMode="auto">
          <a:xfrm>
            <a:off x="1219200" y="4191000"/>
            <a:ext cx="6934200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Munsi Haque,</a:t>
            </a:r>
            <a:r>
              <a:rPr kumimoji="0" lang="en-US" sz="2400" b="0" i="0" u="none" strike="noStrike" kern="0" cap="none" spc="0" normalizeH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 </a:t>
            </a:r>
            <a:r>
              <a:rPr lang="en-US" sz="2400" kern="0" dirty="0" smtClean="0">
                <a:solidFill>
                  <a:srgbClr val="0070C0"/>
                </a:solidFill>
                <a:latin typeface="Calibri" pitchFamily="34" charset="0"/>
                <a:ea typeface="+mn-ea"/>
                <a:cs typeface="Calibri" pitchFamily="34" charset="0"/>
              </a:rPr>
              <a:t>Kazushi Sato, Ali Tabatabai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AE129B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Sony Corporation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400" b="0" i="0" u="none" strike="noStrike" kern="0" cap="none" spc="0" normalizeH="0" baseline="0" noProof="0" dirty="0" smtClean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September 26, 2012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15669"/>
            <a:ext cx="8686800" cy="646331"/>
          </a:xfrm>
        </p:spPr>
        <p:txBody>
          <a:bodyPr/>
          <a:lstStyle/>
          <a:p>
            <a:r>
              <a:rPr lang="en-US" dirty="0" smtClean="0"/>
              <a:t>Motivation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990600"/>
            <a:ext cx="8534400" cy="4953000"/>
          </a:xfrm>
        </p:spPr>
        <p:txBody>
          <a:bodyPr/>
          <a:lstStyle/>
          <a:p>
            <a:r>
              <a:rPr lang="en-US" dirty="0" smtClean="0">
                <a:solidFill>
                  <a:srgbClr val="000099"/>
                </a:solidFill>
              </a:rPr>
              <a:t>A 2-step VPS extension design method</a:t>
            </a:r>
          </a:p>
          <a:p>
            <a:pPr lvl="1"/>
            <a:r>
              <a:rPr lang="en-US" dirty="0" smtClean="0"/>
              <a:t>First, enhancement of </a:t>
            </a:r>
            <a:r>
              <a:rPr lang="en-US" dirty="0" err="1" smtClean="0"/>
              <a:t>scalability_type</a:t>
            </a:r>
            <a:r>
              <a:rPr lang="en-US" dirty="0" smtClean="0"/>
              <a:t> mapping table in approach 2 “</a:t>
            </a:r>
            <a:r>
              <a:rPr lang="en-US" dirty="0" err="1" smtClean="0"/>
              <a:t>strawman</a:t>
            </a:r>
            <a:r>
              <a:rPr lang="en-US" dirty="0" smtClean="0"/>
              <a:t>” design of VPS Extension </a:t>
            </a:r>
          </a:p>
          <a:p>
            <a:pPr lvl="1"/>
            <a:r>
              <a:rPr lang="en-US" dirty="0" smtClean="0"/>
              <a:t>Second, selection of approach 1 design over approach 2 design,  and modify it with the enhanced mapping table for the final version</a:t>
            </a:r>
          </a:p>
          <a:p>
            <a:r>
              <a:rPr lang="en-US" dirty="0" smtClean="0">
                <a:solidFill>
                  <a:srgbClr val="000099"/>
                </a:solidFill>
              </a:rPr>
              <a:t>Added o</a:t>
            </a:r>
            <a:r>
              <a:rPr lang="en-US" altLang="ja-JP" dirty="0" smtClean="0">
                <a:solidFill>
                  <a:srgbClr val="000099"/>
                </a:solidFill>
              </a:rPr>
              <a:t>ptimization and flexibility to  approach 1 design</a:t>
            </a:r>
          </a:p>
          <a:p>
            <a:pPr lvl="1"/>
            <a:r>
              <a:rPr lang="en-US" altLang="ja-JP" dirty="0" smtClean="0">
                <a:solidFill>
                  <a:schemeClr val="tx1"/>
                </a:solidFill>
              </a:rPr>
              <a:t>compact definition of </a:t>
            </a:r>
            <a:r>
              <a:rPr lang="en-US" altLang="ja-JP" dirty="0" err="1" smtClean="0">
                <a:solidFill>
                  <a:schemeClr val="tx1"/>
                </a:solidFill>
              </a:rPr>
              <a:t>dimension_ids</a:t>
            </a:r>
            <a:r>
              <a:rPr lang="en-US" altLang="ja-JP" dirty="0" smtClean="0">
                <a:solidFill>
                  <a:schemeClr val="tx1"/>
                </a:solidFill>
              </a:rPr>
              <a:t> for HEVC extensions</a:t>
            </a:r>
          </a:p>
          <a:p>
            <a:pPr lvl="1"/>
            <a:r>
              <a:rPr lang="en-US" altLang="ja-JP" dirty="0" smtClean="0">
                <a:solidFill>
                  <a:schemeClr val="tx1"/>
                </a:solidFill>
              </a:rPr>
              <a:t>inclusion of mixed video sequences for HEVC Extensions</a:t>
            </a:r>
          </a:p>
          <a:p>
            <a:pPr lvl="1"/>
            <a:r>
              <a:rPr lang="en-US" dirty="0" smtClean="0"/>
              <a:t>a new </a:t>
            </a:r>
            <a:r>
              <a:rPr lang="en-US" dirty="0" err="1" smtClean="0"/>
              <a:t>sub_scalability_type</a:t>
            </a:r>
            <a:r>
              <a:rPr lang="en-US" dirty="0" smtClean="0"/>
              <a:t> mapping table creation</a:t>
            </a:r>
            <a:endParaRPr lang="en-US" dirty="0" smtClean="0">
              <a:solidFill>
                <a:srgbClr val="FF000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2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15669"/>
            <a:ext cx="8686800" cy="646331"/>
          </a:xfrm>
        </p:spPr>
        <p:txBody>
          <a:bodyPr/>
          <a:lstStyle/>
          <a:p>
            <a:r>
              <a:rPr lang="en-US" dirty="0" smtClean="0"/>
              <a:t>Limitation in Approach 2 design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990600"/>
            <a:ext cx="8534400" cy="5410200"/>
          </a:xfrm>
        </p:spPr>
        <p:txBody>
          <a:bodyPr/>
          <a:lstStyle/>
          <a:p>
            <a:r>
              <a:rPr lang="en-US" dirty="0" smtClean="0">
                <a:solidFill>
                  <a:srgbClr val="000099"/>
                </a:solidFill>
              </a:rPr>
              <a:t>Selection of approach 1 design over approach 2 design for the final version</a:t>
            </a:r>
          </a:p>
          <a:p>
            <a:r>
              <a:rPr lang="en-US" dirty="0" smtClean="0"/>
              <a:t>approach 2 has some limitation in its basic design</a:t>
            </a:r>
          </a:p>
          <a:p>
            <a:pPr lvl="1"/>
            <a:r>
              <a:rPr lang="en-US" dirty="0" smtClean="0"/>
              <a:t>it restricts the bit-allocations for various </a:t>
            </a:r>
            <a:r>
              <a:rPr lang="en-US" b="1" dirty="0" err="1" smtClean="0"/>
              <a:t>dimension_id</a:t>
            </a:r>
            <a:r>
              <a:rPr lang="en-US" dirty="0" err="1" smtClean="0"/>
              <a:t>s</a:t>
            </a:r>
            <a:r>
              <a:rPr lang="en-US" dirty="0" smtClean="0"/>
              <a:t> when it defines the syntax parameter, </a:t>
            </a:r>
            <a:r>
              <a:rPr lang="en-GB" b="1" dirty="0" err="1" smtClean="0"/>
              <a:t>layer_id_dim_len</a:t>
            </a:r>
            <a:r>
              <a:rPr lang="en-GB" dirty="0" smtClean="0"/>
              <a:t>[</a:t>
            </a:r>
            <a:r>
              <a:rPr lang="en-GB" dirty="0" err="1" smtClean="0"/>
              <a:t>i</a:t>
            </a:r>
            <a:r>
              <a:rPr lang="en-GB" dirty="0" smtClean="0"/>
              <a:t>] as follows:</a:t>
            </a:r>
            <a:endParaRPr lang="en-US" dirty="0" smtClean="0"/>
          </a:p>
          <a:p>
            <a:pPr lvl="2"/>
            <a:r>
              <a:rPr lang="en-GB" dirty="0" smtClean="0"/>
              <a:t>"</a:t>
            </a:r>
            <a:r>
              <a:rPr lang="en-GB" b="1" dirty="0" err="1" smtClean="0"/>
              <a:t>layer_id_dim_len</a:t>
            </a:r>
            <a:r>
              <a:rPr lang="en-GB" dirty="0" smtClean="0"/>
              <a:t>[ </a:t>
            </a:r>
            <a:r>
              <a:rPr lang="en-GB" dirty="0" err="1" smtClean="0"/>
              <a:t>i</a:t>
            </a:r>
            <a:r>
              <a:rPr lang="en-GB" dirty="0" smtClean="0"/>
              <a:t> ] specifies the length, in bits, of the </a:t>
            </a:r>
            <a:r>
              <a:rPr lang="en-GB" dirty="0" err="1" smtClean="0"/>
              <a:t>i-th</a:t>
            </a:r>
            <a:r>
              <a:rPr lang="en-GB" dirty="0" smtClean="0"/>
              <a:t> scalability dimension ID. The </a:t>
            </a:r>
            <a:r>
              <a:rPr lang="en-GB" dirty="0" smtClean="0">
                <a:solidFill>
                  <a:srgbClr val="C00000"/>
                </a:solidFill>
              </a:rPr>
              <a:t>sum of the values </a:t>
            </a:r>
            <a:r>
              <a:rPr lang="en-GB" dirty="0" err="1" smtClean="0"/>
              <a:t>layer_id_dim_len</a:t>
            </a:r>
            <a:r>
              <a:rPr lang="en-GB" dirty="0" smtClean="0"/>
              <a:t>[ </a:t>
            </a:r>
            <a:r>
              <a:rPr lang="en-GB" dirty="0" err="1" smtClean="0"/>
              <a:t>i</a:t>
            </a:r>
            <a:r>
              <a:rPr lang="en-GB" dirty="0" smtClean="0"/>
              <a:t> ] for all </a:t>
            </a:r>
            <a:r>
              <a:rPr lang="en-GB" dirty="0" err="1" smtClean="0"/>
              <a:t>i</a:t>
            </a:r>
            <a:r>
              <a:rPr lang="en-GB" dirty="0" smtClean="0"/>
              <a:t> values in the range of 0 to 7 </a:t>
            </a:r>
            <a:r>
              <a:rPr lang="en-GB" dirty="0" smtClean="0">
                <a:solidFill>
                  <a:srgbClr val="C00000"/>
                </a:solidFill>
              </a:rPr>
              <a:t>shall be less than or equal to 6</a:t>
            </a:r>
            <a:r>
              <a:rPr lang="en-GB" dirty="0" smtClean="0"/>
              <a:t>.“</a:t>
            </a:r>
          </a:p>
          <a:p>
            <a:pPr lvl="1"/>
            <a:r>
              <a:rPr lang="en-US" dirty="0" smtClean="0"/>
              <a:t>It forces the design to assign a particular scalability layer with a very limited set of values for its </a:t>
            </a:r>
            <a:r>
              <a:rPr lang="en-US" b="1" dirty="0" err="1" smtClean="0"/>
              <a:t>dimension_id</a:t>
            </a:r>
            <a:r>
              <a:rPr lang="en-US" dirty="0" err="1" smtClean="0"/>
              <a:t>s</a:t>
            </a:r>
            <a:endParaRPr lang="en-US" dirty="0" smtClean="0"/>
          </a:p>
          <a:p>
            <a:pPr lvl="2"/>
            <a:r>
              <a:rPr lang="en-US" dirty="0" smtClean="0"/>
              <a:t>Such limitation is not a desirable design choice</a:t>
            </a:r>
            <a:endParaRPr lang="en-US" dirty="0" smtClean="0">
              <a:solidFill>
                <a:srgbClr val="000099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3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4825"/>
            <a:ext cx="8534400" cy="646331"/>
          </a:xfrm>
        </p:spPr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VPS Extension Design with Approach 1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C2EBCED-98E8-4442-846C-FC76F46F16C3}" type="slidenum">
              <a:rPr lang="zh-CN" altLang="en-US" smtClean="0"/>
              <a:pPr>
                <a:defRPr/>
              </a:pPr>
              <a:t>4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52400" y="838207"/>
          <a:ext cx="4343400" cy="4114799"/>
        </p:xfrm>
        <a:graphic>
          <a:graphicData uri="http://schemas.openxmlformats.org/drawingml/2006/table">
            <a:tbl>
              <a:tblPr/>
              <a:tblGrid>
                <a:gridCol w="3491752"/>
                <a:gridCol w="851648"/>
              </a:tblGrid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 dirty="0" err="1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vps_extension</a:t>
                      </a:r>
                      <a:r>
                        <a:rPr lang="en-GB" sz="11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( ) {  </a:t>
                      </a:r>
                      <a:r>
                        <a:rPr lang="en-GB" sz="1100" dirty="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// approach 1 design</a:t>
                      </a:r>
                      <a:endParaRPr lang="en-US" sz="1100" dirty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100" b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Descriptor</a:t>
                      </a:r>
                      <a:endParaRPr lang="en-US" sz="11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while( !byte_aligned( ) )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</a:t>
                      </a:r>
                      <a:r>
                        <a:rPr lang="en-GB" sz="11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vps_extension_byte_alignment_reserved_one_bit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100" b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u(1)</a:t>
                      </a:r>
                      <a:endParaRPr lang="en-US" sz="11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// layer specific information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</a:t>
                      </a: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for( i = 1; i &lt;= vps_max_layers_minus1; i++ ) {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// mapping of layer ID to scalability dimension IDs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>
                        <a:highlight>
                          <a:srgbClr val="FFFF00"/>
                        </a:highlight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 b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num_dimensions_minus1</a:t>
                      </a:r>
                      <a:r>
                        <a:rPr lang="en-GB" sz="11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100" b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u(4)</a:t>
                      </a:r>
                      <a:endParaRPr lang="en-US" sz="11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for( j = 0; j &lt;= num_dimensions_minus1; j++ ) {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>
                        <a:highlight>
                          <a:srgbClr val="FFFF00"/>
                        </a:highlight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 b="1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	</a:t>
                      </a:r>
                      <a:r>
                        <a:rPr lang="en-GB" sz="1100" b="1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dimension_type</a:t>
                      </a:r>
                      <a:r>
                        <a:rPr lang="en-GB" sz="11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</a:t>
                      </a:r>
                      <a:r>
                        <a:rPr lang="en-GB" sz="1100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i</a:t>
                      </a:r>
                      <a:r>
                        <a:rPr lang="en-US" sz="11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 ][ j ]</a:t>
                      </a:r>
                      <a:endParaRPr lang="en-US" sz="1100" dirty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100" b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u(4)</a:t>
                      </a:r>
                      <a:endParaRPr lang="en-US" sz="11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 b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	dimension_id</a:t>
                      </a:r>
                      <a:r>
                        <a:rPr lang="en-GB" sz="11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</a:t>
                      </a:r>
                      <a:r>
                        <a:rPr lang="en-US" sz="11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j ]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100" b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u(8)</a:t>
                      </a:r>
                      <a:endParaRPr lang="en-US" sz="11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}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>
                        <a:highlight>
                          <a:srgbClr val="FFFF00"/>
                        </a:highlight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// layer dependency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num_direct_ref_layers</a:t>
                      </a: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100" b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u(6)</a:t>
                      </a:r>
                      <a:endParaRPr lang="en-US" sz="11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</a:t>
                      </a: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for( j = 0; j &lt; num_direct_ref_layers[ i ]; j++ )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	ref_layer_id</a:t>
                      </a: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][ j ]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100" b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u(6)</a:t>
                      </a:r>
                      <a:endParaRPr lang="en-US" sz="11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}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 dirty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}</a:t>
                      </a:r>
                      <a:endParaRPr lang="en-US" sz="11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100" b="0" dirty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152400" y="5181600"/>
          <a:ext cx="4343400" cy="1097280"/>
        </p:xfrm>
        <a:graphic>
          <a:graphicData uri="http://schemas.openxmlformats.org/drawingml/2006/table">
            <a:tbl>
              <a:tblPr/>
              <a:tblGrid>
                <a:gridCol w="2292351"/>
                <a:gridCol w="2051049"/>
              </a:tblGrid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 b="1" dirty="0" err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dimension_type</a:t>
                      </a:r>
                      <a:r>
                        <a:rPr lang="en-GB" sz="1200" b="1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</a:t>
                      </a:r>
                      <a:r>
                        <a:rPr lang="en-GB" sz="1200" b="1" dirty="0" err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i</a:t>
                      </a:r>
                      <a:r>
                        <a:rPr lang="en-GB" sz="1200" b="1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 ][ j ]</a:t>
                      </a:r>
                      <a:endParaRPr lang="en-US" sz="16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 b="1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dimension_id</a:t>
                      </a:r>
                      <a:r>
                        <a:rPr lang="en-GB" sz="12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][ j ]</a:t>
                      </a:r>
                      <a:endParaRPr lang="en-US" sz="16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GB" sz="12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0</a:t>
                      </a:r>
                      <a:endParaRPr lang="en-US" sz="16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view order idx</a:t>
                      </a:r>
                      <a:endParaRPr lang="en-US" sz="16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1</a:t>
                      </a:r>
                      <a:endParaRPr lang="en-US" sz="16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depth flag</a:t>
                      </a:r>
                      <a:endParaRPr lang="en-US" sz="16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2</a:t>
                      </a:r>
                      <a:endParaRPr lang="en-US" sz="16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dependency ID</a:t>
                      </a:r>
                      <a:endParaRPr lang="en-US" sz="16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3</a:t>
                      </a:r>
                      <a:endParaRPr lang="en-US" sz="16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quality ID</a:t>
                      </a:r>
                      <a:endParaRPr lang="en-US" sz="16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4..15</a:t>
                      </a:r>
                      <a:endParaRPr lang="en-US" sz="16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2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reserved</a:t>
                      </a:r>
                      <a:endParaRPr lang="en-US" sz="16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9" name="Content Placeholder 2"/>
          <p:cNvSpPr txBox="1">
            <a:spLocks/>
          </p:cNvSpPr>
          <p:nvPr/>
        </p:nvSpPr>
        <p:spPr>
          <a:xfrm>
            <a:off x="4572000" y="1371600"/>
            <a:ext cx="4419600" cy="3200400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en-US" altLang="ja-JP" sz="16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Approach 1 design is more elaborate than Approach 2 </a:t>
            </a: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en-US" altLang="ja-JP" sz="1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New design Goal: Use</a:t>
            </a:r>
            <a:r>
              <a:rPr kumimoji="0" lang="en-US" altLang="ja-JP" sz="16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  enhanced </a:t>
            </a:r>
            <a:r>
              <a:rPr kumimoji="0" lang="en-US" altLang="ja-JP" sz="1600" b="0" i="0" u="none" strike="noStrike" kern="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scalability_type</a:t>
            </a:r>
            <a:r>
              <a:rPr kumimoji="0" lang="en-US" altLang="ja-JP" sz="16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 mapping tables of Approach 2 for better re-design of Approach 1</a:t>
            </a:r>
          </a:p>
          <a:p>
            <a:pPr marL="800100" lvl="1" indent="-342900" eaLnBrk="0" hangingPunct="0">
              <a:spcBef>
                <a:spcPct val="20000"/>
              </a:spcBef>
              <a:buFont typeface="Courier New" pitchFamily="49" charset="0"/>
              <a:buChar char="o"/>
            </a:pPr>
            <a:r>
              <a:rPr lang="en-US" altLang="ja-JP" sz="1400" kern="0" dirty="0" smtClean="0">
                <a:solidFill>
                  <a:srgbClr val="C00000"/>
                </a:solidFill>
                <a:latin typeface="Calibri" pitchFamily="34" charset="0"/>
                <a:cs typeface="Calibri" pitchFamily="34" charset="0"/>
              </a:rPr>
              <a:t>redundancy removal of  </a:t>
            </a:r>
            <a:r>
              <a:rPr lang="en-US" altLang="ja-JP" sz="1400" b="1" kern="0" dirty="0" err="1" smtClean="0">
                <a:solidFill>
                  <a:srgbClr val="C00000"/>
                </a:solidFill>
                <a:latin typeface="Calibri" pitchFamily="34" charset="0"/>
                <a:cs typeface="Calibri" pitchFamily="34" charset="0"/>
              </a:rPr>
              <a:t>dimension_type</a:t>
            </a:r>
            <a:r>
              <a:rPr lang="en-US" altLang="ja-JP" sz="1400" b="1" kern="0" dirty="0" smtClean="0">
                <a:solidFill>
                  <a:srgbClr val="C00000"/>
                </a:solidFill>
                <a:latin typeface="Calibri" pitchFamily="34" charset="0"/>
                <a:cs typeface="Calibri" pitchFamily="34" charset="0"/>
              </a:rPr>
              <a:t> </a:t>
            </a:r>
            <a:r>
              <a:rPr lang="en-US" altLang="ja-JP" sz="1400" kern="0" dirty="0" smtClean="0">
                <a:solidFill>
                  <a:srgbClr val="C00000"/>
                </a:solidFill>
                <a:latin typeface="Calibri" pitchFamily="34" charset="0"/>
                <a:cs typeface="Calibri" pitchFamily="34" charset="0"/>
              </a:rPr>
              <a:t>syntax parameter</a:t>
            </a:r>
          </a:p>
          <a:p>
            <a:pPr marL="800100" lvl="1" indent="-342900" eaLnBrk="0" hangingPunct="0">
              <a:spcBef>
                <a:spcPct val="20000"/>
              </a:spcBef>
              <a:buFont typeface="Courier New" pitchFamily="49" charset="0"/>
              <a:buChar char="o"/>
            </a:pPr>
            <a:r>
              <a:rPr lang="en-US" altLang="ja-JP" sz="1400" kern="0" dirty="0" smtClean="0">
                <a:solidFill>
                  <a:srgbClr val="C00000"/>
                </a:solidFill>
                <a:latin typeface="Calibri" pitchFamily="34" charset="0"/>
                <a:cs typeface="Calibri" pitchFamily="34" charset="0"/>
              </a:rPr>
              <a:t>compact bit allocations for </a:t>
            </a:r>
            <a:r>
              <a:rPr lang="en-US" altLang="ja-JP" sz="1400" b="1" kern="0" dirty="0" err="1" smtClean="0">
                <a:solidFill>
                  <a:srgbClr val="C00000"/>
                </a:solidFill>
                <a:latin typeface="Calibri" pitchFamily="34" charset="0"/>
                <a:cs typeface="Calibri" pitchFamily="34" charset="0"/>
              </a:rPr>
              <a:t>dimension_id</a:t>
            </a:r>
            <a:r>
              <a:rPr lang="en-US" altLang="ja-JP" sz="1400" kern="0" dirty="0" err="1" smtClean="0">
                <a:solidFill>
                  <a:srgbClr val="C00000"/>
                </a:solidFill>
                <a:latin typeface="Calibri" pitchFamily="34" charset="0"/>
                <a:cs typeface="Calibri" pitchFamily="34" charset="0"/>
              </a:rPr>
              <a:t>s</a:t>
            </a:r>
            <a:r>
              <a:rPr lang="en-US" altLang="ja-JP" sz="1400" kern="0" dirty="0" smtClean="0">
                <a:solidFill>
                  <a:srgbClr val="C00000"/>
                </a:solidFill>
                <a:latin typeface="Calibri" pitchFamily="34" charset="0"/>
                <a:cs typeface="Calibri" pitchFamily="34" charset="0"/>
              </a:rPr>
              <a:t> from 8 bits to a fixed number of bits via a LUT (pre-defined) approach</a:t>
            </a:r>
          </a:p>
          <a:p>
            <a:pPr marL="800100" lvl="1" indent="-342900" eaLnBrk="0" hangingPunct="0">
              <a:spcBef>
                <a:spcPct val="20000"/>
              </a:spcBef>
              <a:buFont typeface="Courier New" pitchFamily="49" charset="0"/>
              <a:buChar char="o"/>
            </a:pPr>
            <a:r>
              <a:rPr kumimoji="0" lang="en-US" altLang="ja-JP" sz="1400" b="0" i="0" u="none" strike="noStrike" kern="0" cap="none" spc="0" normalizeH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Enables </a:t>
            </a:r>
            <a:r>
              <a:rPr lang="en-US" altLang="ja-JP" sz="1400" kern="0" dirty="0" smtClean="0">
                <a:solidFill>
                  <a:srgbClr val="C00000"/>
                </a:solidFill>
                <a:latin typeface="Calibri" pitchFamily="34" charset="0"/>
                <a:cs typeface="Calibri" pitchFamily="34" charset="0"/>
              </a:rPr>
              <a:t>coding of </a:t>
            </a:r>
            <a:r>
              <a:rPr kumimoji="0" lang="en-US" altLang="ja-JP" sz="1400" b="0" i="0" u="none" strike="noStrike" kern="0" cap="none" spc="0" normalizeH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mixed video sequences for HEVC extensions by using a new </a:t>
            </a:r>
            <a:r>
              <a:rPr kumimoji="0" lang="en-US" altLang="ja-JP" sz="1400" b="0" i="0" u="none" strike="noStrike" kern="0" cap="none" spc="0" normalizeH="0" noProof="0" dirty="0" err="1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dimesnion_id</a:t>
            </a:r>
            <a:r>
              <a:rPr kumimoji="0" lang="en-US" altLang="ja-JP" sz="1400" b="0" i="0" u="none" strike="noStrike" kern="0" cap="none" spc="0" normalizeH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 </a:t>
            </a:r>
            <a:r>
              <a:rPr kumimoji="0" lang="en-US" altLang="ja-JP" sz="1400" b="0" i="0" u="none" strike="noStrike" kern="0" cap="none" spc="0" normalizeH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parameter</a:t>
            </a:r>
            <a:r>
              <a:rPr kumimoji="0" lang="en-US" altLang="ja-JP" sz="1400" i="0" u="none" strike="noStrike" kern="0" cap="none" spc="0" normalizeH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, </a:t>
            </a:r>
            <a:r>
              <a:rPr kumimoji="0" lang="en-US" altLang="ja-JP" sz="1400" b="1" i="0" u="none" strike="noStrike" kern="0" cap="none" spc="0" normalizeH="0" noProof="0" dirty="0" err="1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Calibri" pitchFamily="34" charset="0"/>
                <a:ea typeface="HGP創英角ｺﾞｼｯｸUB"/>
                <a:cs typeface="Calibri" pitchFamily="34" charset="0"/>
              </a:rPr>
              <a:t>sub_scalability_type</a:t>
            </a:r>
            <a:endParaRPr kumimoji="0" lang="en-US" altLang="ja-JP" sz="1400" b="1" i="0" u="none" strike="noStrike" kern="0" cap="none" spc="0" normalizeH="0" noProof="0" dirty="0" smtClean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Calibri" pitchFamily="34" charset="0"/>
              <a:ea typeface="HGP創英角ｺﾞｼｯｸUB"/>
              <a:cs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76200"/>
            <a:ext cx="8839200" cy="461665"/>
          </a:xfrm>
        </p:spPr>
        <p:txBody>
          <a:bodyPr/>
          <a:lstStyle/>
          <a:p>
            <a:r>
              <a:rPr lang="en-US" sz="2400" dirty="0" smtClean="0"/>
              <a:t>VPS Extension: Modified Mapping Tables of Approach 2</a:t>
            </a: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5</a:t>
            </a:fld>
            <a:endParaRPr lang="en-US" altLang="zh-CN" dirty="0"/>
          </a:p>
        </p:txBody>
      </p:sp>
      <p:sp>
        <p:nvSpPr>
          <p:cNvPr id="17" name="TextBox 16"/>
          <p:cNvSpPr txBox="1"/>
          <p:nvPr/>
        </p:nvSpPr>
        <p:spPr>
          <a:xfrm>
            <a:off x="6858000" y="3048000"/>
            <a:ext cx="1920719" cy="261610"/>
          </a:xfrm>
          <a:prstGeom prst="rect">
            <a:avLst/>
          </a:prstGeom>
          <a:solidFill>
            <a:schemeClr val="accent1"/>
          </a:solidFill>
        </p:spPr>
        <p:txBody>
          <a:bodyPr wrap="none" rtlCol="0">
            <a:spAutoFit/>
          </a:bodyPr>
          <a:lstStyle/>
          <a:p>
            <a:r>
              <a:rPr lang="en-US" sz="1100" b="1" dirty="0" smtClean="0">
                <a:ea typeface="Tahoma" pitchFamily="34" charset="0"/>
                <a:cs typeface="Tahoma" pitchFamily="34" charset="0"/>
              </a:rPr>
              <a:t>JCTVC-K0233 (Option 1)</a:t>
            </a:r>
            <a:endParaRPr lang="en-US" sz="1100" b="1" dirty="0"/>
          </a:p>
        </p:txBody>
      </p:sp>
      <p:sp>
        <p:nvSpPr>
          <p:cNvPr id="13" name="TextBox 12"/>
          <p:cNvSpPr txBox="1"/>
          <p:nvPr/>
        </p:nvSpPr>
        <p:spPr>
          <a:xfrm>
            <a:off x="6656389" y="685800"/>
            <a:ext cx="2085827" cy="261610"/>
          </a:xfrm>
          <a:prstGeom prst="rect">
            <a:avLst/>
          </a:prstGeom>
          <a:solidFill>
            <a:schemeClr val="accent1"/>
          </a:solidFill>
        </p:spPr>
        <p:txBody>
          <a:bodyPr wrap="none" rtlCol="0">
            <a:spAutoFit/>
          </a:bodyPr>
          <a:lstStyle/>
          <a:p>
            <a:r>
              <a:rPr lang="en-US" sz="1100" b="1" dirty="0" smtClean="0">
                <a:ea typeface="Tahoma" pitchFamily="34" charset="0"/>
                <a:cs typeface="Tahoma" pitchFamily="34" charset="0"/>
              </a:rPr>
              <a:t>JCTVC-J1007 (Approach 2)</a:t>
            </a:r>
            <a:endParaRPr lang="en-US" sz="1100" b="1" dirty="0"/>
          </a:p>
        </p:txBody>
      </p:sp>
      <p:graphicFrame>
        <p:nvGraphicFramePr>
          <p:cNvPr id="11" name="Table 10"/>
          <p:cNvGraphicFramePr>
            <a:graphicFrameLocks noGrp="1"/>
          </p:cNvGraphicFramePr>
          <p:nvPr/>
        </p:nvGraphicFramePr>
        <p:xfrm>
          <a:off x="762000" y="609600"/>
          <a:ext cx="5783580" cy="1832610"/>
        </p:xfrm>
        <a:graphic>
          <a:graphicData uri="http://schemas.openxmlformats.org/drawingml/2006/table">
            <a:tbl>
              <a:tblPr/>
              <a:tblGrid>
                <a:gridCol w="1016635"/>
                <a:gridCol w="1650365"/>
                <a:gridCol w="3116580"/>
              </a:tblGrid>
              <a:tr h="7620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b="1" dirty="0" err="1">
                          <a:latin typeface="Times New Roman"/>
                          <a:ea typeface="MS Mincho"/>
                          <a:cs typeface="Times New Roman"/>
                        </a:rPr>
                        <a:t>scalability_type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b="1" dirty="0" err="1">
                          <a:latin typeface="Times New Roman"/>
                          <a:ea typeface="MS Mincho"/>
                          <a:cs typeface="Times New Roman"/>
                        </a:rPr>
                        <a:t>MaxDim</a:t>
                      </a:r>
                      <a:r>
                        <a:rPr lang="en-US" sz="1000" b="1" dirty="0">
                          <a:latin typeface="Times New Roman"/>
                          <a:ea typeface="MS Mincho"/>
                          <a:cs typeface="Times New Roman"/>
                        </a:rPr>
                        <a:t>(</a:t>
                      </a:r>
                      <a:r>
                        <a:rPr lang="en-US" sz="1000" b="1" dirty="0" err="1">
                          <a:latin typeface="Times New Roman"/>
                          <a:ea typeface="MS Mincho"/>
                          <a:cs typeface="Times New Roman"/>
                        </a:rPr>
                        <a:t>scalability_type</a:t>
                      </a:r>
                      <a:r>
                        <a:rPr lang="en-US" sz="1000" b="1" dirty="0">
                          <a:latin typeface="Times New Roman"/>
                          <a:ea typeface="MS Mincho"/>
                          <a:cs typeface="Times New Roman"/>
                        </a:rPr>
                        <a:t>)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b="1">
                          <a:latin typeface="Times New Roman"/>
                          <a:ea typeface="MS Mincho"/>
                          <a:cs typeface="Times New Roman"/>
                        </a:rPr>
                        <a:t>Scalability dimensions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0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1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none (base HEVC)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1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2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spatial and quality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2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3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spatial, quality,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>
                          <a:latin typeface="Times New Roman"/>
                          <a:ea typeface="MS Mincho"/>
                          <a:cs typeface="Times New Roman"/>
                        </a:rPr>
                        <a:t>3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4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spatial, quality, reserved,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4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2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 err="1">
                          <a:latin typeface="Times New Roman"/>
                          <a:ea typeface="MS Mincho"/>
                          <a:cs typeface="Times New Roman"/>
                        </a:rPr>
                        <a:t>multiview</a:t>
                      </a: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 and depth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5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3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 err="1">
                          <a:latin typeface="Times New Roman"/>
                          <a:ea typeface="MS Mincho"/>
                          <a:cs typeface="Times New Roman"/>
                        </a:rPr>
                        <a:t>multiview</a:t>
                      </a: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, depth,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>
                          <a:latin typeface="Times New Roman"/>
                          <a:ea typeface="MS Mincho"/>
                          <a:cs typeface="Times New Roman"/>
                        </a:rPr>
                        <a:t>6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4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 err="1">
                          <a:latin typeface="Times New Roman"/>
                          <a:ea typeface="MS Mincho"/>
                          <a:cs typeface="Times New Roman"/>
                        </a:rPr>
                        <a:t>multiview</a:t>
                      </a: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, depth, reserved,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>
                          <a:latin typeface="Times New Roman"/>
                          <a:ea typeface="MS Mincho"/>
                          <a:cs typeface="Times New Roman"/>
                        </a:rPr>
                        <a:t>7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4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 err="1">
                          <a:latin typeface="Times New Roman"/>
                          <a:ea typeface="MS Mincho"/>
                          <a:cs typeface="Times New Roman"/>
                        </a:rPr>
                        <a:t>multiview</a:t>
                      </a: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, spatial, quality and depth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>
                          <a:latin typeface="Times New Roman"/>
                          <a:ea typeface="MS Mincho"/>
                          <a:cs typeface="Times New Roman"/>
                        </a:rPr>
                        <a:t>8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5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 err="1">
                          <a:latin typeface="Times New Roman"/>
                          <a:ea typeface="MS Mincho"/>
                          <a:cs typeface="Times New Roman"/>
                        </a:rPr>
                        <a:t>multiview</a:t>
                      </a: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, spatial, quality, depth,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>
                          <a:latin typeface="Times New Roman"/>
                          <a:ea typeface="MS Mincho"/>
                          <a:cs typeface="Times New Roman"/>
                        </a:rPr>
                        <a:t>9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>
                          <a:latin typeface="Times New Roman"/>
                          <a:ea typeface="MS Mincho"/>
                          <a:cs typeface="Times New Roman"/>
                        </a:rPr>
                        <a:t>6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 err="1">
                          <a:latin typeface="Times New Roman"/>
                          <a:ea typeface="MS Mincho"/>
                          <a:cs typeface="Times New Roman"/>
                        </a:rPr>
                        <a:t>multiview</a:t>
                      </a: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, spatial, quality, depth, reserved,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5621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10...15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MS Mincho"/>
                          <a:cs typeface="Times New Roman"/>
                        </a:rPr>
                        <a:t>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19" name="Down Arrow 18"/>
          <p:cNvSpPr/>
          <p:nvPr/>
        </p:nvSpPr>
        <p:spPr bwMode="auto">
          <a:xfrm>
            <a:off x="7543800" y="990600"/>
            <a:ext cx="304800" cy="1905000"/>
          </a:xfrm>
          <a:prstGeom prst="downArrow">
            <a:avLst/>
          </a:prstGeom>
          <a:solidFill>
            <a:srgbClr val="FFC0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cs typeface="Times New Roman" pitchFamily="18" charset="0"/>
            </a:endParaRPr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0031415"/>
              </p:ext>
            </p:extLst>
          </p:nvPr>
        </p:nvGraphicFramePr>
        <p:xfrm>
          <a:off x="152400" y="2653030"/>
          <a:ext cx="6553200" cy="1842770"/>
        </p:xfrm>
        <a:graphic>
          <a:graphicData uri="http://schemas.openxmlformats.org/drawingml/2006/table">
            <a:tbl>
              <a:tblPr/>
              <a:tblGrid>
                <a:gridCol w="914399"/>
                <a:gridCol w="1066800"/>
                <a:gridCol w="1752600"/>
                <a:gridCol w="1787488"/>
                <a:gridCol w="1031913"/>
              </a:tblGrid>
              <a:tr h="353060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 dirty="0" err="1">
                          <a:latin typeface="Times New Roman"/>
                          <a:ea typeface="Times New Roman"/>
                          <a:cs typeface="Times New Roman"/>
                        </a:rPr>
                        <a:t>scalability_type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 dirty="0" err="1">
                          <a:latin typeface="Times New Roman"/>
                          <a:ea typeface="Times New Roman"/>
                          <a:cs typeface="Times New Roman"/>
                        </a:rPr>
                        <a:t>MaxDim</a:t>
                      </a:r>
                      <a:r>
                        <a:rPr lang="en-US" sz="900" b="1" dirty="0">
                          <a:latin typeface="Times New Roman"/>
                          <a:ea typeface="Times New Roman"/>
                          <a:cs typeface="Times New Roman"/>
                        </a:rPr>
                        <a:t> (</a:t>
                      </a:r>
                      <a:r>
                        <a:rPr lang="en-US" sz="900" b="1" dirty="0" err="1">
                          <a:latin typeface="Times New Roman"/>
                          <a:ea typeface="Times New Roman"/>
                          <a:cs typeface="Times New Roman"/>
                        </a:rPr>
                        <a:t>scalability_type</a:t>
                      </a:r>
                      <a:r>
                        <a:rPr lang="en-US" sz="900" b="1" dirty="0">
                          <a:latin typeface="Times New Roman"/>
                          <a:ea typeface="Times New Roman"/>
                          <a:cs typeface="Times New Roman"/>
                        </a:rPr>
                        <a:t>)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 dirty="0">
                          <a:latin typeface="Times New Roman"/>
                          <a:ea typeface="Times New Roman"/>
                          <a:cs typeface="Times New Roman"/>
                        </a:rPr>
                        <a:t>Scalability dimensions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 dirty="0" err="1">
                          <a:latin typeface="Times New Roman"/>
                          <a:ea typeface="Times New Roman"/>
                          <a:cs typeface="Times New Roman"/>
                        </a:rPr>
                        <a:t>dimension_id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 dirty="0" err="1">
                          <a:latin typeface="Times New Roman"/>
                          <a:ea typeface="Times New Roman"/>
                          <a:cs typeface="Times New Roman"/>
                        </a:rPr>
                        <a:t>dimension_id_len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2090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Times New Roman"/>
                          <a:ea typeface="Times New Roman"/>
                          <a:cs typeface="Times New Roman"/>
                        </a:rPr>
                        <a:t>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0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Times New Roman"/>
                          <a:ea typeface="Times New Roman"/>
                          <a:cs typeface="Times New Roman"/>
                        </a:rPr>
                        <a:t>none (base HEVC)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Times New Roman"/>
                          <a:ea typeface="Times New Roman"/>
                          <a:cs typeface="Times New Roman"/>
                        </a:rPr>
                        <a:t> -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Times New Roman"/>
                          <a:ea typeface="Times New Roman"/>
                          <a:cs typeface="Times New Roman"/>
                        </a:rPr>
                        <a:t> -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3050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coding_type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sub_scalability_type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en-US" sz="900" dirty="0" smtClean="0">
                          <a:solidFill>
                            <a:srgbClr val="FF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spatial,</a:t>
                      </a:r>
                      <a:r>
                        <a:rPr lang="en-US" sz="900" baseline="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quality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coding_type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sub_scalability_type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en-US" sz="900" dirty="0" smtClean="0">
                          <a:solidFill>
                            <a:srgbClr val="FF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9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dependencyID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900" dirty="0" err="1">
                          <a:latin typeface="Times New Roman"/>
                          <a:ea typeface="Times New Roman"/>
                          <a:cs typeface="Times New Roman"/>
                        </a:rPr>
                        <a:t>qualityID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2, </a:t>
                      </a: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4, 4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4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9730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5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coding_type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sub_scalability_type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en-US" sz="900" dirty="0" smtClean="0">
                          <a:solidFill>
                            <a:srgbClr val="FF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spatial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quality,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coding_type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sub_scalability_type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en-US" sz="900" dirty="0" smtClean="0">
                          <a:solidFill>
                            <a:srgbClr val="FF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9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dependencyID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900" dirty="0" err="1">
                          <a:latin typeface="Times New Roman"/>
                          <a:ea typeface="Times New Roman"/>
                          <a:cs typeface="Times New Roman"/>
                        </a:rPr>
                        <a:t>qualityID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2, 4, </a:t>
                      </a: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4, 4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4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6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coding_type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sub_scalability_type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en-US" sz="900" dirty="0" smtClean="0">
                          <a:solidFill>
                            <a:srgbClr val="FF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spatial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quality, reserved,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coding_type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900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sub_scalability_type</a:t>
                      </a:r>
                      <a:r>
                        <a:rPr lang="en-US" sz="900" dirty="0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,</a:t>
                      </a:r>
                      <a:r>
                        <a:rPr lang="en-US" sz="900" dirty="0" smtClean="0">
                          <a:solidFill>
                            <a:srgbClr val="FF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9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dependencyID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US" sz="900" dirty="0" err="1">
                          <a:latin typeface="Times New Roman"/>
                          <a:ea typeface="Times New Roman"/>
                          <a:cs typeface="Times New Roman"/>
                        </a:rPr>
                        <a:t>qualityID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reserved,  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4, </a:t>
                      </a:r>
                      <a:r>
                        <a:rPr lang="en-US" sz="900" dirty="0" smtClean="0">
                          <a:latin typeface="Times New Roman"/>
                          <a:ea typeface="Times New Roman"/>
                          <a:cs typeface="Times New Roman"/>
                        </a:rPr>
                        <a:t>4, 4</a:t>
                      </a: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, 4, 4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2090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Times New Roman"/>
                          <a:ea typeface="Times New Roman"/>
                          <a:cs typeface="Times New Roman"/>
                        </a:rPr>
                        <a:t>4...15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Times New Roman"/>
                          <a:ea typeface="Times New Roman"/>
                          <a:cs typeface="Times New Roman"/>
                        </a:rPr>
                        <a:t> - 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4" name="Rectangle 13"/>
          <p:cNvSpPr/>
          <p:nvPr/>
        </p:nvSpPr>
        <p:spPr>
          <a:xfrm>
            <a:off x="6705601" y="3657600"/>
            <a:ext cx="2438399" cy="461665"/>
          </a:xfrm>
          <a:prstGeom prst="rect">
            <a:avLst/>
          </a:prstGeom>
          <a:solidFill>
            <a:schemeClr val="accent1"/>
          </a:solidFill>
        </p:spPr>
        <p:txBody>
          <a:bodyPr wrap="square">
            <a:spAutoFit/>
          </a:bodyPr>
          <a:lstStyle/>
          <a:p>
            <a:pPr marL="0" marR="0" algn="ctr" fontAlgn="auto" hangingPunct="1">
              <a:spcBef>
                <a:spcPts val="0"/>
              </a:spcBef>
              <a:spcAft>
                <a:spcPts val="0"/>
              </a:spcAft>
              <a:tabLst>
                <a:tab pos="228600" algn="l"/>
                <a:tab pos="457200" algn="l"/>
                <a:tab pos="685800" algn="l"/>
                <a:tab pos="914400" algn="l"/>
                <a:tab pos="457200" algn="l"/>
              </a:tabLst>
            </a:pPr>
            <a:r>
              <a:rPr lang="en-US" b="1" dirty="0" err="1" smtClean="0">
                <a:solidFill>
                  <a:srgbClr val="00B050"/>
                </a:solidFill>
                <a:latin typeface="Times New Roman"/>
                <a:ea typeface="Times New Roman"/>
                <a:cs typeface="Times New Roman"/>
              </a:rPr>
              <a:t>coding_type</a:t>
            </a:r>
            <a:r>
              <a:rPr lang="en-US" b="1" dirty="0" smtClean="0">
                <a:solidFill>
                  <a:srgbClr val="00B05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lang="en-US" b="1" dirty="0" err="1" smtClean="0">
                <a:solidFill>
                  <a:srgbClr val="00B050"/>
                </a:solidFill>
                <a:latin typeface="Times New Roman"/>
                <a:ea typeface="Times New Roman"/>
                <a:cs typeface="Times New Roman"/>
              </a:rPr>
              <a:t>sub_scalability_type</a:t>
            </a:r>
            <a:r>
              <a:rPr lang="en-US" b="1" dirty="0" smtClean="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lang="en-US" b="1" dirty="0" smtClean="0">
                <a:latin typeface="Times New Roman"/>
                <a:ea typeface="Times New Roman"/>
                <a:cs typeface="Times New Roman"/>
              </a:rPr>
              <a:t>–&gt; </a:t>
            </a:r>
            <a:r>
              <a:rPr lang="en-US" b="1" dirty="0" smtClean="0">
                <a:latin typeface="Times New Roman"/>
                <a:ea typeface="Times New Roman"/>
                <a:cs typeface="Times New Roman"/>
              </a:rPr>
              <a:t>2 new </a:t>
            </a:r>
            <a:r>
              <a:rPr lang="en-US" b="1" dirty="0" err="1" smtClean="0">
                <a:latin typeface="Times New Roman"/>
                <a:ea typeface="Times New Roman"/>
                <a:cs typeface="Times New Roman"/>
              </a:rPr>
              <a:t>dimension_ids</a:t>
            </a:r>
            <a:r>
              <a:rPr lang="en-US" dirty="0" smtClean="0">
                <a:latin typeface="Times New Roman"/>
                <a:ea typeface="Times New Roman"/>
                <a:cs typeface="Times New Roman"/>
              </a:rPr>
              <a:t> added</a:t>
            </a:r>
            <a:endParaRPr lang="en-US" dirty="0" smtClean="0">
              <a:latin typeface="Times New Roman"/>
              <a:ea typeface="Times New Roman"/>
              <a:cs typeface="Times New Roman"/>
            </a:endParaRPr>
          </a:p>
        </p:txBody>
      </p:sp>
      <p:graphicFrame>
        <p:nvGraphicFramePr>
          <p:cNvPr id="18" name="Table 17"/>
          <p:cNvGraphicFramePr>
            <a:graphicFrameLocks noGrp="1"/>
          </p:cNvGraphicFramePr>
          <p:nvPr/>
        </p:nvGraphicFramePr>
        <p:xfrm>
          <a:off x="6858000" y="5029200"/>
          <a:ext cx="2133600" cy="1019175"/>
        </p:xfrm>
        <a:graphic>
          <a:graphicData uri="http://schemas.openxmlformats.org/drawingml/2006/table">
            <a:tbl>
              <a:tblPr/>
              <a:tblGrid>
                <a:gridCol w="838200"/>
                <a:gridCol w="1295400"/>
              </a:tblGrid>
              <a:tr h="200025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 dirty="0" err="1" smtClean="0">
                          <a:solidFill>
                            <a:srgbClr val="00B05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coding_type</a:t>
                      </a:r>
                      <a:endParaRPr lang="en-US" sz="1100" b="1" dirty="0">
                        <a:solidFill>
                          <a:srgbClr val="00B05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 dirty="0" smtClean="0">
                          <a:latin typeface="Times New Roman"/>
                          <a:ea typeface="Times New Roman"/>
                          <a:cs typeface="Times New Roman"/>
                        </a:rPr>
                        <a:t>Video coding </a:t>
                      </a:r>
                      <a:r>
                        <a:rPr lang="en-US" sz="1000" b="1" dirty="0">
                          <a:latin typeface="Times New Roman"/>
                          <a:ea typeface="Times New Roman"/>
                          <a:cs typeface="Times New Roman"/>
                        </a:rPr>
                        <a:t>type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9075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Times New Roman"/>
                          <a:cs typeface="Times New Roman"/>
                        </a:rPr>
                        <a:t>0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/>
                          <a:ea typeface="Times New Roman"/>
                          <a:cs typeface="Times New Roman"/>
                        </a:rPr>
                        <a:t> HEVC (default)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/>
                          <a:ea typeface="Times New Roman"/>
                          <a:cs typeface="Times New Roman"/>
                        </a:rPr>
                        <a:t>AVC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 smtClean="0">
                          <a:latin typeface="Times New Roman"/>
                          <a:ea typeface="Times New Roman"/>
                          <a:cs typeface="Times New Roman"/>
                        </a:rPr>
                        <a:t>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/>
                          <a:ea typeface="Times New Roman"/>
                          <a:cs typeface="Times New Roman"/>
                        </a:rPr>
                        <a:t>reserved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5428430"/>
              </p:ext>
            </p:extLst>
          </p:nvPr>
        </p:nvGraphicFramePr>
        <p:xfrm>
          <a:off x="304800" y="4761462"/>
          <a:ext cx="6400800" cy="2096538"/>
        </p:xfrm>
        <a:graphic>
          <a:graphicData uri="http://schemas.openxmlformats.org/drawingml/2006/table">
            <a:tbl>
              <a:tblPr/>
              <a:tblGrid>
                <a:gridCol w="1295400"/>
                <a:gridCol w="1143000"/>
                <a:gridCol w="1371600"/>
                <a:gridCol w="1219200"/>
                <a:gridCol w="1371600"/>
              </a:tblGrid>
              <a:tr h="391304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sub_scalability_type</a:t>
                      </a:r>
                      <a:endParaRPr lang="en-US" sz="1000" dirty="0">
                        <a:solidFill>
                          <a:srgbClr val="00B050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sub_scalability</a:t>
                      </a:r>
                      <a:r>
                        <a:rPr lang="en-US" sz="10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r>
                        <a:rPr lang="en-US" sz="10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dimension_type</a:t>
                      </a:r>
                      <a:endParaRPr lang="en-US" sz="1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MaxDimSub (sub_scalability_type)</a:t>
                      </a:r>
                      <a:endParaRPr lang="en-US" sz="10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 dirty="0" err="1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diemension_id</a:t>
                      </a:r>
                      <a:r>
                        <a:rPr lang="en-US" sz="10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endParaRPr lang="en-US" sz="1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 dirty="0" err="1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dimensionSub_id_len</a:t>
                      </a:r>
                      <a:endParaRPr lang="en-US" sz="1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6521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mono-view (2D)</a:t>
                      </a: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-</a:t>
                      </a: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-</a:t>
                      </a: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4975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interlace (2D)</a:t>
                      </a: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 err="1" smtClean="0">
                          <a:solidFill>
                            <a:srgbClr val="00B05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top_field_first</a:t>
                      </a:r>
                      <a:endParaRPr lang="en-US" sz="1000" dirty="0">
                        <a:solidFill>
                          <a:srgbClr val="00B050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5217" marR="652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8776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frame-compatible (3D)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depth_flag</a:t>
                      </a: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</a:t>
                      </a:r>
                      <a:r>
                        <a:rPr lang="en-US" sz="1000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left_view_first</a:t>
                      </a: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</a:t>
                      </a:r>
                      <a:r>
                        <a:rPr lang="en-US" sz="1000" dirty="0" err="1">
                          <a:solidFill>
                            <a:srgbClr val="00B05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fc_format</a:t>
                      </a:r>
                      <a:endParaRPr lang="en-US" sz="1000" dirty="0">
                        <a:solidFill>
                          <a:srgbClr val="00B050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1, 1, 4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0869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stereo-view (3D)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depth_flag, view1_id, view2_id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1, 4, 4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0869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multi-view (3D)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depth_flag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0869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5 ... 15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reserved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cxnSp>
        <p:nvCxnSpPr>
          <p:cNvPr id="22" name="Straight Connector 21"/>
          <p:cNvCxnSpPr/>
          <p:nvPr/>
        </p:nvCxnSpPr>
        <p:spPr bwMode="auto">
          <a:xfrm>
            <a:off x="76200" y="2514600"/>
            <a:ext cx="89154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000099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304800"/>
            <a:ext cx="8839200" cy="523220"/>
          </a:xfrm>
        </p:spPr>
        <p:txBody>
          <a:bodyPr/>
          <a:lstStyle/>
          <a:p>
            <a:r>
              <a:rPr lang="en-US" sz="2800" dirty="0" smtClean="0"/>
              <a:t>Mixed sequences for VPS in Mapping tables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14400"/>
            <a:ext cx="8686800" cy="5486400"/>
          </a:xfrm>
        </p:spPr>
        <p:txBody>
          <a:bodyPr/>
          <a:lstStyle/>
          <a:p>
            <a:r>
              <a:rPr lang="en-US" sz="1800" dirty="0" smtClean="0"/>
              <a:t>“</a:t>
            </a:r>
            <a:r>
              <a:rPr lang="en-US" sz="1800" dirty="0" err="1" smtClean="0"/>
              <a:t>coding_type</a:t>
            </a:r>
            <a:r>
              <a:rPr lang="en-US" sz="1800" dirty="0" smtClean="0"/>
              <a:t>” parameter to allow mixed coding contents of HEVC or AVC among base layer/view or </a:t>
            </a:r>
            <a:r>
              <a:rPr lang="en-US" sz="1800" dirty="0" err="1" smtClean="0"/>
              <a:t>enhancement_layer</a:t>
            </a:r>
            <a:r>
              <a:rPr lang="en-US" sz="1800" dirty="0" smtClean="0"/>
              <a:t>/view with some restrictions for mixed sequences in VPS (see also JCTVC-K0232)</a:t>
            </a:r>
          </a:p>
          <a:p>
            <a:r>
              <a:rPr lang="en-US" sz="1800" dirty="0" smtClean="0"/>
              <a:t>“interlace” parameter </a:t>
            </a:r>
            <a:r>
              <a:rPr lang="en-US" sz="1800" dirty="0" smtClean="0">
                <a:solidFill>
                  <a:srgbClr val="00B050"/>
                </a:solidFill>
                <a:ea typeface="Times New Roman" pitchFamily="18" charset="0"/>
              </a:rPr>
              <a:t>allows interlace contents to be present in VPS side by side with other content types for various sequences </a:t>
            </a:r>
            <a:r>
              <a:rPr lang="en-US" sz="1800" dirty="0" smtClean="0"/>
              <a:t>(see also JCTVC-K0232)</a:t>
            </a:r>
            <a:endParaRPr lang="en-US" sz="1800" dirty="0" smtClean="0">
              <a:solidFill>
                <a:srgbClr val="00B050"/>
              </a:solidFill>
              <a:ea typeface="Times New Roman" pitchFamily="18" charset="0"/>
            </a:endParaRPr>
          </a:p>
          <a:p>
            <a:pPr lvl="1"/>
            <a:r>
              <a:rPr lang="en-US" sz="1600" dirty="0" err="1" smtClean="0">
                <a:solidFill>
                  <a:srgbClr val="00B050"/>
                </a:solidFill>
                <a:ea typeface="Times New Roman" pitchFamily="18" charset="0"/>
              </a:rPr>
              <a:t>top_field_first</a:t>
            </a:r>
            <a:r>
              <a:rPr lang="en-US" sz="1600" b="1" dirty="0" smtClean="0">
                <a:solidFill>
                  <a:schemeClr val="tx1"/>
                </a:solidFill>
                <a:ea typeface="Times New Roman" pitchFamily="18" charset="0"/>
              </a:rPr>
              <a:t> </a:t>
            </a:r>
            <a:r>
              <a:rPr lang="en-US" sz="1600" dirty="0" smtClean="0">
                <a:solidFill>
                  <a:schemeClr val="tx1"/>
                </a:solidFill>
                <a:ea typeface="Times New Roman" pitchFamily="18" charset="0"/>
              </a:rPr>
              <a:t>being 1 means that the reconstructed sequence starts with a top field as the first field output during the decoding process,  else it is a </a:t>
            </a:r>
            <a:r>
              <a:rPr lang="en-US" sz="1600" dirty="0" err="1" smtClean="0">
                <a:solidFill>
                  <a:schemeClr val="tx1"/>
                </a:solidFill>
                <a:ea typeface="Times New Roman" pitchFamily="18" charset="0"/>
              </a:rPr>
              <a:t>bottom_field_first</a:t>
            </a:r>
            <a:r>
              <a:rPr lang="en-US" sz="1600" b="1" dirty="0" smtClean="0">
                <a:solidFill>
                  <a:schemeClr val="tx1"/>
                </a:solidFill>
                <a:ea typeface="Times New Roman" pitchFamily="18" charset="0"/>
              </a:rPr>
              <a:t> </a:t>
            </a:r>
            <a:r>
              <a:rPr lang="en-US" sz="1600" dirty="0" smtClean="0">
                <a:solidFill>
                  <a:schemeClr val="tx1"/>
                </a:solidFill>
                <a:ea typeface="Times New Roman" pitchFamily="18" charset="0"/>
              </a:rPr>
              <a:t>for interlace video coding.</a:t>
            </a:r>
            <a:endParaRPr lang="en-US" sz="1600" dirty="0" smtClean="0"/>
          </a:p>
          <a:p>
            <a:r>
              <a:rPr lang="en-US" sz="1800" dirty="0" smtClean="0"/>
              <a:t>Allow mixed sequences of 2-D frame, 3-D Frame-compatible (Stereo), or 3D view (Stereo or Multi-view) pictures (see also JCTVC-K0232)</a:t>
            </a:r>
          </a:p>
          <a:p>
            <a:pPr lvl="1"/>
            <a:r>
              <a:rPr lang="en-US" sz="1600" dirty="0" smtClean="0"/>
              <a:t>additional parameters on Frame-Compatible (3D) </a:t>
            </a:r>
          </a:p>
          <a:p>
            <a:pPr lvl="2"/>
            <a:r>
              <a:rPr lang="en-US" sz="1400" dirty="0" err="1" smtClean="0">
                <a:solidFill>
                  <a:srgbClr val="00B050"/>
                </a:solidFill>
              </a:rPr>
              <a:t>left_view_first</a:t>
            </a:r>
            <a:r>
              <a:rPr lang="en-US" sz="1400" dirty="0" smtClean="0"/>
              <a:t> and</a:t>
            </a:r>
            <a:r>
              <a:rPr lang="en-US" sz="1400" dirty="0" smtClean="0">
                <a:solidFill>
                  <a:srgbClr val="00B050"/>
                </a:solidFill>
              </a:rPr>
              <a:t> </a:t>
            </a:r>
            <a:r>
              <a:rPr lang="en-US" sz="1400" dirty="0" err="1" smtClean="0">
                <a:solidFill>
                  <a:srgbClr val="00B050"/>
                </a:solidFill>
              </a:rPr>
              <a:t>fc_format</a:t>
            </a:r>
            <a:r>
              <a:rPr lang="en-US" sz="1400" dirty="0" smtClean="0">
                <a:solidFill>
                  <a:srgbClr val="00B050"/>
                </a:solidFill>
              </a:rPr>
              <a:t> </a:t>
            </a:r>
            <a:r>
              <a:rPr lang="en-US" sz="1400" dirty="0" smtClean="0"/>
              <a:t>are </a:t>
            </a:r>
            <a:r>
              <a:rPr lang="en-US" sz="1400" dirty="0" err="1" smtClean="0"/>
              <a:t>dimesnion_ids</a:t>
            </a:r>
            <a:r>
              <a:rPr lang="en-US" sz="1400" dirty="0" smtClean="0"/>
              <a:t> for Frame-compatible 3D video.</a:t>
            </a:r>
          </a:p>
          <a:p>
            <a:pPr lvl="2"/>
            <a:r>
              <a:rPr lang="en-US" sz="1400" dirty="0" err="1" smtClean="0">
                <a:solidFill>
                  <a:srgbClr val="00B050"/>
                </a:solidFill>
              </a:rPr>
              <a:t>left_view_first</a:t>
            </a:r>
            <a:r>
              <a:rPr lang="en-US" sz="1400" b="1" dirty="0" smtClean="0"/>
              <a:t> </a:t>
            </a:r>
            <a:r>
              <a:rPr lang="en-US" sz="1400" dirty="0" smtClean="0"/>
              <a:t>being 1 means that the reconstructed sequence starts with the frame-compatible format having a left view as the first view output during the decoding process,  else it is a </a:t>
            </a:r>
            <a:r>
              <a:rPr lang="en-US" sz="1400" dirty="0" err="1" smtClean="0"/>
              <a:t>right_view_first</a:t>
            </a:r>
            <a:r>
              <a:rPr lang="en-US" sz="1400" b="1" dirty="0" smtClean="0"/>
              <a:t> </a:t>
            </a:r>
            <a:r>
              <a:rPr lang="en-US" sz="1400" dirty="0" smtClean="0"/>
              <a:t>for frame-compatible video coding.</a:t>
            </a:r>
          </a:p>
          <a:p>
            <a:pPr lvl="2"/>
            <a:r>
              <a:rPr lang="en-US" sz="1400" dirty="0" err="1" smtClean="0">
                <a:solidFill>
                  <a:srgbClr val="00B050"/>
                </a:solidFill>
              </a:rPr>
              <a:t>fc_format</a:t>
            </a:r>
            <a:r>
              <a:rPr lang="en-US" sz="1400" dirty="0" smtClean="0"/>
              <a:t> is a 4-bit data element indicating the format for multiplexing of two views into a single frame or sequence of frames for frame-</a:t>
            </a:r>
            <a:r>
              <a:rPr lang="en-US" sz="1400" dirty="0" err="1" smtClean="0"/>
              <a:t>compatibe</a:t>
            </a:r>
            <a:r>
              <a:rPr lang="en-US" sz="1400" dirty="0" smtClean="0"/>
              <a:t> 3D </a:t>
            </a:r>
            <a:r>
              <a:rPr lang="en-US" sz="1400" dirty="0" err="1" smtClean="0"/>
              <a:t>setreo</a:t>
            </a:r>
            <a:r>
              <a:rPr lang="en-US" sz="1400" dirty="0" smtClean="0"/>
              <a:t>-views. </a:t>
            </a:r>
          </a:p>
          <a:p>
            <a:pPr lvl="3"/>
            <a:r>
              <a:rPr lang="en-US" sz="1200" dirty="0" smtClean="0"/>
              <a:t>Examples for </a:t>
            </a:r>
            <a:r>
              <a:rPr lang="en-US" sz="1200" dirty="0" err="1" smtClean="0">
                <a:solidFill>
                  <a:srgbClr val="00B050"/>
                </a:solidFill>
              </a:rPr>
              <a:t>fc_format</a:t>
            </a:r>
            <a:r>
              <a:rPr lang="en-US" sz="1200" dirty="0" smtClean="0"/>
              <a:t> values are </a:t>
            </a:r>
            <a:r>
              <a:rPr lang="en-US" sz="1200" dirty="0" err="1" smtClean="0"/>
              <a:t>Top_Bottom</a:t>
            </a:r>
            <a:r>
              <a:rPr lang="en-US" sz="1200" dirty="0" smtClean="0"/>
              <a:t> (0), </a:t>
            </a:r>
            <a:r>
              <a:rPr lang="en-US" sz="1200" dirty="0" err="1" smtClean="0"/>
              <a:t>Side_by_Side</a:t>
            </a:r>
            <a:r>
              <a:rPr lang="en-US" sz="1200" dirty="0" smtClean="0"/>
              <a:t> (1), Row Interleaved (2), Column Interleaved (3), Checkerboard (4), etc.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6</a:t>
            </a:fld>
            <a:endParaRPr lang="en-US" altLang="zh-CN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121623"/>
            <a:ext cx="8534400" cy="584775"/>
          </a:xfrm>
        </p:spPr>
        <p:txBody>
          <a:bodyPr/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VPS Extension Design with Approach 1</a:t>
            </a:r>
            <a:endParaRPr lang="en-US" sz="32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C2EBCED-98E8-4442-846C-FC76F46F16C3}" type="slidenum">
              <a:rPr lang="zh-CN" altLang="en-US" smtClean="0"/>
              <a:pPr>
                <a:defRPr/>
              </a:pPr>
              <a:t>7</a:t>
            </a:fld>
            <a:endParaRPr lang="en-US" altLang="zh-CN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0276811"/>
              </p:ext>
            </p:extLst>
          </p:nvPr>
        </p:nvGraphicFramePr>
        <p:xfrm>
          <a:off x="4724401" y="838200"/>
          <a:ext cx="4267199" cy="5681176"/>
        </p:xfrm>
        <a:graphic>
          <a:graphicData uri="http://schemas.openxmlformats.org/drawingml/2006/table">
            <a:tbl>
              <a:tblPr/>
              <a:tblGrid>
                <a:gridCol w="3581399"/>
                <a:gridCol w="685800"/>
              </a:tblGrid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 dirty="0" err="1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vps_extension</a:t>
                      </a:r>
                      <a:r>
                        <a:rPr lang="en-GB" sz="1000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( ) { </a:t>
                      </a:r>
                      <a:r>
                        <a:rPr lang="en-GB" sz="1000" kern="12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 </a:t>
                      </a:r>
                      <a:r>
                        <a:rPr lang="en-GB" sz="1000" kern="1200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// new design (JCTVC-K0233)</a:t>
                      </a:r>
                      <a:endParaRPr lang="en-US" sz="1050" dirty="0">
                        <a:solidFill>
                          <a:srgbClr val="FF0000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Descriptor</a:t>
                      </a:r>
                      <a:r>
                        <a:rPr lang="en-GB" sz="1000" b="1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85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while( !</a:t>
                      </a:r>
                      <a:r>
                        <a:rPr lang="en-GB" sz="1000" kern="1200" dirty="0" err="1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byte_aligned</a:t>
                      </a:r>
                      <a:r>
                        <a:rPr lang="en-GB" sz="1000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( ) )</a:t>
                      </a:r>
                      <a:r>
                        <a:rPr lang="en-GB" sz="1000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en-US" sz="105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</a:t>
                      </a:r>
                      <a:r>
                        <a:rPr lang="en-GB" sz="1000" b="1" kern="1200" dirty="0" err="1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vps_extension_byte_alignment_reserved_one_bit</a:t>
                      </a:r>
                      <a:r>
                        <a:rPr lang="en-GB" sz="1000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u(1)</a:t>
                      </a:r>
                      <a:r>
                        <a:rPr lang="en-GB" sz="1000" b="1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// layer specific information</a:t>
                      </a:r>
                      <a:endParaRPr lang="en-US" sz="1000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</a:t>
                      </a:r>
                      <a:r>
                        <a:rPr lang="en-GB" sz="1000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for( </a:t>
                      </a:r>
                      <a:r>
                        <a:rPr lang="en-GB" sz="1000" dirty="0" err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i</a:t>
                      </a:r>
                      <a:r>
                        <a:rPr lang="en-GB" sz="1000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 = 1; </a:t>
                      </a:r>
                      <a:r>
                        <a:rPr lang="en-GB" sz="1000" dirty="0" err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i</a:t>
                      </a:r>
                      <a:r>
                        <a:rPr lang="en-GB" sz="1000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 &lt;= vps_max_layers_minus1; </a:t>
                      </a:r>
                      <a:r>
                        <a:rPr lang="en-GB" sz="1000" dirty="0" err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i</a:t>
                      </a:r>
                      <a:r>
                        <a:rPr lang="en-GB" sz="1000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++ ) {</a:t>
                      </a:r>
                      <a:endParaRPr lang="en-US" sz="1000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// mapping of layer ID to scalability dimension IDs</a:t>
                      </a:r>
                      <a:endParaRPr lang="en-US" sz="1000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         </a:t>
                      </a:r>
                      <a:r>
                        <a:rPr lang="en-GB" sz="1000" b="1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scalability_type</a:t>
                      </a:r>
                      <a:endParaRPr lang="en-US" sz="1000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u(4)</a:t>
                      </a:r>
                      <a:endParaRPr lang="en-US" sz="1000" b="1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661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num_dimensions1 = </a:t>
                      </a:r>
                      <a:r>
                        <a:rPr lang="en-GB" sz="1000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MaxDim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 (</a:t>
                      </a:r>
                      <a:r>
                        <a:rPr lang="en-GB" sz="1000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scalability_type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)</a:t>
                      </a:r>
                      <a:endParaRPr lang="en-US" sz="1000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 </a:t>
                      </a:r>
                      <a:endParaRPr lang="en-US" sz="1000" b="1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for( j = 0; j &lt; num_dimensions1; j++ ) {</a:t>
                      </a:r>
                      <a:endParaRPr lang="en-US" sz="1000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	</a:t>
                      </a:r>
                      <a:r>
                        <a:rPr lang="en-GB" sz="1000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nb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 = </a:t>
                      </a:r>
                      <a:r>
                        <a:rPr lang="en-US" sz="1000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dimension_id_len</a:t>
                      </a:r>
                      <a:r>
                        <a:rPr lang="en-US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[j]</a:t>
                      </a:r>
                      <a:endParaRPr lang="en-US" sz="1000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 </a:t>
                      </a:r>
                      <a:endParaRPr lang="en-US" sz="1000" b="1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	</a:t>
                      </a:r>
                      <a:r>
                        <a:rPr lang="en-GB" sz="1000" b="1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dimension_id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</a:t>
                      </a:r>
                      <a:r>
                        <a:rPr lang="en-GB" sz="1000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 ]</a:t>
                      </a:r>
                      <a:r>
                        <a:rPr lang="en-US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j ] </a:t>
                      </a:r>
                      <a:endParaRPr lang="en-US" sz="1000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</a:t>
                      </a:r>
                      <a:r>
                        <a:rPr lang="en-GB" sz="1000" b="0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nb</a:t>
                      </a:r>
                      <a:r>
                        <a:rPr lang="en-GB" sz="1000" b="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)</a:t>
                      </a:r>
                      <a:endParaRPr lang="en-US" sz="1000" b="1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}</a:t>
                      </a:r>
                      <a:endParaRPr lang="en-US" sz="1000" dirty="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highlight>
                          <a:srgbClr val="FFFF00"/>
                        </a:highlight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         if (num_dimesnions1 &gt; 0)  { 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            sub_scalability_type[ i ]</a:t>
                      </a:r>
                      <a:r>
                        <a:rPr lang="en-GB" sz="1000" i="1" kern="120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Batang"/>
                        </a:rPr>
                        <a:t> = 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dimension_id[ i][1] 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00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en-US" sz="11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            num_dimensions2 = MaxDimSub ( sub_scalability_type[i] )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		   for( j = 0; j &lt; num_dimensions2; j++ ) {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			   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nb = </a:t>
                      </a:r>
                      <a:r>
                        <a:rPr lang="en-US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dimensionSub_id_len[j]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US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 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			   dimension_id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[ i ]</a:t>
                      </a:r>
                      <a:r>
                        <a:rPr lang="en-US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[ 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num_dimensions1 </a:t>
                      </a:r>
                      <a:r>
                        <a:rPr lang="en-US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+ j ] 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u(nb)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		  }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           if (sub_scalability_type[i] == 4)  { // multi-view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US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 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		       num_views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[ i ]</a:t>
                      </a:r>
                      <a:r>
                        <a:rPr lang="en-GB" sz="1000" b="1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   </a:t>
                      </a:r>
                      <a:r>
                        <a:rPr lang="en-US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// views number 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</a:rPr>
                        <a:t>u(4) 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               for(j=0; j&lt; num_views[i]; j++)     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00">
                        <a:effectLst/>
                        <a:latin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			       view_id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[ i ]</a:t>
                      </a:r>
                      <a:r>
                        <a:rPr lang="en-US" sz="1000" kern="120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[ j ]      // view_ids </a:t>
                      </a:r>
                      <a:endParaRPr lang="en-US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kern="1200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Batang"/>
                        </a:rPr>
                        <a:t>u(4)</a:t>
                      </a:r>
                      <a:r>
                        <a:rPr lang="en-GB" sz="1000" b="1" kern="1200" dirty="0">
                          <a:solidFill>
                            <a:srgbClr val="000000"/>
                          </a:solidFill>
                          <a:effectLst/>
                          <a:latin typeface="Times New Roman"/>
                          <a:ea typeface="MS Mincho"/>
                        </a:rPr>
                        <a:t> </a:t>
                      </a:r>
                      <a:endParaRPr lang="en-US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</a:rPr>
                        <a:t>          </a:t>
                      </a:r>
                      <a:r>
                        <a:rPr lang="en-GB" sz="1000" kern="1200" dirty="0" smtClean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</a:rPr>
                        <a:t> }</a:t>
                      </a:r>
                      <a:endParaRPr lang="en-US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highlight>
                          <a:srgbClr val="FFFF00"/>
                        </a:highlight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ts val="139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 dirty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</a:rPr>
                        <a:t>       </a:t>
                      </a:r>
                      <a:r>
                        <a:rPr lang="en-GB" sz="1000" kern="1200" dirty="0" smtClean="0">
                          <a:solidFill>
                            <a:srgbClr val="000000"/>
                          </a:solidFill>
                          <a:effectLst/>
                          <a:highlight>
                            <a:srgbClr val="FFFF00"/>
                          </a:highlight>
                          <a:latin typeface="Times New Roman"/>
                          <a:ea typeface="MS Mincho"/>
                        </a:rPr>
                        <a:t> }</a:t>
                      </a:r>
                      <a:endParaRPr lang="en-US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50165" marR="50165" marT="952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highlight>
                          <a:srgbClr val="FFFF00"/>
                        </a:highlight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4201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// layer </a:t>
                      </a:r>
                      <a:r>
                        <a:rPr lang="en-GB" sz="1000" kern="12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dependency </a:t>
                      </a:r>
                      <a:r>
                        <a:rPr lang="en-GB" sz="1000" kern="12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en-US" sz="105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num_direct_ref_layers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u(6)</a:t>
                      </a:r>
                      <a:r>
                        <a:rPr lang="en-GB" sz="1000" b="1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4201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for( j = 0; j &lt; num_direct_ref_layers[ i ]; j++ )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en-US" sz="105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	ref_layer_id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][ j ]</a:t>
                      </a:r>
                      <a:r>
                        <a:rPr lang="en-GB" sz="1000" kern="120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u(6)</a:t>
                      </a:r>
                      <a:r>
                        <a:rPr lang="en-GB" sz="1000" b="1" kern="12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MS Mincho"/>
                          <a:cs typeface="Times New Roman" pitchFamily="18" charset="0"/>
                        </a:rPr>
                        <a:t> </a:t>
                      </a:r>
                      <a:endParaRPr lang="en-US" sz="105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     }</a:t>
                      </a:r>
                      <a:endParaRPr lang="en-US" sz="100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6546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  }</a:t>
                      </a:r>
                      <a:endParaRPr lang="en-US" sz="1000">
                        <a:latin typeface="Times New Roman" pitchFamily="18" charset="0"/>
                        <a:ea typeface="MS Mincho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50472" marR="5047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52400" y="838207"/>
          <a:ext cx="3810000" cy="4114799"/>
        </p:xfrm>
        <a:graphic>
          <a:graphicData uri="http://schemas.openxmlformats.org/drawingml/2006/table">
            <a:tbl>
              <a:tblPr/>
              <a:tblGrid>
                <a:gridCol w="3124200"/>
                <a:gridCol w="685800"/>
              </a:tblGrid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 err="1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vps_extension</a:t>
                      </a:r>
                      <a:r>
                        <a:rPr lang="en-GB" sz="10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( ) {  </a:t>
                      </a:r>
                      <a:r>
                        <a:rPr lang="en-GB" sz="1000" dirty="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// approach 1 </a:t>
                      </a:r>
                      <a:r>
                        <a:rPr lang="en-GB" sz="1000" dirty="0" smtClean="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design (JCTVC-J1007)</a:t>
                      </a:r>
                      <a:endParaRPr lang="en-US" sz="1000" dirty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Descriptor</a:t>
                      </a:r>
                      <a:endParaRPr lang="en-US" sz="10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while( !</a:t>
                      </a:r>
                      <a:r>
                        <a:rPr lang="en-GB" sz="1000" dirty="0" err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byte_aligned</a:t>
                      </a:r>
                      <a:r>
                        <a:rPr lang="en-GB" sz="1000" dirty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( ) )</a:t>
                      </a:r>
                      <a:endParaRPr lang="en-US" sz="1000" dirty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</a:t>
                      </a:r>
                      <a:r>
                        <a:rPr lang="en-GB" sz="10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vps_extension_byte_alignment_reserved_one_bit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u(1)</a:t>
                      </a:r>
                      <a:endParaRPr lang="en-US" sz="10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// layer specific information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</a:t>
                      </a: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for( i = 1; i &lt;= vps_max_layers_minus1; i++ ) {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// mapping of layer ID to scalability dimension IDs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num_dimensions_minus1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u(4)</a:t>
                      </a:r>
                      <a:endParaRPr lang="en-US" sz="10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for( j = 0; j &lt;= num_dimensions_minus1; j++ ) {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	</a:t>
                      </a:r>
                      <a:r>
                        <a:rPr lang="en-GB" sz="1000" b="1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dimension_type</a:t>
                      </a:r>
                      <a:r>
                        <a:rPr lang="en-GB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</a:t>
                      </a:r>
                      <a:r>
                        <a:rPr lang="en-GB" sz="1000" dirty="0" err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i</a:t>
                      </a:r>
                      <a:r>
                        <a:rPr lang="en-US" sz="1000" dirty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 ][ j ]</a:t>
                      </a:r>
                      <a:endParaRPr lang="en-US" sz="1000" dirty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u(4)</a:t>
                      </a:r>
                      <a:endParaRPr lang="en-US" sz="10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	dimension_id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</a:t>
                      </a:r>
                      <a:r>
                        <a:rPr lang="en-US" sz="10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j ]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u(8)</a:t>
                      </a:r>
                      <a:endParaRPr lang="en-US" sz="10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}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 pitchFamily="18" charset="0"/>
                        <a:ea typeface="Batang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// layer dependency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num_direct_ref_layers</a:t>
                      </a: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u(6)</a:t>
                      </a:r>
                      <a:endParaRPr lang="en-US" sz="10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</a:t>
                      </a: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for( j = 0; j &lt; num_direct_ref_layers[ i ]; j++ )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		ref_layer_id</a:t>
                      </a: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[ i ][ j ]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u(6)</a:t>
                      </a:r>
                      <a:endParaRPr lang="en-US" sz="1000" b="1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	}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04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 pitchFamily="18" charset="0"/>
                          <a:ea typeface="Batang"/>
                          <a:cs typeface="Times New Roman" pitchFamily="18" charset="0"/>
                        </a:rPr>
                        <a:t>}</a:t>
                      </a:r>
                      <a:endParaRPr lang="en-US" sz="100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 pitchFamily="18" charset="0"/>
                        <a:ea typeface="Malgun Gothic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7" name="Right Arrow 6"/>
          <p:cNvSpPr/>
          <p:nvPr/>
        </p:nvSpPr>
        <p:spPr bwMode="auto">
          <a:xfrm>
            <a:off x="3886200" y="5181600"/>
            <a:ext cx="762000" cy="381000"/>
          </a:xfrm>
          <a:prstGeom prst="rightArrow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cs typeface="Times New Roman" pitchFamily="18" charset="0"/>
            </a:endParaRP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152400" y="5166360"/>
          <a:ext cx="3581400" cy="1005840"/>
        </p:xfrm>
        <a:graphic>
          <a:graphicData uri="http://schemas.openxmlformats.org/drawingml/2006/table">
            <a:tbl>
              <a:tblPr/>
              <a:tblGrid>
                <a:gridCol w="1890183"/>
                <a:gridCol w="1691217"/>
              </a:tblGrid>
              <a:tr h="16510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 b="1" dirty="0" err="1">
                          <a:latin typeface="Times New Roman"/>
                          <a:ea typeface="Batang"/>
                          <a:cs typeface="Times New Roman"/>
                        </a:rPr>
                        <a:t>dimension_type</a:t>
                      </a:r>
                      <a:r>
                        <a:rPr lang="en-GB" sz="1100" b="1" dirty="0">
                          <a:latin typeface="Times New Roman"/>
                          <a:ea typeface="Batang"/>
                          <a:cs typeface="Times New Roman"/>
                        </a:rPr>
                        <a:t>[ </a:t>
                      </a:r>
                      <a:r>
                        <a:rPr lang="en-GB" sz="1100" b="1" dirty="0" err="1">
                          <a:latin typeface="Times New Roman"/>
                          <a:ea typeface="Batang"/>
                          <a:cs typeface="Times New Roman"/>
                        </a:rPr>
                        <a:t>i</a:t>
                      </a:r>
                      <a:r>
                        <a:rPr lang="en-GB" sz="1100" b="1" dirty="0">
                          <a:latin typeface="Times New Roman"/>
                          <a:ea typeface="Batang"/>
                          <a:cs typeface="Times New Roman"/>
                        </a:rPr>
                        <a:t> ][ j ]</a:t>
                      </a:r>
                      <a:endParaRPr lang="en-US" sz="1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 b="1">
                          <a:latin typeface="Times New Roman"/>
                          <a:ea typeface="Malgun Gothic"/>
                          <a:cs typeface="Times New Roman"/>
                        </a:rPr>
                        <a:t>dimension_id</a:t>
                      </a:r>
                      <a:r>
                        <a:rPr lang="en-GB" sz="1100" b="1">
                          <a:latin typeface="Times New Roman"/>
                          <a:ea typeface="Batang"/>
                          <a:cs typeface="Times New Roman"/>
                        </a:rPr>
                        <a:t>[ i ][ j ]</a:t>
                      </a:r>
                      <a:endParaRPr lang="en-US" sz="14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5100"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GB" sz="11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0</a:t>
                      </a:r>
                      <a:endParaRPr lang="en-US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view order idx</a:t>
                      </a:r>
                      <a:endParaRPr lang="en-US" sz="14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510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1</a:t>
                      </a:r>
                      <a:endParaRPr lang="en-US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depth flag</a:t>
                      </a:r>
                      <a:endParaRPr lang="en-US" sz="14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510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2</a:t>
                      </a:r>
                      <a:endParaRPr lang="en-US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dependency ID</a:t>
                      </a:r>
                      <a:endParaRPr lang="en-US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510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3</a:t>
                      </a:r>
                      <a:endParaRPr lang="en-US" sz="14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quality ID</a:t>
                      </a:r>
                      <a:endParaRPr lang="en-US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5100"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4..15</a:t>
                      </a:r>
                      <a:endParaRPr lang="en-US" sz="14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504190" algn="l"/>
                          <a:tab pos="756285" algn="l"/>
                          <a:tab pos="1008380" algn="l"/>
                          <a:tab pos="1260475" algn="l"/>
                        </a:tabLst>
                      </a:pPr>
                      <a:r>
                        <a:rPr lang="en-GB" sz="1100" dirty="0">
                          <a:latin typeface="Times New Roman" pitchFamily="18" charset="0"/>
                          <a:ea typeface="Malgun Gothic"/>
                          <a:cs typeface="Times New Roman" pitchFamily="18" charset="0"/>
                        </a:rPr>
                        <a:t>reserved</a:t>
                      </a:r>
                      <a:endParaRPr lang="en-US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cxnSp>
        <p:nvCxnSpPr>
          <p:cNvPr id="10" name="Straight Connector 9"/>
          <p:cNvCxnSpPr/>
          <p:nvPr/>
        </p:nvCxnSpPr>
        <p:spPr bwMode="auto">
          <a:xfrm>
            <a:off x="4267200" y="685800"/>
            <a:ext cx="0" cy="5867400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rgbClr val="000099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HGP創英角ｺﾞｼｯｸUB"/>
        <a:ea typeface="HGP創英角ｺﾞｼｯｸUB"/>
        <a:cs typeface=""/>
      </a:majorFont>
      <a:minorFont>
        <a:latin typeface="HGP創英角ｺﾞｼｯｸUB"/>
        <a:ea typeface="HGP創英角ｺﾞｼｯｸUB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234152</TotalTime>
  <Words>954</Words>
  <Application>Microsoft Office PowerPoint</Application>
  <PresentationFormat>On-screen Show (4:3)</PresentationFormat>
  <Paragraphs>273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20" baseType="lpstr">
      <vt:lpstr>Arial</vt:lpstr>
      <vt:lpstr>HGP創英角ｺﾞｼｯｸUB</vt:lpstr>
      <vt:lpstr>Malgun Gothic</vt:lpstr>
      <vt:lpstr>SimSun</vt:lpstr>
      <vt:lpstr>Times New Roman</vt:lpstr>
      <vt:lpstr>Calibri</vt:lpstr>
      <vt:lpstr>Brush Script MT</vt:lpstr>
      <vt:lpstr>Tahoma</vt:lpstr>
      <vt:lpstr>MS Mincho</vt:lpstr>
      <vt:lpstr>Batang</vt:lpstr>
      <vt:lpstr>Courier New</vt:lpstr>
      <vt:lpstr>Century Gothic</vt:lpstr>
      <vt:lpstr>Default Design</vt:lpstr>
      <vt:lpstr>PowerPoint Presentation</vt:lpstr>
      <vt:lpstr>Motivation</vt:lpstr>
      <vt:lpstr>Limitation in Approach 2 design</vt:lpstr>
      <vt:lpstr>VPS Extension Design with Approach 1</vt:lpstr>
      <vt:lpstr>VPS Extension: Modified Mapping Tables of Approach 2</vt:lpstr>
      <vt:lpstr>Mixed sequences for VPS in Mapping tables</vt:lpstr>
      <vt:lpstr>VPS Extension Design with Approach 1</vt:lpstr>
    </vt:vector>
  </TitlesOfParts>
  <Company>Sony Electronics, Inc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Mohammad Gharavi</dc:creator>
  <cp:lastModifiedBy>sony</cp:lastModifiedBy>
  <cp:revision>8889</cp:revision>
  <dcterms:created xsi:type="dcterms:W3CDTF">2006-02-22T01:05:12Z</dcterms:created>
  <dcterms:modified xsi:type="dcterms:W3CDTF">2012-10-09T03:18:10Z</dcterms:modified>
</cp:coreProperties>
</file>