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5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924" r:id="rId2"/>
    <p:sldId id="933" r:id="rId3"/>
    <p:sldId id="934" r:id="rId4"/>
    <p:sldId id="928" r:id="rId5"/>
    <p:sldId id="927" r:id="rId6"/>
  </p:sldIdLst>
  <p:sldSz cx="9144000" cy="6858000" type="screen4x3"/>
  <p:notesSz cx="6858000" cy="9296400"/>
  <p:embeddedFontLst>
    <p:embeddedFont>
      <p:font typeface="Brush Script MT" pitchFamily="66" charset="0"/>
      <p:italic r:id="rId9"/>
    </p:embeddedFont>
    <p:embeddedFont>
      <p:font typeface="SimSun" pitchFamily="2" charset="-122"/>
      <p:regular r:id="rId10"/>
    </p:embeddedFont>
    <p:embeddedFont>
      <p:font typeface="Century Gothic" pitchFamily="34" charset="0"/>
      <p:regular r:id="rId11"/>
      <p:bold r:id="rId12"/>
      <p:italic r:id="rId13"/>
      <p:boldItalic r:id="rId14"/>
    </p:embeddedFont>
    <p:embeddedFont>
      <p:font typeface="HGP創英角ｺﾞｼｯｸUB" charset="-128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MS Mincho" pitchFamily="49" charset="-128"/>
      <p:regular r:id="rId20"/>
    </p:embeddedFont>
    <p:embeddedFont>
      <p:font typeface="Malgun Gothic" pitchFamily="34" charset="-127"/>
      <p:regular r:id="rId21"/>
      <p:bold r:id="rId22"/>
    </p:embeddedFont>
    <p:embeddedFont>
      <p:font typeface="Times" pitchFamily="18" charset="0"/>
      <p:regular r:id="rId23"/>
      <p:bold r:id="rId24"/>
      <p:italic r:id="rId25"/>
      <p:boldItalic r:id="rId26"/>
    </p:embeddedFont>
    <p:embeddedFont>
      <p:font typeface="Tahoma" pitchFamily="34" charset="0"/>
      <p:regular r:id="rId27"/>
      <p:bold r:id="rId2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FFCC"/>
    <a:srgbClr val="BA246F"/>
    <a:srgbClr val="9A9648"/>
    <a:srgbClr val="A8A539"/>
    <a:srgbClr val="FF00FF"/>
    <a:srgbClr val="A99F17"/>
    <a:srgbClr val="AE129B"/>
    <a:srgbClr val="A5963D"/>
    <a:srgbClr val="00B0F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957" autoAdjust="0"/>
    <p:restoredTop sz="95878" autoAdjust="0"/>
  </p:normalViewPr>
  <p:slideViewPr>
    <p:cSldViewPr>
      <p:cViewPr>
        <p:scale>
          <a:sx n="87" d="100"/>
          <a:sy n="87" d="100"/>
        </p:scale>
        <p:origin x="-114" y="-636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font" Target="fonts/font18.fntdata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font" Target="fonts/font20.fntdata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font" Target="fonts/font19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FB2E958-B22A-4FFE-9C2F-0B33981F852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2" y="4416427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E4EB9C6-CAA3-4C6F-ACEE-21175F9156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87A77-87FD-4C0A-BBAD-8340E33A160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CFFB0-EC01-4FAD-92E4-8F19FDD32937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7927-EE31-4772-A5B2-614AF34C17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E0360-933B-44E3-9097-FCD7533EF851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67CD-EDB0-4F6E-B25C-802A36B1AD1D}" type="datetime1">
              <a:rPr lang="en-US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6DCD-260C-4407-8B9A-85E59EE8938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925AE-4614-4D5A-A13F-7D2334E4F732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5E03-B9CD-4473-B2CD-FFB3FE1908D9}" type="datetime1">
              <a:rPr lang="en-US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F512-E44F-4B8B-AE78-ECC8873CA479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EF49D-97E3-446B-A5D4-7FA80E90F038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47E51-3F89-42A4-837F-42F9B13F88BB}" type="datetime1">
              <a:rPr lang="en-US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A835-9928-41A2-BDD4-3D5156ECCF3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A27C8-A883-4CFE-8D45-FA1DFE884F60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75EC-D73B-41F3-BAB8-7BB76060A28A}" type="datetime1">
              <a:rPr lang="en-US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B3616-B7C2-4F70-817A-760B27A1EC5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7B8F0-F6B3-431B-87F9-3A61F68426F7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1A60-ED6A-43CD-B35C-036B8434A263}" type="datetime1">
              <a:rPr lang="en-US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26052-D9C0-4713-B743-94286532811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6BE30-CC83-4749-A78E-35C1E86E12F0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99DD-D3C5-4E4E-B763-1056F74392AB}" type="datetime1">
              <a:rPr lang="en-US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BCED-98E8-4442-846C-FC76F46F16C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5328D-6D2E-45DB-A4AF-BAE9C1DC866E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762A-6166-4C37-A941-27EB5144F8D0}" type="datetime1">
              <a:rPr lang="en-US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676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0A37-81EF-4D3B-9702-4FA57AD69C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E3622-DE55-4DE5-86E4-5D1576BA980B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668E-8512-467B-B2D2-F66B8350CF16}" type="datetime1">
              <a:rPr lang="en-US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C1F8-2E1E-4095-ABE5-F02A723B694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9E069-9F88-4BFE-9759-71F346D7C442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7308-AE29-4AD1-B346-75E3B76A0A52}" type="datetime1">
              <a:rPr lang="en-US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8AFF-7D78-435F-AD95-0532BE1A9A5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6D093-FFA3-4CCE-AA3E-499F677ECAA0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86B2-64D8-409F-9113-718511DE37B9}" type="datetime1">
              <a:rPr lang="en-US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 ____ __ ____  _____ _____ _____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Brush Script MT" pitchFamily="66" charset="0"/>
                <a:ea typeface="宋体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0FF53AA4-3B65-41B4-87EC-2358243013B4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4C034972-B763-415C-8139-0C61141DC86E}" type="datetime1">
              <a:rPr lang="en-US" smtClean="0"/>
              <a:pPr>
                <a:defRPr/>
              </a:pPr>
              <a:t>10/5/2012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D82C6D3D-3535-41AA-AAF4-0864B230E71B}" type="datetime1">
              <a:rPr lang="en-US"/>
              <a:pPr>
                <a:defRPr/>
              </a:pPr>
              <a:t>10/5/2012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HGP創英角ｺﾞｼｯｸUB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ea typeface="HGP創英角ｺﾞｼｯｸUB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ea typeface="HGP創英角ｺﾞｼｯｸUB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66"/>
          </a:solidFill>
          <a:latin typeface="Calibri" pitchFamily="34" charset="0"/>
          <a:ea typeface="HGP創英角ｺﾞｼｯｸUB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8000"/>
          </a:solidFill>
          <a:latin typeface="Calibri" pitchFamily="34" charset="0"/>
          <a:ea typeface="HGP創英角ｺﾞｼｯｸUB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391400" y="6553200"/>
            <a:ext cx="1524000" cy="304800"/>
          </a:xfrm>
          <a:noFill/>
        </p:spPr>
        <p:txBody>
          <a:bodyPr/>
          <a:lstStyle/>
          <a:p>
            <a:fld id="{BA990385-194C-4337-B482-A0BD3498B741}" type="slidenum">
              <a:rPr lang="zh-CN" altLang="en-US" smtClean="0">
                <a:ea typeface="SimSun" pitchFamily="2" charset="-122"/>
              </a:rPr>
              <a:pPr/>
              <a:t>1</a:t>
            </a:fld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2239090"/>
            <a:ext cx="7772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</a:rPr>
              <a:t>JCTVC-K0232: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On support of mixed video sequences in High Level Syntaxes 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j-ea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143000" y="3733800"/>
            <a:ext cx="7391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Munsi Haque,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2400" kern="0" dirty="0" smtClean="0">
                <a:solidFill>
                  <a:srgbClr val="0070C0"/>
                </a:solidFill>
                <a:latin typeface="Calibri" pitchFamily="34" charset="0"/>
                <a:ea typeface="+mn-ea"/>
                <a:cs typeface="Calibri" pitchFamily="34" charset="0"/>
              </a:rPr>
              <a:t>Kazushi Sato, Ali Tabatabai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BA246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Sony Corporation</a:t>
            </a:r>
            <a:endParaRPr kumimoji="0" lang="en-US" sz="2400" b="0" i="0" u="none" strike="noStrike" kern="0" cap="none" spc="0" normalizeH="0" noProof="0" dirty="0" smtClean="0">
              <a:ln>
                <a:noFill/>
              </a:ln>
              <a:solidFill>
                <a:srgbClr val="BA246F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September 26,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646113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86800" cy="5791200"/>
          </a:xfrm>
        </p:spPr>
        <p:txBody>
          <a:bodyPr/>
          <a:lstStyle/>
          <a:p>
            <a:pPr marL="342900" lvl="3" indent="-342900">
              <a:buFontTx/>
              <a:buChar char="•"/>
            </a:pPr>
            <a:r>
              <a:rPr lang="en-US" sz="2400" kern="1200" dirty="0" smtClean="0">
                <a:solidFill>
                  <a:srgbClr val="000099"/>
                </a:solidFill>
              </a:rPr>
              <a:t>HEVC extensions deal with </a:t>
            </a:r>
            <a:r>
              <a:rPr lang="en-US" altLang="ja-JP" sz="2400" kern="1200" dirty="0" smtClean="0">
                <a:solidFill>
                  <a:srgbClr val="000099"/>
                </a:solidFill>
              </a:rPr>
              <a:t>scalable video coding, multi-view coding, 3D video coding, Interlace video coding, etc.</a:t>
            </a:r>
          </a:p>
          <a:p>
            <a:pPr marL="342900" lvl="3" indent="-342900">
              <a:buFontTx/>
              <a:buChar char="•"/>
            </a:pPr>
            <a:r>
              <a:rPr lang="en-US" sz="2400" kern="1200" dirty="0" smtClean="0">
                <a:solidFill>
                  <a:srgbClr val="000099"/>
                </a:solidFill>
              </a:rPr>
              <a:t>It is anticipated that many combinations of coded video sequences may exist in either scalable video layers or among 3D views</a:t>
            </a:r>
          </a:p>
          <a:p>
            <a:pPr marL="800100" lvl="4" indent="-342900">
              <a:buFont typeface="Courier New" pitchFamily="49" charset="0"/>
              <a:buChar char="o"/>
            </a:pPr>
            <a:r>
              <a:rPr lang="en-US" sz="2000" kern="1200" dirty="0" smtClean="0">
                <a:solidFill>
                  <a:schemeClr val="tx1"/>
                </a:solidFill>
              </a:rPr>
              <a:t>Various content types from video sources of 2D (Progressive, Interlace), 3D (stereo, multi-view, Frame-Compatible), etc. </a:t>
            </a:r>
          </a:p>
          <a:p>
            <a:pPr marL="800100" lvl="4" indent="-342900">
              <a:buFont typeface="Courier New" pitchFamily="49" charset="0"/>
              <a:buChar char="o"/>
            </a:pPr>
            <a:r>
              <a:rPr lang="en-US" sz="2000" kern="1200" dirty="0" smtClean="0">
                <a:solidFill>
                  <a:schemeClr val="tx1"/>
                </a:solidFill>
              </a:rPr>
              <a:t>Various coding type from hybrid </a:t>
            </a:r>
            <a:r>
              <a:rPr lang="en-US" sz="2000" kern="1200" dirty="0" err="1" smtClean="0">
                <a:solidFill>
                  <a:schemeClr val="tx1"/>
                </a:solidFill>
              </a:rPr>
              <a:t>codecs</a:t>
            </a:r>
            <a:r>
              <a:rPr lang="en-US" sz="2000" kern="1200" dirty="0" smtClean="0">
                <a:solidFill>
                  <a:schemeClr val="tx1"/>
                </a:solidFill>
              </a:rPr>
              <a:t> of HEVC, AVC, etc.</a:t>
            </a:r>
          </a:p>
          <a:p>
            <a:pPr marL="1257300" lvl="5" indent="-342900">
              <a:buFont typeface="Wingdings" pitchFamily="2" charset="2"/>
              <a:buChar char="§"/>
            </a:pPr>
            <a:r>
              <a:rPr lang="en-US" sz="1800" kern="12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Either in Base Layer/View and/or in Enhancement layers/views where inter-layer or inter-view predictions can be turned on/off based upon codec similarities </a:t>
            </a:r>
          </a:p>
          <a:p>
            <a:r>
              <a:rPr lang="en-US" sz="2400" dirty="0" smtClean="0"/>
              <a:t>This proposal addresses High level syntax structures of  VPS and SPS to enable such new HEVC extensions requirement</a:t>
            </a:r>
          </a:p>
          <a:p>
            <a:pPr lvl="1"/>
            <a:r>
              <a:rPr lang="en-US" sz="2000" dirty="0" smtClean="0"/>
              <a:t>syntax parameters are either re-defined or newly introduced to allow such HEVC extensions</a:t>
            </a:r>
          </a:p>
          <a:p>
            <a:pPr lvl="1"/>
            <a:r>
              <a:rPr lang="en-US" sz="2000" dirty="0" smtClean="0"/>
              <a:t>2 Options for VPS/SPS Syntax structures (Option 1 and Option 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High Level Parameter Sets in DIS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799" y="1295402"/>
          <a:ext cx="7848600" cy="5029195"/>
        </p:xfrm>
        <a:graphic>
          <a:graphicData uri="http://schemas.openxmlformats.org/drawingml/2006/table">
            <a:tbl>
              <a:tblPr/>
              <a:tblGrid>
                <a:gridCol w="2588204"/>
                <a:gridCol w="2495488"/>
                <a:gridCol w="128181"/>
                <a:gridCol w="2636727"/>
              </a:tblGrid>
              <a:tr h="245932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Parameter Set 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 dirty="0">
                          <a:latin typeface="Times New Roman"/>
                          <a:ea typeface="Times New Roman"/>
                          <a:cs typeface="Times New Roman"/>
                        </a:rPr>
                        <a:t>Undefined Syntaxes in Version-1 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Descriptions with new suggestions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030">
                <a:tc gridSpan="4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Case-1: Existing syntax parameters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4030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 i="1">
                          <a:latin typeface="Times New Roman"/>
                          <a:ea typeface="Times New Roman"/>
                          <a:cs typeface="Times New Roman"/>
                        </a:rPr>
                        <a:t>video_parameter_set_rbsp( )  </a:t>
                      </a: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/ VPS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vps_reserved_zero_2bits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,  u(2)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JCTVC-K0232:  </a:t>
                      </a: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vps_sequence_type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763">
                <a:tc>
                  <a:txBody>
                    <a:bodyPr/>
                    <a:lstStyle/>
                    <a:p>
                      <a:pPr algn="l"/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vps_reserved_zero_6bits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,  u(6)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JCTVC-J1007: </a:t>
                      </a: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vps_max_num_layers_minus1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763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vps_reserved_zero_12bits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,  u(12)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JCTVC-J1007: </a:t>
                      </a: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next_essential_info_byte_offset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961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 i="1">
                          <a:latin typeface="Times New Roman"/>
                          <a:ea typeface="Times New Roman"/>
                          <a:cs typeface="Times New Roman"/>
                        </a:rPr>
                        <a:t>vps_extension()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scalability_type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,  u(4)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,  u(4)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JCTVC-K0233: </a:t>
                      </a: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, interlace parameter (</a:t>
                      </a: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top_field_first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), etc.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763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 i="1">
                          <a:latin typeface="Times New Roman"/>
                          <a:ea typeface="Times New Roman"/>
                          <a:cs typeface="Times New Roman"/>
                        </a:rPr>
                        <a:t>sequence_parameter_set_rbsp()  </a:t>
                      </a: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/ SPS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sps_reserved_zero_bit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,  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JCTVC-K0232: </a:t>
                      </a: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sps_sequence_type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164">
                <a:tc>
                  <a:txBody>
                    <a:bodyPr/>
                    <a:lstStyle/>
                    <a:p>
                      <a:pPr algn="l"/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pic_height_in_luma_samples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,  ue(v)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Height for field = ½ Height for frame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31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1">
                          <a:latin typeface="Times New Roman"/>
                          <a:ea typeface="Times New Roman"/>
                          <a:cs typeface="Times New Roman"/>
                        </a:rPr>
                        <a:t>picture_parameter_set_rbsp()  </a:t>
                      </a: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/ PPS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232">
                <a:tc gridSpan="4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Case-2: Future extensions to define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763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  <a:cs typeface="Times New Roman"/>
                        </a:rPr>
                        <a:t>VPS, SPS and PPS 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Any other syntax for Interlace Support ?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JCTVC-K0232: To define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9631">
                <a:tc>
                  <a:txBody>
                    <a:bodyPr/>
                    <a:lstStyle/>
                    <a:p>
                      <a:pPr algn="l"/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*_extension_flag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,   u(1)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Undefined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5232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Times New Roman"/>
                        </a:rPr>
                        <a:t>*_extension_data_flag</a:t>
                      </a: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,   u(1)</a:t>
                      </a:r>
                      <a:r>
                        <a:rPr lang="en-US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Times New Roman"/>
                          <a:cs typeface="Times New Roman"/>
                        </a:rPr>
                        <a:t>Undefined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45" marR="67945" marT="698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825"/>
            <a:ext cx="8534400" cy="584775"/>
          </a:xfrm>
        </p:spPr>
        <p:txBody>
          <a:bodyPr/>
          <a:lstStyle/>
          <a:p>
            <a:pPr lvl="1"/>
            <a:r>
              <a:rPr lang="en-US" sz="3200" dirty="0" smtClean="0"/>
              <a:t>Mixed Sequences Support – Option 1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52400" y="5304472"/>
          <a:ext cx="4114800" cy="1328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5400"/>
                <a:gridCol w="2819400"/>
              </a:tblGrid>
              <a:tr h="292671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err="1" smtClean="0">
                          <a:latin typeface="Arial" pitchFamily="34" charset="0"/>
                          <a:cs typeface="Arial" pitchFamily="34" charset="0"/>
                        </a:rPr>
                        <a:t>vps_sequence_type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Sequence type in VPS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9511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00</a:t>
                      </a: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Frame pictures only</a:t>
                      </a:r>
                    </a:p>
                  </a:txBody>
                  <a:tcPr anchor="ctr"/>
                </a:tc>
              </a:tr>
              <a:tr h="25364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Mixed Progressive and Interlace pictures</a:t>
                      </a:r>
                    </a:p>
                  </a:txBody>
                  <a:tcPr anchor="ctr"/>
                </a:tc>
              </a:tr>
              <a:tr h="25364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Mixed 2D and 3D Frame pictures</a:t>
                      </a:r>
                    </a:p>
                  </a:txBody>
                  <a:tcPr anchor="ctr"/>
                </a:tc>
              </a:tr>
              <a:tr h="25364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Mixed 2D and 3D Frame-Compatible pictures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" y="1037272"/>
          <a:ext cx="4038600" cy="4114800"/>
        </p:xfrm>
        <a:graphic>
          <a:graphicData uri="http://schemas.openxmlformats.org/drawingml/2006/table">
            <a:tbl>
              <a:tblPr/>
              <a:tblGrid>
                <a:gridCol w="3352800"/>
                <a:gridCol w="685800"/>
              </a:tblGrid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S Mincho"/>
                          <a:cs typeface="Times New Roman"/>
                        </a:rPr>
                        <a:t>video_parameter_set_rbsp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( ) {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S Mincho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video_parameter_set_id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u(4)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vps_temporal_id_nesting_flag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err="1" smtClean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vps_sequence_type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  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// vps_reserved_zero_2bits in DIS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u(2)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smtClean="0">
                          <a:latin typeface="Times New Roman"/>
                          <a:ea typeface="MS Mincho"/>
                          <a:cs typeface="Times New Roman"/>
                        </a:rPr>
                        <a:t>vps_reserved_zero_6bits  </a:t>
                      </a:r>
                      <a:r>
                        <a:rPr lang="en-GB" sz="1000" b="0" dirty="0" smtClean="0">
                          <a:latin typeface="Times New Roman"/>
                          <a:ea typeface="MS Mincho"/>
                          <a:cs typeface="Times New Roman"/>
                        </a:rPr>
                        <a:t>// used in JCTVC-J1007</a:t>
                      </a:r>
                      <a:endParaRPr lang="en-US" sz="1000" b="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u(6)</a:t>
                      </a:r>
                      <a:endParaRPr lang="en-U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	vps_max_sub_layers_minus1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u(3)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profile_level( 1, vps_max_sub_layers_minus1 )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 dirty="0" smtClean="0">
                          <a:latin typeface="Times New Roman"/>
                          <a:ea typeface="MS Mincho"/>
                          <a:cs typeface="Times New Roman"/>
                        </a:rPr>
                        <a:t>vps_reserved_zero_12bits  </a:t>
                      </a:r>
                      <a:r>
                        <a:rPr lang="en-GB" sz="1000" b="0" dirty="0" smtClean="0">
                          <a:latin typeface="Times New Roman"/>
                          <a:ea typeface="MS Mincho"/>
                          <a:cs typeface="Times New Roman"/>
                        </a:rPr>
                        <a:t>// used in JCTVC-J1007</a:t>
                      </a:r>
                      <a:endParaRPr lang="en-US" sz="1000" b="0" dirty="0" smtClean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latin typeface="Times New Roman"/>
                          <a:ea typeface="MS Mincho"/>
                          <a:cs typeface="Times New Roman"/>
                        </a:rPr>
                        <a:t>u(12)</a:t>
                      </a:r>
                      <a:endParaRPr lang="en-US" sz="1000" b="1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for( i = 0; i &lt;= vps_max_sub_layers_minus1; i++ ) {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sz="1000" b="1" dirty="0" err="1">
                          <a:latin typeface="Times New Roman"/>
                          <a:ea typeface="MS Mincho"/>
                          <a:cs typeface="Times New Roman"/>
                        </a:rPr>
                        <a:t>vps_max_dec_pic_buffering</a:t>
                      </a: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[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r>
                        <a:rPr lang="en-GB" sz="1000" dirty="0" err="1">
                          <a:latin typeface="Times New Roman"/>
                          <a:ea typeface="MS Mincho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]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vps_max_num_reorder_pics[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vps_max_latency_increase[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 i </a:t>
                      </a: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]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num_hrd_parameters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for( i = 0; i &lt; num_hrd_parameters; i++ ) {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if( i &gt; 0 )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op_point( i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hrd_parameters( i  = =  0, vps_max_sub_layers_minus1 )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}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bit_equal_to_one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vps_extension(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vps_extension_flag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if( vps_extension_flag 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while( more_rbsp_data( ) 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S Mincho"/>
                          <a:cs typeface="Times New Roman"/>
                        </a:rPr>
                        <a:t>			vps_extension_data_flag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rbsp_trailing_bits( )</a:t>
                      </a:r>
                      <a:endParaRPr lang="en-US" sz="1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S Mincho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4648200" y="5181600"/>
          <a:ext cx="4343400" cy="772160"/>
        </p:xfrm>
        <a:graphic>
          <a:graphicData uri="http://schemas.openxmlformats.org/drawingml/2006/table">
            <a:tbl>
              <a:tblPr/>
              <a:tblGrid>
                <a:gridCol w="1600200"/>
                <a:gridCol w="2743200"/>
              </a:tblGrid>
              <a:tr h="218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sps_sequence_type_flag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Sequence_type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i="1">
                          <a:latin typeface="Times New Roman"/>
                          <a:ea typeface="Times New Roman"/>
                          <a:cs typeface="Times New Roman"/>
                        </a:rPr>
                        <a:t>Frame (2-D)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i="1" dirty="0">
                          <a:latin typeface="Times New Roman"/>
                          <a:ea typeface="Times New Roman"/>
                          <a:cs typeface="Times New Roman"/>
                        </a:rPr>
                        <a:t>Frame / Field / 3-D Frame / 3-D Frame-Compatible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4572000" y="1037272"/>
          <a:ext cx="4343400" cy="3276600"/>
        </p:xfrm>
        <a:graphic>
          <a:graphicData uri="http://schemas.openxmlformats.org/drawingml/2006/table">
            <a:tbl>
              <a:tblPr/>
              <a:tblGrid>
                <a:gridCol w="3505200"/>
                <a:gridCol w="838200"/>
              </a:tblGrid>
              <a:tr h="1143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seq_parameter_set_rbsp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video_parameter_set_id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sps_max_sub_layers_minus1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sps_sequence_type_flag</a:t>
                      </a:r>
                      <a:r>
                        <a:rPr lang="en-GB" sz="1000" b="1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GB" sz="1000" b="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// </a:t>
                      </a:r>
                      <a:r>
                        <a:rPr lang="en-GB" sz="1000" b="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sps_reserved_zero_bit</a:t>
                      </a:r>
                      <a:r>
                        <a:rPr lang="en-GB" sz="1000" b="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in DIS</a:t>
                      </a:r>
                      <a:endParaRPr lang="en-US" sz="1000" b="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…………….. DELETED …………………………..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pic_width_in_luma_samples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ue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  <a:endParaRPr lang="en-US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pic_height_in_luma_samples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ue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  <a:endParaRPr lang="en-US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…………….. DELETED …………………………..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vui_parameters_present_flag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vui_parameters_present_flag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vui_parameters( 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sps_extension_flag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sps_extension_flag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while( more_rbsp_data( )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	sps_extension_data_flag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rbsp_trailing_bits( 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00" y="609600"/>
            <a:ext cx="1600200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VPS</a:t>
            </a:r>
            <a:endParaRPr lang="en-US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400" y="609600"/>
            <a:ext cx="1600200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SPS</a:t>
            </a:r>
            <a:endParaRPr lang="en-US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4419600" y="609600"/>
            <a:ext cx="0" cy="6096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99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534400" cy="584775"/>
          </a:xfrm>
        </p:spPr>
        <p:txBody>
          <a:bodyPr/>
          <a:lstStyle/>
          <a:p>
            <a:pPr lvl="1"/>
            <a:r>
              <a:rPr lang="en-US" sz="3200" dirty="0" smtClean="0"/>
              <a:t>Mixed Sequences Support – Option 2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152400" y="990600"/>
          <a:ext cx="4191000" cy="3200400"/>
        </p:xfrm>
        <a:graphic>
          <a:graphicData uri="http://schemas.openxmlformats.org/drawingml/2006/table">
            <a:tbl>
              <a:tblPr/>
              <a:tblGrid>
                <a:gridCol w="3429000"/>
                <a:gridCol w="76200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video_parameter_set_rbsp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video_parameter_set_id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vps_temporal_id_nesting_flag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vps_reserved_zero_2bits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u(2)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vps_reserved_zero_6bits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u(6)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vps_max_sub_layers_minus1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profile_and_level( 1, vps_max_sub_layers_minus1 )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vps_reserved_zero_12bits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u(12)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………………..  DELETED ……………………………..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vps_sequence_type_flag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</a:t>
                      </a:r>
                      <a:r>
                        <a:rPr lang="en-GB" sz="1000" dirty="0" smtClean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// 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for mixed sequence type in VPS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if(</a:t>
                      </a:r>
                      <a:r>
                        <a:rPr lang="en-GB" sz="1000" dirty="0" err="1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vps_sequence_type_flag</a:t>
                      </a:r>
                      <a:r>
                        <a:rPr lang="en-GB" sz="1000" dirty="0" smtClean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 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solidFill>
                          <a:srgbClr val="FF0000"/>
                        </a:solidFill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</a:t>
                      </a:r>
                      <a:r>
                        <a:rPr lang="en-GB" sz="1000" b="1" dirty="0" err="1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vps_sequence_type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u(2)</a:t>
                      </a:r>
                      <a:endParaRPr lang="en-US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</a:t>
                      </a:r>
                      <a:r>
                        <a:rPr lang="en-GB" sz="1000" b="1" dirty="0" smtClean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GB" sz="1000" b="1" dirty="0" err="1" smtClean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vps_coding_type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u(2)</a:t>
                      </a:r>
                      <a:endParaRPr lang="en-US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 smtClean="0">
                          <a:latin typeface="Times"/>
                          <a:ea typeface="Malgun Gothic"/>
                          <a:cs typeface="Times New Roman"/>
                        </a:rPr>
                        <a:t>     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vps_extension_flag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 vps_extension_flag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while( more_rbsp_data( )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vps_extension_data_flag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rbsp_trailing_bits( 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4800599" y="1066800"/>
          <a:ext cx="3962401" cy="2743200"/>
        </p:xfrm>
        <a:graphic>
          <a:graphicData uri="http://schemas.openxmlformats.org/drawingml/2006/table">
            <a:tbl>
              <a:tblPr/>
              <a:tblGrid>
                <a:gridCol w="3200401"/>
                <a:gridCol w="76200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seq_parameter_set_rbsp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video_parameter_set_id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sps_max_sub_layers_minus1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sps_reserved_zero_bit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…………….. DELETED …………………………..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pic_width_in_luma_samples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pic_height_in_luma_samples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…………….. DELETED …………………………..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vui_parameters_present_flag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vui_parameters_present_flag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vui_parameters( 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sps_sequence_type_flag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 b="1" dirty="0" smtClean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// for </a:t>
                      </a:r>
                      <a:r>
                        <a:rPr lang="en-GB" sz="1000" dirty="0" smtClean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mixed</a:t>
                      </a:r>
                      <a:r>
                        <a:rPr lang="en-GB" sz="1000" baseline="0" dirty="0" smtClean="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sequences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solidFill>
                            <a:srgbClr val="FF0000"/>
                          </a:solidFill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sps_extension_flag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 sps_extension_flag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while( more_rbsp_data( )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sps_extension_data_flag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rbsp_trailing_bits( 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" y="4648200"/>
          <a:ext cx="2133600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990600"/>
              </a:tblGrid>
              <a:tr h="198120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err="1" smtClean="0">
                          <a:latin typeface="Arial" pitchFamily="34" charset="0"/>
                          <a:cs typeface="Arial" pitchFamily="34" charset="0"/>
                        </a:rPr>
                        <a:t>vps_coding_type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latin typeface="Arial" pitchFamily="34" charset="0"/>
                          <a:cs typeface="Arial" pitchFamily="34" charset="0"/>
                        </a:rPr>
                        <a:t>Coding Type</a:t>
                      </a:r>
                      <a:endParaRPr 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00</a:t>
                      </a: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 smtClean="0">
                          <a:latin typeface="Arial" pitchFamily="34" charset="0"/>
                          <a:cs typeface="Arial" pitchFamily="34" charset="0"/>
                        </a:rPr>
                        <a:t>HEVC</a:t>
                      </a: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1981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>
                          <a:latin typeface="Arial" pitchFamily="34" charset="0"/>
                          <a:cs typeface="Arial" pitchFamily="34" charset="0"/>
                        </a:rPr>
                        <a:t>AVC</a:t>
                      </a:r>
                      <a:endParaRPr 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1981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reserved</a:t>
                      </a:r>
                    </a:p>
                  </a:txBody>
                  <a:tcPr marL="0" marR="0" marT="0" marB="0" anchor="ctr"/>
                </a:tc>
              </a:tr>
              <a:tr h="1981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reserved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352800" y="4267200"/>
            <a:ext cx="5562600" cy="27699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Combined effect of </a:t>
            </a:r>
            <a:r>
              <a:rPr lang="en-US" b="1" dirty="0" err="1" smtClean="0"/>
              <a:t>vps_sequence_type</a:t>
            </a:r>
            <a:r>
              <a:rPr lang="en-US" dirty="0" smtClean="0"/>
              <a:t> and </a:t>
            </a:r>
            <a:r>
              <a:rPr lang="en-US" b="1" dirty="0" err="1" smtClean="0"/>
              <a:t>sps_sequence_type_flag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590800" y="4572000"/>
          <a:ext cx="6477000" cy="1905000"/>
        </p:xfrm>
        <a:graphic>
          <a:graphicData uri="http://schemas.openxmlformats.org/drawingml/2006/table">
            <a:tbl>
              <a:tblPr/>
              <a:tblGrid>
                <a:gridCol w="1219200"/>
                <a:gridCol w="2438400"/>
                <a:gridCol w="1447800"/>
                <a:gridCol w="1371600"/>
              </a:tblGrid>
              <a:tr h="0"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</a:rPr>
                        <a:t>VPS syntax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latin typeface="Times New Roman"/>
                          <a:ea typeface="Times New Roman"/>
                        </a:rPr>
                        <a:t>SPS syntax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Times New Roman"/>
                        </a:rPr>
                        <a:t>vps_sequence_type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</a:rPr>
                        <a:t>Sequence type in VPS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>
                          <a:latin typeface="Times New Roman"/>
                          <a:ea typeface="Times New Roman"/>
                        </a:rPr>
                        <a:t>sps_sequence_type_flag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dirty="0" smtClean="0">
                          <a:latin typeface="Times New Roman"/>
                          <a:ea typeface="Times New Roman"/>
                        </a:rPr>
                        <a:t>Sequence type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00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Frame pictures only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i="1">
                          <a:latin typeface="Times New Roman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i="1">
                          <a:latin typeface="Times New Roman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Mixed Progressive and Interlace pictures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i="1">
                          <a:latin typeface="Times New Roman"/>
                          <a:ea typeface="Times New Roman"/>
                          <a:cs typeface="Times New Roman"/>
                        </a:rPr>
                        <a:t>Frame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i="1">
                          <a:latin typeface="Times New Roman"/>
                          <a:ea typeface="Times New Roman"/>
                          <a:cs typeface="Times New Roman"/>
                        </a:rPr>
                        <a:t>Field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Mixed 2D and 3D Frame pictures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i="1">
                          <a:latin typeface="Times New Roman"/>
                          <a:ea typeface="Times New Roman"/>
                          <a:cs typeface="Times New Roman"/>
                        </a:rPr>
                        <a:t>2D Frame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i="1">
                          <a:latin typeface="Times New Roman"/>
                          <a:ea typeface="Times New Roman"/>
                          <a:cs typeface="Times New Roman"/>
                        </a:rPr>
                        <a:t>3D Frame (stereo, multi-view)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Mixed 2D and 3D Frame-Compatible pictures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i="1" dirty="0">
                          <a:latin typeface="Times New Roman"/>
                          <a:ea typeface="Times New Roman"/>
                          <a:cs typeface="Times New Roman"/>
                        </a:rPr>
                        <a:t>2D Frame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i="1" dirty="0">
                          <a:latin typeface="Times New Roman"/>
                          <a:ea typeface="Times New Roman"/>
                          <a:cs typeface="Times New Roman"/>
                        </a:rPr>
                        <a:t>3D Frame-Compatible (stereo-view)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00" y="609600"/>
            <a:ext cx="1600200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VPS</a:t>
            </a:r>
            <a:endParaRPr lang="en-US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609600"/>
            <a:ext cx="1600200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SPS</a:t>
            </a:r>
            <a:endParaRPr lang="en-US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4572000" y="533400"/>
            <a:ext cx="0" cy="3733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0" y="6553200"/>
            <a:ext cx="8991600" cy="26161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100" b="1" dirty="0" smtClean="0"/>
              <a:t>Note (Option 2):  </a:t>
            </a:r>
            <a:r>
              <a:rPr lang="en-US" sz="1100" b="1" dirty="0" err="1" smtClean="0"/>
              <a:t>vps_sequence_type</a:t>
            </a:r>
            <a:r>
              <a:rPr lang="en-US" sz="1100" dirty="0" smtClean="0"/>
              <a:t>, </a:t>
            </a:r>
            <a:r>
              <a:rPr lang="en-US" sz="1100" b="1" dirty="0" err="1" smtClean="0"/>
              <a:t>vps_coding_type</a:t>
            </a:r>
            <a:r>
              <a:rPr lang="en-US" sz="1100" dirty="0" smtClean="0"/>
              <a:t>, </a:t>
            </a:r>
            <a:r>
              <a:rPr lang="en-US" sz="1100" b="1" dirty="0" err="1" smtClean="0"/>
              <a:t>sps_sequence_type_flag</a:t>
            </a:r>
            <a:r>
              <a:rPr lang="en-US" sz="1100" dirty="0" err="1" smtClean="0"/>
              <a:t>s</a:t>
            </a:r>
            <a:r>
              <a:rPr lang="en-US" sz="1100" dirty="0" smtClean="0"/>
              <a:t> can be assigned more bits for HEVC extensions </a:t>
            </a:r>
            <a:endParaRPr lang="en-US" sz="1100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2438400" y="4267200"/>
            <a:ext cx="6553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438400" y="4267200"/>
            <a:ext cx="0" cy="2133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234031</TotalTime>
  <Words>573</Words>
  <Application>Microsoft Office PowerPoint</Application>
  <PresentationFormat>On-screen Show (4:3)</PresentationFormat>
  <Paragraphs>245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9" baseType="lpstr">
      <vt:lpstr>Arial</vt:lpstr>
      <vt:lpstr>Brush Script MT</vt:lpstr>
      <vt:lpstr>SimSun</vt:lpstr>
      <vt:lpstr>Times New Roman</vt:lpstr>
      <vt:lpstr>Century Gothic</vt:lpstr>
      <vt:lpstr>HGP創英角ｺﾞｼｯｸUB</vt:lpstr>
      <vt:lpstr>Calibri</vt:lpstr>
      <vt:lpstr>Courier New</vt:lpstr>
      <vt:lpstr>Wingdings</vt:lpstr>
      <vt:lpstr>MS Mincho</vt:lpstr>
      <vt:lpstr>Malgun Gothic</vt:lpstr>
      <vt:lpstr>Times</vt:lpstr>
      <vt:lpstr>Tahoma</vt:lpstr>
      <vt:lpstr>Default Design</vt:lpstr>
      <vt:lpstr>Slide 1</vt:lpstr>
      <vt:lpstr>Motivation</vt:lpstr>
      <vt:lpstr>On High Level Parameter Sets in DIS</vt:lpstr>
      <vt:lpstr>Mixed Sequences Support – Option 1</vt:lpstr>
      <vt:lpstr>Mixed Sequences Support – Option 2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Munsi Haque</cp:lastModifiedBy>
  <cp:revision>8878</cp:revision>
  <dcterms:created xsi:type="dcterms:W3CDTF">2006-02-22T01:05:12Z</dcterms:created>
  <dcterms:modified xsi:type="dcterms:W3CDTF">2012-10-05T16:37:33Z</dcterms:modified>
</cp:coreProperties>
</file>