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5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924" r:id="rId2"/>
    <p:sldId id="932" r:id="rId3"/>
    <p:sldId id="929" r:id="rId4"/>
    <p:sldId id="926" r:id="rId5"/>
  </p:sldIdLst>
  <p:sldSz cx="9144000" cy="6858000" type="screen4x3"/>
  <p:notesSz cx="6858000" cy="9296400"/>
  <p:embeddedFontLst>
    <p:embeddedFont>
      <p:font typeface="Brush Script MT" pitchFamily="66" charset="0"/>
      <p:italic r:id="rId8"/>
    </p:embeddedFont>
    <p:embeddedFont>
      <p:font typeface="SimSun" pitchFamily="2" charset="-122"/>
      <p:regular r:id="rId9"/>
    </p:embeddedFont>
    <p:embeddedFont>
      <p:font typeface="Century Gothic" pitchFamily="34" charset="0"/>
      <p:regular r:id="rId10"/>
      <p:bold r:id="rId11"/>
      <p:italic r:id="rId12"/>
      <p:boldItalic r:id="rId13"/>
    </p:embeddedFont>
    <p:embeddedFont>
      <p:font typeface="HGP創英角ｺﾞｼｯｸUB" charset="-128"/>
      <p:regular r:id="rId14"/>
    </p:embeddedFon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Tahoma" pitchFamily="34" charset="0"/>
      <p:regular r:id="rId19"/>
      <p:bold r:id="rId20"/>
    </p:embeddedFont>
    <p:embeddedFont>
      <p:font typeface="MS Mincho" pitchFamily="49" charset="-128"/>
      <p:regular r:id="rId21"/>
    </p:embeddedFont>
    <p:embeddedFont>
      <p:font typeface="Batang" pitchFamily="18" charset="-127"/>
      <p:regular r:id="rId22"/>
    </p:embeddedFont>
    <p:embeddedFont>
      <p:font typeface="Malgun Gothic" pitchFamily="34" charset="-127"/>
      <p:regular r:id="rId23"/>
      <p:bold r:id="rId2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BA246F"/>
    <a:srgbClr val="9A9648"/>
    <a:srgbClr val="A8A539"/>
    <a:srgbClr val="FF00FF"/>
    <a:srgbClr val="A99F17"/>
    <a:srgbClr val="AE129B"/>
    <a:srgbClr val="A5963D"/>
    <a:srgbClr val="00B0F5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957" autoAdjust="0"/>
    <p:restoredTop sz="95878" autoAdjust="0"/>
  </p:normalViewPr>
  <p:slideViewPr>
    <p:cSldViewPr>
      <p:cViewPr>
        <p:scale>
          <a:sx n="87" d="100"/>
          <a:sy n="87" d="100"/>
        </p:scale>
        <p:origin x="-996" y="-636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4.fntdata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24" Type="http://schemas.openxmlformats.org/officeDocument/2006/relationships/font" Target="fonts/font17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font" Target="fonts/font16.fntdata"/><Relationship Id="rId28" Type="http://schemas.openxmlformats.org/officeDocument/2006/relationships/tableStyles" Target="tableStyle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FB2E958-B22A-4FFE-9C2F-0B33981F852A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2" y="4416427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E4EB9C6-CAA3-4C6F-ACEE-21175F9156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87A77-87FD-4C0A-BBAD-8340E33A160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CFFB0-EC01-4FAD-92E4-8F19FDD32937}" type="datetime1">
              <a:rPr lang="en-US" smtClean="0"/>
              <a:pPr>
                <a:defRPr/>
              </a:pPr>
              <a:t>10/4/2012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7927-EE31-4772-A5B2-614AF34C17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E0360-933B-44E3-9097-FCD7533EF851}" type="datetime1">
              <a:rPr lang="en-US" smtClean="0"/>
              <a:pPr>
                <a:defRPr/>
              </a:pPr>
              <a:t>10/4/2012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67CD-EDB0-4F6E-B25C-802A36B1AD1D}" type="datetime1">
              <a:rPr lang="en-US"/>
              <a:pPr>
                <a:defRPr/>
              </a:pPr>
              <a:t>10/4/2012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6DCD-260C-4407-8B9A-85E59EE8938D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925AE-4614-4D5A-A13F-7D2334E4F732}" type="datetime1">
              <a:rPr lang="en-US" smtClean="0"/>
              <a:pPr>
                <a:defRPr/>
              </a:pPr>
              <a:t>10/4/2012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5E03-B9CD-4473-B2CD-FFB3FE1908D9}" type="datetime1">
              <a:rPr lang="en-US"/>
              <a:pPr>
                <a:defRPr/>
              </a:pPr>
              <a:t>10/4/2012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F512-E44F-4B8B-AE78-ECC8873CA479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EF49D-97E3-446B-A5D4-7FA80E90F038}" type="datetime1">
              <a:rPr lang="en-US" smtClean="0"/>
              <a:pPr>
                <a:defRPr/>
              </a:pPr>
              <a:t>10/4/2012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47E51-3F89-42A4-837F-42F9B13F88BB}" type="datetime1">
              <a:rPr lang="en-US"/>
              <a:pPr>
                <a:defRPr/>
              </a:pPr>
              <a:t>10/4/2012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A835-9928-41A2-BDD4-3D5156ECCF3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A27C8-A883-4CFE-8D45-FA1DFE884F60}" type="datetime1">
              <a:rPr lang="en-US" smtClean="0"/>
              <a:pPr>
                <a:defRPr/>
              </a:pPr>
              <a:t>10/4/2012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75EC-D73B-41F3-BAB8-7BB76060A28A}" type="datetime1">
              <a:rPr lang="en-US"/>
              <a:pPr>
                <a:defRPr/>
              </a:pPr>
              <a:t>10/4/2012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B3616-B7C2-4F70-817A-760B27A1EC5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7B8F0-F6B3-431B-87F9-3A61F68426F7}" type="datetime1">
              <a:rPr lang="en-US" smtClean="0"/>
              <a:pPr>
                <a:defRPr/>
              </a:pPr>
              <a:t>10/4/2012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1A60-ED6A-43CD-B35C-036B8434A263}" type="datetime1">
              <a:rPr lang="en-US"/>
              <a:pPr>
                <a:defRPr/>
              </a:pPr>
              <a:t>10/4/2012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26052-D9C0-4713-B743-94286532811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6BE30-CC83-4749-A78E-35C1E86E12F0}" type="datetime1">
              <a:rPr lang="en-US" smtClean="0"/>
              <a:pPr>
                <a:defRPr/>
              </a:pPr>
              <a:t>10/4/2012</a:t>
            </a:fld>
            <a:endParaRPr lang="en-US" altLang="zh-CN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99DD-D3C5-4E4E-B763-1056F74392AB}" type="datetime1">
              <a:rPr lang="en-US"/>
              <a:pPr>
                <a:defRPr/>
              </a:pPr>
              <a:t>10/4/2012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BCED-98E8-4442-846C-FC76F46F16C3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5328D-6D2E-45DB-A4AF-BAE9C1DC866E}" type="datetime1">
              <a:rPr lang="en-US" smtClean="0"/>
              <a:pPr>
                <a:defRPr/>
              </a:pPr>
              <a:t>10/4/2012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762A-6166-4C37-A941-27EB5144F8D0}" type="datetime1">
              <a:rPr lang="en-US"/>
              <a:pPr>
                <a:defRPr/>
              </a:pPr>
              <a:t>10/4/2012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676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0A37-81EF-4D3B-9702-4FA57AD69C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E3622-DE55-4DE5-86E4-5D1576BA980B}" type="datetime1">
              <a:rPr lang="en-US" smtClean="0"/>
              <a:pPr>
                <a:defRPr/>
              </a:pPr>
              <a:t>10/4/2012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668E-8512-467B-B2D2-F66B8350CF16}" type="datetime1">
              <a:rPr lang="en-US"/>
              <a:pPr>
                <a:defRPr/>
              </a:pPr>
              <a:t>10/4/2012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C1F8-2E1E-4095-ABE5-F02A723B694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9E069-9F88-4BFE-9759-71F346D7C442}" type="datetime1">
              <a:rPr lang="en-US" smtClean="0"/>
              <a:pPr>
                <a:defRPr/>
              </a:pPr>
              <a:t>10/4/2012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7308-AE29-4AD1-B346-75E3B76A0A52}" type="datetime1">
              <a:rPr lang="en-US"/>
              <a:pPr>
                <a:defRPr/>
              </a:pPr>
              <a:t>10/4/2012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8AFF-7D78-435F-AD95-0532BE1A9A5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6D093-FFA3-4CCE-AA3E-499F677ECAA0}" type="datetime1">
              <a:rPr lang="en-US" smtClean="0"/>
              <a:pPr>
                <a:defRPr/>
              </a:pPr>
              <a:t>10/4/2012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86B2-64D8-409F-9113-718511DE37B9}" type="datetime1">
              <a:rPr lang="en-US"/>
              <a:pPr>
                <a:defRPr/>
              </a:pPr>
              <a:t>10/4/2012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 ____ __ ____  _____ _____ _____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Brush Script MT" pitchFamily="66" charset="0"/>
                <a:ea typeface="宋体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0FF53AA4-3B65-41B4-87EC-2358243013B4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4C034972-B763-415C-8139-0C61141DC86E}" type="datetime1">
              <a:rPr lang="en-US" smtClean="0"/>
              <a:pPr>
                <a:defRPr/>
              </a:pPr>
              <a:t>10/4/2012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D82C6D3D-3535-41AA-AAF4-0864B230E71B}" type="datetime1">
              <a:rPr lang="en-US"/>
              <a:pPr>
                <a:defRPr/>
              </a:pPr>
              <a:t>10/4/2012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HGP創英角ｺﾞｼｯｸUB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ea typeface="HGP創英角ｺﾞｼｯｸUB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ea typeface="HGP創英角ｺﾞｼｯｸUB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66"/>
          </a:solidFill>
          <a:latin typeface="Calibri" pitchFamily="34" charset="0"/>
          <a:ea typeface="HGP創英角ｺﾞｼｯｸUB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8000"/>
          </a:solidFill>
          <a:latin typeface="Calibri" pitchFamily="34" charset="0"/>
          <a:ea typeface="HGP創英角ｺﾞｼｯｸUB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391400" y="6553200"/>
            <a:ext cx="1524000" cy="304800"/>
          </a:xfrm>
          <a:noFill/>
        </p:spPr>
        <p:txBody>
          <a:bodyPr/>
          <a:lstStyle/>
          <a:p>
            <a:fld id="{BA990385-194C-4337-B482-A0BD3498B741}" type="slidenum">
              <a:rPr lang="zh-CN" altLang="en-US" smtClean="0">
                <a:ea typeface="SimSun" pitchFamily="2" charset="-122"/>
              </a:rPr>
              <a:pPr/>
              <a:t>1</a:t>
            </a:fld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2239090"/>
            <a:ext cx="7772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defRPr/>
            </a:pPr>
            <a:r>
              <a:rPr kumimoji="0" lang="en-US" sz="280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</a:rPr>
              <a:t>JCTVC-K0231: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VPS syntax re-ordering for easy access of extension parameters 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j-ea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219200" y="4191000"/>
            <a:ext cx="7239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Munsi Haque,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en-US" sz="2400" kern="0" dirty="0" smtClean="0">
                <a:solidFill>
                  <a:srgbClr val="0070C0"/>
                </a:solidFill>
                <a:latin typeface="Calibri" pitchFamily="34" charset="0"/>
                <a:ea typeface="+mn-ea"/>
                <a:cs typeface="Calibri" pitchFamily="34" charset="0"/>
              </a:rPr>
              <a:t>Kazushi Sato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BA246F"/>
                </a:solidFill>
                <a:latin typeface="Calibri" pitchFamily="34" charset="0"/>
                <a:ea typeface="+mn-ea"/>
                <a:cs typeface="Calibri" pitchFamily="34" charset="0"/>
              </a:rPr>
              <a:t>Sony Corporation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September 26,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00600"/>
          </a:xfrm>
        </p:spPr>
        <p:txBody>
          <a:bodyPr/>
          <a:lstStyle/>
          <a:p>
            <a:pPr marL="342900" lvl="3" indent="-342900">
              <a:buFontTx/>
              <a:buChar char="•"/>
            </a:pP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Middle-boxes (network entities) to extract some of the VPS syntax parameters and VPS extension </a:t>
            </a: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data</a:t>
            </a:r>
            <a:endParaRPr lang="en-US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4" indent="-342900">
              <a:buFontTx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Such data contains various HEVC Extension information in </a:t>
            </a:r>
            <a:r>
              <a:rPr lang="en-GB" dirty="0" smtClean="0">
                <a:solidFill>
                  <a:srgbClr val="C00000"/>
                </a:solidFill>
              </a:rPr>
              <a:t>scalable video coding, multi-view coding and 3D video coding areas. </a:t>
            </a: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4" indent="-342900">
              <a:buFontTx/>
              <a:buChar char="•"/>
            </a:pPr>
            <a:r>
              <a:rPr lang="en-US" kern="1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needed </a:t>
            </a:r>
            <a:r>
              <a:rPr lang="en-US" kern="1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for session negotiation and/or capability exchanges </a:t>
            </a:r>
            <a:r>
              <a:rPr lang="en-GB" dirty="0" smtClean="0">
                <a:solidFill>
                  <a:srgbClr val="000099"/>
                </a:solidFill>
              </a:rPr>
              <a:t>for better communication and system integration purposes.</a:t>
            </a:r>
            <a:endParaRPr lang="en-US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3" indent="-342900">
              <a:buFontTx/>
              <a:buChar char="•"/>
            </a:pPr>
            <a:r>
              <a:rPr lang="en-GB" dirty="0" smtClean="0">
                <a:solidFill>
                  <a:srgbClr val="000099"/>
                </a:solidFill>
              </a:rPr>
              <a:t>Re-ordering of some syntax parameters inside VPS </a:t>
            </a:r>
            <a:endParaRPr lang="en-GB" dirty="0" smtClean="0">
              <a:solidFill>
                <a:srgbClr val="000099"/>
              </a:solidFill>
            </a:endParaRPr>
          </a:p>
          <a:p>
            <a:pPr marL="800100" lvl="4" indent="-342900">
              <a:buFontTx/>
              <a:buChar char="•"/>
            </a:pPr>
            <a:r>
              <a:rPr lang="en-GB" dirty="0" smtClean="0">
                <a:solidFill>
                  <a:srgbClr val="000099"/>
                </a:solidFill>
              </a:rPr>
              <a:t>enables </a:t>
            </a:r>
            <a:r>
              <a:rPr lang="en-GB" dirty="0" smtClean="0">
                <a:solidFill>
                  <a:srgbClr val="000099"/>
                </a:solidFill>
              </a:rPr>
              <a:t>the external network devices for easy access of some of the useful parameters in VPS and its extension</a:t>
            </a:r>
          </a:p>
          <a:p>
            <a:pPr marL="342900" lvl="3" indent="-342900">
              <a:buFontTx/>
              <a:buChar char="•"/>
            </a:pPr>
            <a:r>
              <a:rPr lang="en-GB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The existing syntax </a:t>
            </a:r>
            <a:r>
              <a:rPr lang="en-GB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parameter </a:t>
            </a:r>
            <a:r>
              <a:rPr lang="en-US" b="1" dirty="0" err="1" smtClean="0">
                <a:solidFill>
                  <a:srgbClr val="000099"/>
                </a:solidFill>
              </a:rPr>
              <a:t>next_essential_info_byte_offset</a:t>
            </a:r>
            <a:r>
              <a:rPr lang="en-US" b="1" dirty="0" smtClean="0">
                <a:solidFill>
                  <a:srgbClr val="000099"/>
                </a:solidFill>
              </a:rPr>
              <a:t> </a:t>
            </a:r>
            <a:r>
              <a:rPr lang="en-GB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is re-defined as </a:t>
            </a:r>
            <a:r>
              <a:rPr lang="en-US" b="1" dirty="0" err="1" smtClean="0">
                <a:solidFill>
                  <a:srgbClr val="000099"/>
                </a:solidFill>
              </a:rPr>
              <a:t>next_essential_info_byte_count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  <a:endParaRPr lang="en-US" dirty="0" smtClean="0">
              <a:solidFill>
                <a:srgbClr val="000099"/>
              </a:solidFill>
            </a:endParaRPr>
          </a:p>
          <a:p>
            <a:pPr marL="800100" lvl="4" indent="-342900">
              <a:buFontTx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Specifies the total number of bytes present in the optional fields of </a:t>
            </a:r>
            <a:r>
              <a:rPr lang="en-US" dirty="0" err="1" smtClean="0">
                <a:solidFill>
                  <a:srgbClr val="C00000"/>
                </a:solidFill>
              </a:rPr>
              <a:t>profile_tier_level</a:t>
            </a:r>
            <a:r>
              <a:rPr lang="en-US" dirty="0" smtClean="0">
                <a:solidFill>
                  <a:srgbClr val="C00000"/>
                </a:solidFill>
              </a:rPr>
              <a:t>(.) and </a:t>
            </a:r>
            <a:r>
              <a:rPr lang="en-US" dirty="0" err="1" smtClean="0">
                <a:solidFill>
                  <a:srgbClr val="C00000"/>
                </a:solidFill>
              </a:rPr>
              <a:t>vps_extension</a:t>
            </a:r>
            <a:r>
              <a:rPr lang="en-US" dirty="0" smtClean="0">
                <a:solidFill>
                  <a:srgbClr val="C00000"/>
                </a:solidFill>
              </a:rPr>
              <a:t>() including the bits of the syntax parameter  </a:t>
            </a:r>
            <a:r>
              <a:rPr lang="en-US" b="1" dirty="0" err="1" smtClean="0">
                <a:solidFill>
                  <a:srgbClr val="C00000"/>
                </a:solidFill>
              </a:rPr>
              <a:t>vps_extension_byte_alignment_reserved_one_bit</a:t>
            </a:r>
            <a:endParaRPr lang="en-US" b="1" dirty="0" smtClean="0">
              <a:solidFill>
                <a:srgbClr val="C00000"/>
              </a:solidFill>
            </a:endParaRPr>
          </a:p>
          <a:p>
            <a:pPr marL="800100" lvl="4" indent="-342900">
              <a:buFontTx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Note: byte-offset </a:t>
            </a:r>
            <a:r>
              <a:rPr lang="en-US" dirty="0" smtClean="0">
                <a:solidFill>
                  <a:srgbClr val="C00000"/>
                </a:solidFill>
              </a:rPr>
              <a:t>from the start of the VPS NAL Unit packet to this </a:t>
            </a:r>
            <a:r>
              <a:rPr lang="en-US" dirty="0" smtClean="0">
                <a:solidFill>
                  <a:srgbClr val="C00000"/>
                </a:solidFill>
              </a:rPr>
              <a:t>syntax parameter is </a:t>
            </a:r>
            <a:r>
              <a:rPr lang="en-US" dirty="0" smtClean="0">
                <a:solidFill>
                  <a:srgbClr val="C00000"/>
                </a:solidFill>
              </a:rPr>
              <a:t>already known as 4</a:t>
            </a: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991600" cy="584775"/>
          </a:xfrm>
        </p:spPr>
        <p:txBody>
          <a:bodyPr/>
          <a:lstStyle/>
          <a:p>
            <a:r>
              <a:rPr lang="en-US" sz="3200" dirty="0" smtClean="0"/>
              <a:t>To locate VPS Extension in NALU Payload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447800"/>
            <a:ext cx="3886200" cy="3657600"/>
          </a:xfrm>
          <a:ln w="0">
            <a:solidFill>
              <a:srgbClr val="000099"/>
            </a:solidFill>
          </a:ln>
        </p:spPr>
        <p:txBody>
          <a:bodyPr/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Proposal Item: </a:t>
            </a:r>
          </a:p>
          <a:p>
            <a:pPr lvl="1"/>
            <a:r>
              <a:rPr lang="en-US" sz="1400" dirty="0" smtClean="0"/>
              <a:t>Place  VPS Extension information near the beginning of the VPS NALU payload for easy access</a:t>
            </a:r>
          </a:p>
          <a:p>
            <a:r>
              <a:rPr lang="en-US" sz="1600" b="1" dirty="0" smtClean="0"/>
              <a:t>Fixed </a:t>
            </a:r>
            <a:r>
              <a:rPr lang="en-US" sz="1600" b="1" dirty="0" smtClean="0"/>
              <a:t>addressing - </a:t>
            </a:r>
            <a:r>
              <a:rPr lang="en-US" sz="1600" b="1" dirty="0" err="1" smtClean="0"/>
              <a:t>next_essential_info_byte_count</a:t>
            </a:r>
            <a:endParaRPr lang="en-US" sz="1600" b="1" dirty="0" smtClean="0"/>
          </a:p>
          <a:p>
            <a:pPr lvl="1"/>
            <a:r>
              <a:rPr lang="en-GB" sz="1400" dirty="0" smtClean="0"/>
              <a:t>This </a:t>
            </a:r>
            <a:r>
              <a:rPr lang="en-GB" sz="1400" b="1" dirty="0" smtClean="0"/>
              <a:t>byte count </a:t>
            </a:r>
            <a:r>
              <a:rPr lang="en-GB" sz="1400" dirty="0" smtClean="0"/>
              <a:t>helps to locate and access essential information in VPS NAL unit without the need of entropy </a:t>
            </a:r>
            <a:r>
              <a:rPr lang="en-GB" sz="1200" dirty="0" smtClean="0"/>
              <a:t>decoding</a:t>
            </a:r>
          </a:p>
          <a:p>
            <a:pPr lvl="1"/>
            <a:endParaRPr lang="en-GB" sz="1200" dirty="0" smtClean="0"/>
          </a:p>
          <a:p>
            <a:pPr lvl="1">
              <a:buNone/>
            </a:pP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1219200"/>
          <a:ext cx="2616200" cy="1333500"/>
        </p:xfrm>
        <a:graphic>
          <a:graphicData uri="http://schemas.openxmlformats.org/drawingml/2006/table">
            <a:tbl>
              <a:tblPr/>
              <a:tblGrid>
                <a:gridCol w="608861"/>
                <a:gridCol w="1398478"/>
                <a:gridCol w="60886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forbidden_zero_bit (1)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nal_unit_type (6)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NALUH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reserved/ layer_id (6)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bytes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temporal_id_plus1 (3)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71600" y="3124199"/>
          <a:ext cx="2616199" cy="2236470"/>
        </p:xfrm>
        <a:graphic>
          <a:graphicData uri="http://schemas.openxmlformats.org/drawingml/2006/table">
            <a:tbl>
              <a:tblPr/>
              <a:tblGrid>
                <a:gridCol w="611083"/>
                <a:gridCol w="1394033"/>
                <a:gridCol w="611083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VPS Fixed Header (16)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bytes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Profile_Level_data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&amp; VPS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Extension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VPS</a:t>
                      </a:r>
                    </a:p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(Payload)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Other VPS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 bwMode="auto">
          <a:xfrm>
            <a:off x="3657600" y="1219200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657600" y="2057400"/>
            <a:ext cx="0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8" name="Elbow Connector 17"/>
          <p:cNvCxnSpPr/>
          <p:nvPr/>
        </p:nvCxnSpPr>
        <p:spPr bwMode="auto">
          <a:xfrm rot="5400000">
            <a:off x="2628900" y="1714500"/>
            <a:ext cx="1371600" cy="1295400"/>
          </a:xfrm>
          <a:prstGeom prst="bentConnector3">
            <a:avLst>
              <a:gd name="adj1" fmla="val 81373"/>
            </a:avLst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3429000" y="1676400"/>
            <a:ext cx="533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81000" y="4191000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Fixed length bits assignment</a:t>
            </a:r>
            <a:endParaRPr lang="en-US" sz="1100" dirty="0"/>
          </a:p>
        </p:txBody>
      </p:sp>
      <p:cxnSp>
        <p:nvCxnSpPr>
          <p:cNvPr id="28" name="Elbow Connector 27"/>
          <p:cNvCxnSpPr/>
          <p:nvPr/>
        </p:nvCxnSpPr>
        <p:spPr bwMode="auto">
          <a:xfrm rot="10800000" flipV="1">
            <a:off x="1600200" y="4191000"/>
            <a:ext cx="381000" cy="16555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505200" y="3810000"/>
            <a:ext cx="0" cy="609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505200" y="3429000"/>
            <a:ext cx="0" cy="381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1" name="Rectangle 20"/>
          <p:cNvSpPr/>
          <p:nvPr/>
        </p:nvSpPr>
        <p:spPr>
          <a:xfrm>
            <a:off x="3429000" y="5257800"/>
            <a:ext cx="227017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sz="1000" b="1" dirty="0" err="1" smtClean="0"/>
              <a:t>next_essential_info_byte_count</a:t>
            </a:r>
            <a:endParaRPr lang="en-US" sz="1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Freeform 42"/>
          <p:cNvSpPr/>
          <p:nvPr/>
        </p:nvSpPr>
        <p:spPr bwMode="auto">
          <a:xfrm>
            <a:off x="3505200" y="3962400"/>
            <a:ext cx="468086" cy="1284514"/>
          </a:xfrm>
          <a:custGeom>
            <a:avLst/>
            <a:gdLst>
              <a:gd name="connsiteX0" fmla="*/ 0 w 468086"/>
              <a:gd name="connsiteY0" fmla="*/ 0 h 1251857"/>
              <a:gd name="connsiteX1" fmla="*/ 457200 w 468086"/>
              <a:gd name="connsiteY1" fmla="*/ 446314 h 1251857"/>
              <a:gd name="connsiteX2" fmla="*/ 457200 w 468086"/>
              <a:gd name="connsiteY2" fmla="*/ 446314 h 1251857"/>
              <a:gd name="connsiteX3" fmla="*/ 446314 w 468086"/>
              <a:gd name="connsiteY3" fmla="*/ 1208314 h 1251857"/>
              <a:gd name="connsiteX4" fmla="*/ 446314 w 468086"/>
              <a:gd name="connsiteY4" fmla="*/ 1208314 h 1251857"/>
              <a:gd name="connsiteX5" fmla="*/ 468086 w 468086"/>
              <a:gd name="connsiteY5" fmla="*/ 1251857 h 12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8086" h="1251857">
                <a:moveTo>
                  <a:pt x="0" y="0"/>
                </a:moveTo>
                <a:lnTo>
                  <a:pt x="457200" y="446314"/>
                </a:lnTo>
                <a:lnTo>
                  <a:pt x="457200" y="446314"/>
                </a:lnTo>
                <a:cubicBezTo>
                  <a:pt x="455386" y="573314"/>
                  <a:pt x="446314" y="1208314"/>
                  <a:pt x="446314" y="1208314"/>
                </a:cubicBezTo>
                <a:lnTo>
                  <a:pt x="446314" y="1208314"/>
                </a:lnTo>
                <a:lnTo>
                  <a:pt x="468086" y="1251857"/>
                </a:lnTo>
              </a:path>
            </a:pathLst>
          </a:cu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962400" y="2057400"/>
            <a:ext cx="106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Calibri"/>
              </a:rPr>
              <a:t>nal_unit_type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(VPS) = 25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553998"/>
          </a:xfrm>
        </p:spPr>
        <p:txBody>
          <a:bodyPr/>
          <a:lstStyle/>
          <a:p>
            <a:r>
              <a:rPr lang="en-US" sz="3000" dirty="0" smtClean="0"/>
              <a:t>VPS Parameters Access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486400"/>
            <a:ext cx="8534400" cy="1219200"/>
          </a:xfrm>
        </p:spPr>
        <p:txBody>
          <a:bodyPr/>
          <a:lstStyle/>
          <a:p>
            <a:r>
              <a:rPr lang="en-US" sz="1200" dirty="0" smtClean="0"/>
              <a:t>JCTVC-K0231 changes positions of some syntaxes from those in JCTVC-J1007</a:t>
            </a:r>
          </a:p>
          <a:p>
            <a:r>
              <a:rPr lang="en-US" sz="1200" b="1" dirty="0" err="1" smtClean="0"/>
              <a:t>next_essential_info_byte_count</a:t>
            </a:r>
            <a:r>
              <a:rPr lang="en-US" sz="1200" dirty="0" smtClean="0"/>
              <a:t> </a:t>
            </a:r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(Recap)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1"/>
            <a:r>
              <a:rPr lang="en-US" sz="1100" dirty="0" smtClean="0"/>
              <a:t>specifies total number of bytes present in the optional fields of </a:t>
            </a:r>
            <a:r>
              <a:rPr lang="en-US" sz="1100" dirty="0" err="1" smtClean="0"/>
              <a:t>profile_tier_level</a:t>
            </a:r>
            <a:r>
              <a:rPr lang="en-US" sz="1100" dirty="0" smtClean="0"/>
              <a:t>(.) and </a:t>
            </a:r>
            <a:r>
              <a:rPr lang="en-US" sz="1100" dirty="0" err="1" smtClean="0"/>
              <a:t>vps_extension</a:t>
            </a:r>
            <a:r>
              <a:rPr lang="en-US" sz="1100" dirty="0" smtClean="0"/>
              <a:t>() including the bits of the syntax parameter  </a:t>
            </a:r>
            <a:r>
              <a:rPr lang="en-US" sz="1100" b="1" dirty="0" err="1" smtClean="0"/>
              <a:t>vps_extension_byte_alignment_reserved_one_bit</a:t>
            </a:r>
            <a:r>
              <a:rPr lang="en-US" sz="1100" b="1" dirty="0" smtClean="0"/>
              <a:t>.</a:t>
            </a:r>
            <a:endParaRPr lang="en-US" sz="1100" dirty="0" smtClean="0"/>
          </a:p>
          <a:p>
            <a:pPr lvl="1"/>
            <a:r>
              <a:rPr lang="en-US" sz="1100" dirty="0" smtClean="0"/>
              <a:t>Byte count independent from statistical codes bits-allocation [</a:t>
            </a:r>
            <a:r>
              <a:rPr lang="en-US" sz="1100" dirty="0" err="1" smtClean="0"/>
              <a:t>ue</a:t>
            </a:r>
            <a:r>
              <a:rPr lang="en-US" sz="1100" dirty="0" smtClean="0"/>
              <a:t>(v)]</a:t>
            </a:r>
          </a:p>
          <a:p>
            <a:pPr lvl="1"/>
            <a:r>
              <a:rPr lang="en-US" sz="1100" dirty="0" smtClean="0"/>
              <a:t>The byte-offset from the start of the VPS NAL Unit packet to </a:t>
            </a:r>
            <a:r>
              <a:rPr lang="en-US" sz="1100" b="1" dirty="0" err="1" smtClean="0"/>
              <a:t>next_essential_info_byte_count</a:t>
            </a:r>
            <a:r>
              <a:rPr lang="en-US" sz="1100" b="1" dirty="0" smtClean="0"/>
              <a:t> </a:t>
            </a:r>
            <a:r>
              <a:rPr lang="en-US" sz="1100" dirty="0" smtClean="0"/>
              <a:t>is already known as 4</a:t>
            </a: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1066800"/>
          <a:ext cx="4495800" cy="4114800"/>
        </p:xfrm>
        <a:graphic>
          <a:graphicData uri="http://schemas.openxmlformats.org/drawingml/2006/table">
            <a:tbl>
              <a:tblPr/>
              <a:tblGrid>
                <a:gridCol w="3810000"/>
                <a:gridCol w="685800"/>
              </a:tblGrid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S Mincho"/>
                          <a:cs typeface="Times New Roman"/>
                        </a:rPr>
                        <a:t>video_parameter_set_rbsp</a:t>
                      </a: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( ) {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S Mincho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latin typeface="Times New Roman"/>
                          <a:ea typeface="MS Mincho"/>
                          <a:cs typeface="Times New Roman"/>
                        </a:rPr>
                        <a:t>video_parameter_set_id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u(4)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latin typeface="Times New Roman"/>
                          <a:ea typeface="MS Mincho"/>
                          <a:cs typeface="Times New Roman"/>
                        </a:rPr>
                        <a:t>vps_temporal_id_nesting_flag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vps_reserved_zero_2bits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u(2)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max_num_layers_minus1</a:t>
                      </a:r>
                      <a:r>
                        <a:rPr lang="en-GB" sz="1000" dirty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en-GB" sz="1000" dirty="0" smtClean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// vps_reserved_zero_6bits </a:t>
                      </a:r>
                      <a:r>
                        <a:rPr lang="en-GB" sz="1000" dirty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in </a:t>
                      </a:r>
                      <a:r>
                        <a:rPr lang="en-GB" sz="1000" dirty="0" smtClean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DIS</a:t>
                      </a:r>
                      <a:endParaRPr lang="en-US" sz="1000" dirty="0">
                        <a:solidFill>
                          <a:srgbClr val="FF00FF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u(6)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	vps_max_sub_layers_minus1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u(3)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profile_level( 1, vps_max_sub_layers_minus1 )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next_essential_info_byte_offset</a:t>
                      </a:r>
                      <a:r>
                        <a:rPr lang="en-GB" sz="1000" dirty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en-GB" sz="1000" dirty="0" smtClean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//vps_reserved_zero_12bits </a:t>
                      </a:r>
                      <a:r>
                        <a:rPr lang="en-GB" sz="1000" dirty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in </a:t>
                      </a:r>
                      <a:r>
                        <a:rPr lang="en-GB" sz="1000" dirty="0" smtClean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DIS</a:t>
                      </a:r>
                      <a:endParaRPr lang="en-US" sz="1000" dirty="0">
                        <a:solidFill>
                          <a:srgbClr val="FF00FF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solidFill>
                            <a:srgbClr val="FF00FF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u(12)</a:t>
                      </a:r>
                      <a:endParaRPr lang="en-US" sz="1000" b="1" dirty="0">
                        <a:solidFill>
                          <a:srgbClr val="FF00FF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for( i = 0; i &lt;= vps_max_sub_layers_minus1; i++ ) {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vps_max_dec_pic_buffering[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vps_max_num_reorder_pics[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vps_max_latency_increase[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}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err="1" smtClean="0">
                          <a:latin typeface="Times New Roman"/>
                          <a:ea typeface="MS Mincho"/>
                          <a:cs typeface="Times New Roman"/>
                        </a:rPr>
                        <a:t>num_hrd_parameters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for( i = 0; i &lt; num_hrd_parameters; i++ ) {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if( i &gt; 0 )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op_point( i 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hrd_parameters( i  = =  0, vps_max_sub_layers_minus1 )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}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bit_equal_to_one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vps_extension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( )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vps_extension_flag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if( vps_extension_flag 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while( more_rbsp_data( ) 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	vps_extension_data_flag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rbsp_trailing_bits( 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5800" y="685800"/>
            <a:ext cx="3170483" cy="27699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JCTVC-J1007 (Solutions for VPS Extension)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 bwMode="auto">
          <a:xfrm>
            <a:off x="4038600" y="685800"/>
            <a:ext cx="914400" cy="228600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800601" y="1066800"/>
          <a:ext cx="4267199" cy="4419600"/>
        </p:xfrm>
        <a:graphic>
          <a:graphicData uri="http://schemas.openxmlformats.org/drawingml/2006/table">
            <a:tbl>
              <a:tblPr/>
              <a:tblGrid>
                <a:gridCol w="3581399"/>
                <a:gridCol w="685800"/>
              </a:tblGrid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S Mincho"/>
                          <a:cs typeface="Times New Roman"/>
                        </a:rPr>
                        <a:t>video_parameter_set_rbsp</a:t>
                      </a: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( ) {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S Mincho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latin typeface="Times New Roman"/>
                          <a:ea typeface="MS Mincho"/>
                          <a:cs typeface="Times New Roman"/>
                        </a:rPr>
                        <a:t>video_parameter_set_id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u(4)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latin typeface="Times New Roman"/>
                          <a:ea typeface="MS Mincho"/>
                          <a:cs typeface="Times New Roman"/>
                        </a:rPr>
                        <a:t>vps_temporal_id_nesting_flag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vps_reserved_zero_2bits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u(2)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max_num_layers_minus1</a:t>
                      </a:r>
                      <a:r>
                        <a:rPr lang="en-GB" sz="1000" dirty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en-GB" sz="1000" dirty="0" smtClean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// reserved_zero_6bits in DIS</a:t>
                      </a:r>
                      <a:endParaRPr lang="en-US" sz="1000" dirty="0">
                        <a:solidFill>
                          <a:srgbClr val="FF00FF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u(6)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	vps_max_sub_layers_minus1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u(3)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err="1" smtClean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next_essential_info_byte_count</a:t>
                      </a:r>
                      <a:r>
                        <a:rPr lang="en-GB" sz="1000" b="1" dirty="0" smtClean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  </a:t>
                      </a:r>
                      <a:r>
                        <a:rPr lang="en-GB" sz="1000" dirty="0" smtClean="0">
                          <a:solidFill>
                            <a:srgbClr val="FF00FF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//reserved_zero_12bits in DIS </a:t>
                      </a:r>
                      <a:endParaRPr lang="en-US" sz="1000" dirty="0">
                        <a:solidFill>
                          <a:srgbClr val="FF00FF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solidFill>
                            <a:srgbClr val="FF00FF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u(12)</a:t>
                      </a:r>
                      <a:endParaRPr lang="en-US" sz="1000" b="1" dirty="0">
                        <a:solidFill>
                          <a:srgbClr val="FF00FF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dirty="0" err="1" smtClean="0">
                          <a:latin typeface="Times New Roman"/>
                          <a:ea typeface="MS Mincho"/>
                          <a:cs typeface="Times New Roman"/>
                        </a:rPr>
                        <a:t>profile_tier_level</a:t>
                      </a: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( 1, vps_max_sub_layers_minus1 )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bit_equal_to_one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vps_extension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( )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	while( !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byte_aligned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( ) )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vps_extension_byte_alignment_reserved_one_bit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u(1)</a:t>
                      </a:r>
                      <a:endParaRPr lang="en-US" sz="10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for( </a:t>
                      </a:r>
                      <a:r>
                        <a:rPr lang="en-GB" sz="1000" dirty="0" err="1">
                          <a:latin typeface="Times New Roman"/>
                          <a:ea typeface="MS Mincho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 = 0; </a:t>
                      </a:r>
                      <a:r>
                        <a:rPr lang="en-GB" sz="1000" dirty="0" err="1">
                          <a:latin typeface="Times New Roman"/>
                          <a:ea typeface="MS Mincho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 &lt;= vps_max_sub_layers_minus1; </a:t>
                      </a:r>
                      <a:r>
                        <a:rPr lang="en-GB" sz="1000" dirty="0" err="1">
                          <a:latin typeface="Times New Roman"/>
                          <a:ea typeface="MS Mincho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++ ) {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vps_max_dec_pic_buffering[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GB" sz="1000" b="1" dirty="0" err="1">
                          <a:latin typeface="Times New Roman"/>
                          <a:ea typeface="MS Mincho"/>
                          <a:cs typeface="Times New Roman"/>
                        </a:rPr>
                        <a:t>vps_max_num_reorder_pics</a:t>
                      </a: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[</a:t>
                      </a: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r>
                        <a:rPr lang="en-GB" sz="1000" dirty="0" err="1">
                          <a:latin typeface="Times New Roman"/>
                          <a:ea typeface="MS Mincho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vps_max_latency_increase[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}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err="1" smtClean="0">
                          <a:latin typeface="Times New Roman"/>
                          <a:ea typeface="MS Mincho"/>
                          <a:cs typeface="Times New Roman"/>
                        </a:rPr>
                        <a:t>num_hrd_parameters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for( i = 0; i &lt; num_hrd_parameters; i++ ) {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if( i &gt; 0 )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op_point( i 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hrd_parameters( i  = =  0, vps_max_sub_layers_minus1 )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}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latin typeface="Times New Roman"/>
                          <a:ea typeface="MS Mincho"/>
                          <a:cs typeface="Times New Roman"/>
                        </a:rPr>
                        <a:t>vps_extension_flag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if( vps_extension_flag 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while( more_rbsp_data( ) 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	vps_extension_data_flag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rbsp_trailing_bits( 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105400" y="685800"/>
            <a:ext cx="2999539" cy="27699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JCTVC-K0231 </a:t>
            </a:r>
            <a:r>
              <a:rPr lang="en-US" dirty="0" smtClean="0"/>
              <a:t>(Modified VPS &amp; Extension)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233938</TotalTime>
  <Words>407</Words>
  <Application>Microsoft Office PowerPoint</Application>
  <PresentationFormat>On-screen Show (4:3)</PresentationFormat>
  <Paragraphs>132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7" baseType="lpstr">
      <vt:lpstr>Arial</vt:lpstr>
      <vt:lpstr>Brush Script MT</vt:lpstr>
      <vt:lpstr>SimSun</vt:lpstr>
      <vt:lpstr>Times New Roman</vt:lpstr>
      <vt:lpstr>Century Gothic</vt:lpstr>
      <vt:lpstr>HGP創英角ｺﾞｼｯｸUB</vt:lpstr>
      <vt:lpstr>Calibri</vt:lpstr>
      <vt:lpstr>Tahoma</vt:lpstr>
      <vt:lpstr>MS Mincho</vt:lpstr>
      <vt:lpstr>Batang</vt:lpstr>
      <vt:lpstr>Times</vt:lpstr>
      <vt:lpstr>Malgun Gothic</vt:lpstr>
      <vt:lpstr>Default Design</vt:lpstr>
      <vt:lpstr>Slide 1</vt:lpstr>
      <vt:lpstr>Motivation</vt:lpstr>
      <vt:lpstr>To locate VPS Extension in NALU Payload</vt:lpstr>
      <vt:lpstr>VPS Parameters Access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Munsi Haque</cp:lastModifiedBy>
  <cp:revision>8870</cp:revision>
  <dcterms:created xsi:type="dcterms:W3CDTF">2006-02-22T01:05:12Z</dcterms:created>
  <dcterms:modified xsi:type="dcterms:W3CDTF">2012-10-04T18:19:58Z</dcterms:modified>
</cp:coreProperties>
</file>