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 bookmarkIdSeed="5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924" r:id="rId2"/>
    <p:sldId id="932" r:id="rId3"/>
    <p:sldId id="929" r:id="rId4"/>
    <p:sldId id="926" r:id="rId5"/>
  </p:sldIdLst>
  <p:sldSz cx="9144000" cy="6858000" type="screen4x3"/>
  <p:notesSz cx="6858000" cy="9296400"/>
  <p:embeddedFontLst>
    <p:embeddedFont>
      <p:font typeface="Brush Script MT" pitchFamily="66" charset="0"/>
      <p:italic r:id="rId8"/>
    </p:embeddedFont>
    <p:embeddedFont>
      <p:font typeface="SimSun" pitchFamily="2" charset="-122"/>
      <p:regular r:id="rId9"/>
    </p:embeddedFont>
    <p:embeddedFont>
      <p:font typeface="Century Gothic" pitchFamily="34" charset="0"/>
      <p:regular r:id="rId10"/>
      <p:bold r:id="rId11"/>
      <p:italic r:id="rId12"/>
      <p:boldItalic r:id="rId13"/>
    </p:embeddedFont>
    <p:embeddedFont>
      <p:font typeface="HGP創英角ｺﾞｼｯｸUB" charset="-128"/>
      <p:regular r:id="rId14"/>
    </p:embeddedFont>
    <p:embeddedFont>
      <p:font typeface="Calibri" pitchFamily="34" charset="0"/>
      <p:regular r:id="rId15"/>
      <p:bold r:id="rId16"/>
      <p:italic r:id="rId17"/>
      <p:boldItalic r:id="rId18"/>
    </p:embeddedFont>
    <p:embeddedFont>
      <p:font typeface="Tahoma" pitchFamily="34" charset="0"/>
      <p:regular r:id="rId19"/>
      <p:bold r:id="rId20"/>
    </p:embeddedFont>
    <p:embeddedFont>
      <p:font typeface="MS Mincho" pitchFamily="49" charset="-128"/>
      <p:regular r:id="rId21"/>
    </p:embeddedFont>
    <p:embeddedFont>
      <p:font typeface="Batang" pitchFamily="18" charset="-127"/>
      <p:regular r:id="rId22"/>
    </p:embeddedFont>
    <p:embeddedFont>
      <p:font typeface="Malgun Gothic" pitchFamily="34" charset="-127"/>
      <p:regular r:id="rId23"/>
      <p:bold r:id="rId24"/>
    </p:embeddedFont>
  </p:embeddedFont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99"/>
    <a:srgbClr val="BA246F"/>
    <a:srgbClr val="9A9648"/>
    <a:srgbClr val="A8A539"/>
    <a:srgbClr val="FF00FF"/>
    <a:srgbClr val="A99F17"/>
    <a:srgbClr val="AE129B"/>
    <a:srgbClr val="A5963D"/>
    <a:srgbClr val="00B0F5"/>
    <a:srgbClr val="FF505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 horzBarState="maximized">
    <p:restoredLeft sz="12957" autoAdjust="0"/>
    <p:restoredTop sz="95878" autoAdjust="0"/>
  </p:normalViewPr>
  <p:slideViewPr>
    <p:cSldViewPr>
      <p:cViewPr>
        <p:scale>
          <a:sx n="87" d="100"/>
          <a:sy n="87" d="100"/>
        </p:scale>
        <p:origin x="-996" y="-636"/>
      </p:cViewPr>
      <p:guideLst>
        <p:guide orient="horz" pos="2496"/>
        <p:guide pos="81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-3852" y="-96"/>
      </p:cViewPr>
      <p:guideLst>
        <p:guide orient="horz" pos="2928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13" Type="http://schemas.openxmlformats.org/officeDocument/2006/relationships/font" Target="fonts/font6.fntdata"/><Relationship Id="rId18" Type="http://schemas.openxmlformats.org/officeDocument/2006/relationships/font" Target="fonts/font11.fntdata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font" Target="fonts/font14.fntdata"/><Relationship Id="rId7" Type="http://schemas.openxmlformats.org/officeDocument/2006/relationships/handoutMaster" Target="handoutMasters/handoutMaster1.xml"/><Relationship Id="rId12" Type="http://schemas.openxmlformats.org/officeDocument/2006/relationships/font" Target="fonts/font5.fntdata"/><Relationship Id="rId17" Type="http://schemas.openxmlformats.org/officeDocument/2006/relationships/font" Target="fonts/font10.fntdata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font" Target="fonts/font9.fntdata"/><Relationship Id="rId20" Type="http://schemas.openxmlformats.org/officeDocument/2006/relationships/font" Target="fonts/font13.fntdata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font" Target="fonts/font4.fntdata"/><Relationship Id="rId24" Type="http://schemas.openxmlformats.org/officeDocument/2006/relationships/font" Target="fonts/font17.fntdata"/><Relationship Id="rId5" Type="http://schemas.openxmlformats.org/officeDocument/2006/relationships/slide" Target="slides/slide4.xml"/><Relationship Id="rId15" Type="http://schemas.openxmlformats.org/officeDocument/2006/relationships/font" Target="fonts/font8.fntdata"/><Relationship Id="rId23" Type="http://schemas.openxmlformats.org/officeDocument/2006/relationships/font" Target="fonts/font16.fntdata"/><Relationship Id="rId28" Type="http://schemas.openxmlformats.org/officeDocument/2006/relationships/tableStyles" Target="tableStyles.xml"/><Relationship Id="rId10" Type="http://schemas.openxmlformats.org/officeDocument/2006/relationships/font" Target="fonts/font3.fntdata"/><Relationship Id="rId19" Type="http://schemas.openxmlformats.org/officeDocument/2006/relationships/font" Target="fonts/font12.fntdata"/><Relationship Id="rId4" Type="http://schemas.openxmlformats.org/officeDocument/2006/relationships/slide" Target="slides/slide3.xml"/><Relationship Id="rId9" Type="http://schemas.openxmlformats.org/officeDocument/2006/relationships/font" Target="fonts/font2.fntdata"/><Relationship Id="rId14" Type="http://schemas.openxmlformats.org/officeDocument/2006/relationships/font" Target="fonts/font7.fntdata"/><Relationship Id="rId22" Type="http://schemas.openxmlformats.org/officeDocument/2006/relationships/font" Target="fonts/font15.fntdata"/><Relationship Id="rId27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5580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2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5580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fld id="{4FB2E958-B22A-4FFE-9C2F-0B33981F852A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5580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12" y="4416427"/>
            <a:ext cx="5028579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noProof="0" smtClean="0"/>
              <a:t>Click to edit Master text styles</a:t>
            </a:r>
          </a:p>
          <a:p>
            <a:pPr lvl="1"/>
            <a:r>
              <a:rPr lang="en-US" altLang="zh-CN" noProof="0" smtClean="0"/>
              <a:t>Second level</a:t>
            </a:r>
          </a:p>
          <a:p>
            <a:pPr lvl="2"/>
            <a:r>
              <a:rPr lang="en-US" altLang="zh-CN" noProof="0" smtClean="0"/>
              <a:t>Third level</a:t>
            </a:r>
          </a:p>
          <a:p>
            <a:pPr lvl="3"/>
            <a:r>
              <a:rPr lang="en-US" altLang="zh-CN" noProof="0" smtClean="0"/>
              <a:t>Fourth level</a:t>
            </a:r>
          </a:p>
          <a:p>
            <a:pPr lvl="4"/>
            <a:r>
              <a:rPr lang="en-US" altLang="zh-CN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5580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fld id="{4E4EB9C6-CAA3-4C6F-ACEE-21175F9156D8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42162"/>
            <a:ext cx="7772400" cy="1446550"/>
          </a:xfrm>
        </p:spPr>
        <p:txBody>
          <a:bodyPr/>
          <a:lstStyle>
            <a:lvl1pPr>
              <a:defRPr sz="44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400800" y="6553200"/>
            <a:ext cx="15240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D87A77-87FD-4C0A-BBAD-8340E33A1601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2CFFB0-EC01-4FAD-92E4-8F19FDD32937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67927-EE31-4772-A5B2-614AF34C17B4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6E0360-933B-44E3-9097-FCD7533EF851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EF67CD-EDB0-4F6E-B25C-802A36B1AD1D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-7938"/>
            <a:ext cx="1943100" cy="65611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-7938"/>
            <a:ext cx="5676900" cy="65611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C06DCD-260C-4407-8B9A-85E59EE8938D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9925AE-4614-4D5A-A13F-7D2334E4F732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BE5E03-B9CD-4473-B2CD-FFB3FE1908D9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A6F512-E44F-4B8B-AE78-ECC8873CA479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7EF49D-97E3-446B-A5D4-7FA80E90F038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A47E51-3F89-42A4-837F-42F9B13F88BB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C2A835-9928-41A2-BDD4-3D5156ECCF30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5A27C8-A883-4CFE-8D45-FA1DFE884F60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BA75EC-D73B-41F3-BAB8-7BB76060A28A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DB3616-B7C2-4F70-817A-760B27A1EC51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A7B8F0-F6B3-431B-87F9-3A61F68426F7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D11A60-ED6A-43CD-B35C-036B8434A263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26052-D9C0-4713-B743-94286532811F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96BE30-CC83-4749-A78E-35C1E86E12F0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10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3399DD-D3C5-4E4E-B763-1056F74392AB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2EBCED-98E8-4442-846C-FC76F46F16C3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5328D-6D2E-45DB-A4AF-BAE9C1DC866E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ED762A-6166-4C37-A941-27EB5144F8D0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010400" y="6553200"/>
            <a:ext cx="16764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A50A37-81EF-4D3B-9702-4FA57AD69CD8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2E3622-DE55-4DE5-86E4-5D1576BA980B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19668E-8512-467B-B2D2-F66B8350CF16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29C1F8-2E1E-4095-ABE5-F02A723B6945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59E069-9F88-4BFE-9759-71F346D7C442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7A7308-AE29-4AD1-B346-75E3B76A0A52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428AFF-7D78-435F-AD95-0532BE1A9A57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16D093-FFA3-4CCE-AA3E-499F677ECAA0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FE86B2-64D8-409F-9113-718511DE37B9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81000"/>
            <a:ext cx="8534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dirty="0" smtClean="0"/>
              <a:t> ____ __ ____  _____ _____ _____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81000"/>
            <a:ext cx="8534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dirty="0" smtClean="0"/>
              <a:t>Click to edit Master title style</a:t>
            </a:r>
          </a:p>
        </p:txBody>
      </p:sp>
      <p:sp>
        <p:nvSpPr>
          <p:cNvPr id="102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1066800"/>
            <a:ext cx="8534400" cy="533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67600" y="6553200"/>
            <a:ext cx="16764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Brush Script MT" pitchFamily="66" charset="0"/>
                <a:ea typeface="宋体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0FF53AA4-3B65-41B4-87EC-2358243013B4}" type="slidenum">
              <a:rPr lang="zh-CN" altLang="en-US" smtClean="0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4C034972-B763-415C-8139-0C61141DC86E}" type="datetime1">
              <a:rPr lang="en-US" smtClean="0"/>
              <a:pPr>
                <a:defRPr/>
              </a:pPr>
              <a:t>10/4/2012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D82C6D3D-3535-41AA-AAF4-0864B230E71B}" type="datetime1">
              <a:rPr lang="en-US"/>
              <a:pPr>
                <a:defRPr/>
              </a:pPr>
              <a:t>10/4/2012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+mj-ea"/>
          <a:cs typeface="HGP創英角ｺﾞｼｯｸUB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800">
          <a:solidFill>
            <a:schemeClr val="accent2"/>
          </a:solidFill>
          <a:latin typeface="Calibri" pitchFamily="34" charset="0"/>
          <a:ea typeface="+mn-ea"/>
          <a:cs typeface="Calibri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400">
          <a:solidFill>
            <a:schemeClr val="tx1"/>
          </a:solidFill>
          <a:latin typeface="Calibri" pitchFamily="34" charset="0"/>
          <a:ea typeface="HGP創英角ｺﾞｼｯｸUB"/>
          <a:cs typeface="Calibri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rgbClr val="996633"/>
          </a:solidFill>
          <a:latin typeface="Calibri" pitchFamily="34" charset="0"/>
          <a:ea typeface="HGP創英角ｺﾞｼｯｸUB"/>
          <a:cs typeface="Calibri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rgbClr val="CC0066"/>
          </a:solidFill>
          <a:latin typeface="Calibri" pitchFamily="34" charset="0"/>
          <a:ea typeface="HGP創英角ｺﾞｼｯｸUB"/>
          <a:cs typeface="Calibri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rgbClr val="008000"/>
          </a:solidFill>
          <a:latin typeface="Calibri" pitchFamily="34" charset="0"/>
          <a:ea typeface="HGP創英角ｺﾞｼｯｸUB"/>
          <a:cs typeface="Calibri" pitchFamily="34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391400" y="6553200"/>
            <a:ext cx="1524000" cy="304800"/>
          </a:xfrm>
          <a:noFill/>
        </p:spPr>
        <p:txBody>
          <a:bodyPr/>
          <a:lstStyle/>
          <a:p>
            <a:fld id="{BA990385-194C-4337-B482-A0BD3498B741}" type="slidenum">
              <a:rPr lang="zh-CN" altLang="en-US" smtClean="0">
                <a:ea typeface="SimSun" pitchFamily="2" charset="-122"/>
              </a:rPr>
              <a:pPr/>
              <a:t>1</a:t>
            </a:fld>
            <a:endParaRPr lang="en-US" altLang="zh-CN" dirty="0" smtClean="0">
              <a:ea typeface="SimSun" pitchFamily="2" charset="-122"/>
            </a:endParaRPr>
          </a:p>
        </p:txBody>
      </p:sp>
      <p:sp>
        <p:nvSpPr>
          <p:cNvPr id="5" name="Title 1"/>
          <p:cNvSpPr txBox="1">
            <a:spLocks/>
          </p:cNvSpPr>
          <p:nvPr/>
        </p:nvSpPr>
        <p:spPr bwMode="auto">
          <a:xfrm>
            <a:off x="533400" y="2239090"/>
            <a:ext cx="7772400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eaLnBrk="0" hangingPunct="0">
              <a:defRPr/>
            </a:pPr>
            <a:r>
              <a:rPr kumimoji="0" lang="en-US" sz="2800" i="0" u="none" strike="noStrike" kern="0" cap="none" spc="0" normalizeH="0" baseline="0" noProof="0" smtClean="0">
                <a:ln>
                  <a:noFill/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entury Gothic" pitchFamily="34" charset="0"/>
                <a:ea typeface="+mj-ea"/>
              </a:rPr>
              <a:t>JCTVC-K0231: </a:t>
            </a:r>
            <a:r>
              <a:rPr lang="en-US" sz="28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entury Gothic" pitchFamily="34" charset="0"/>
              </a:rPr>
              <a:t>VPS syntax re-ordering for easy access of extension parameters </a:t>
            </a:r>
            <a:endParaRPr kumimoji="0" lang="en-US" sz="2800" i="0" u="none" strike="noStrike" kern="0" cap="none" spc="0" normalizeH="0" baseline="0" noProof="0" dirty="0" smtClean="0">
              <a:ln>
                <a:noFill/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Century Gothic" pitchFamily="34" charset="0"/>
              <a:ea typeface="+mj-ea"/>
            </a:endParaRPr>
          </a:p>
        </p:txBody>
      </p:sp>
      <p:sp>
        <p:nvSpPr>
          <p:cNvPr id="7" name="Subtitle 2"/>
          <p:cNvSpPr txBox="1">
            <a:spLocks/>
          </p:cNvSpPr>
          <p:nvPr/>
        </p:nvSpPr>
        <p:spPr bwMode="auto">
          <a:xfrm>
            <a:off x="1219200" y="4191000"/>
            <a:ext cx="7239000" cy="2209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Munsi Haque,</a:t>
            </a:r>
            <a:r>
              <a:rPr kumimoji="0" lang="en-US" sz="2400" b="0" i="0" u="none" strike="noStrike" kern="0" cap="none" spc="0" normalizeH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 </a:t>
            </a:r>
            <a:r>
              <a:rPr lang="en-US" sz="2400" kern="0" dirty="0" smtClean="0">
                <a:solidFill>
                  <a:srgbClr val="0070C0"/>
                </a:solidFill>
                <a:latin typeface="Calibri" pitchFamily="34" charset="0"/>
                <a:ea typeface="+mn-ea"/>
                <a:cs typeface="Calibri" pitchFamily="34" charset="0"/>
              </a:rPr>
              <a:t>Kazushi Sato</a:t>
            </a:r>
            <a:endParaRPr kumimoji="0" lang="en-US" sz="2400" b="0" i="0" u="none" strike="noStrike" kern="0" cap="none" spc="0" normalizeH="0" baseline="0" noProof="0" dirty="0" smtClean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2400" kern="0" dirty="0" smtClean="0">
                <a:solidFill>
                  <a:srgbClr val="BA246F"/>
                </a:solidFill>
                <a:latin typeface="Calibri" pitchFamily="34" charset="0"/>
                <a:ea typeface="+mn-ea"/>
                <a:cs typeface="Calibri" pitchFamily="34" charset="0"/>
              </a:rPr>
              <a:t>Sony Corporation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400" b="0" i="0" u="none" strike="noStrike" kern="0" cap="none" spc="0" normalizeH="0" baseline="0" noProof="0" dirty="0" smtClean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September 26, 2012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Motivation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219200"/>
            <a:ext cx="8534400" cy="4800600"/>
          </a:xfrm>
        </p:spPr>
        <p:txBody>
          <a:bodyPr/>
          <a:lstStyle/>
          <a:p>
            <a:pPr marL="342900" lvl="3" indent="-342900">
              <a:buFontTx/>
              <a:buChar char="•"/>
            </a:pPr>
            <a:r>
              <a:rPr lang="en-US" dirty="0" smtClean="0">
                <a:solidFill>
                  <a:srgbClr val="000099"/>
                </a:solidFill>
                <a:latin typeface="Times New Roman" pitchFamily="18" charset="0"/>
                <a:cs typeface="Times New Roman" pitchFamily="18" charset="0"/>
              </a:rPr>
              <a:t>Middle-boxes (network entities) to extract some of the VPS syntax parameters and VPS extension </a:t>
            </a:r>
            <a:r>
              <a:rPr lang="en-US" dirty="0" smtClean="0">
                <a:solidFill>
                  <a:srgbClr val="000099"/>
                </a:solidFill>
                <a:latin typeface="Times New Roman" pitchFamily="18" charset="0"/>
                <a:cs typeface="Times New Roman" pitchFamily="18" charset="0"/>
              </a:rPr>
              <a:t>data</a:t>
            </a:r>
            <a:endParaRPr lang="en-US" dirty="0" smtClean="0">
              <a:solidFill>
                <a:srgbClr val="000099"/>
              </a:solidFill>
              <a:latin typeface="Times New Roman" pitchFamily="18" charset="0"/>
              <a:cs typeface="Times New Roman" pitchFamily="18" charset="0"/>
            </a:endParaRPr>
          </a:p>
          <a:p>
            <a:pPr marL="800100" lvl="4" indent="-342900">
              <a:buFontTx/>
              <a:buChar char="•"/>
            </a:pPr>
            <a:r>
              <a:rPr lang="en-GB" dirty="0" smtClean="0">
                <a:solidFill>
                  <a:srgbClr val="C00000"/>
                </a:solidFill>
              </a:rPr>
              <a:t>Such data contains various HEVC Extension information in </a:t>
            </a:r>
            <a:r>
              <a:rPr lang="en-GB" dirty="0" smtClean="0">
                <a:solidFill>
                  <a:srgbClr val="C00000"/>
                </a:solidFill>
              </a:rPr>
              <a:t>scalable video coding, multi-view coding and 3D video coding areas. </a:t>
            </a:r>
            <a:endParaRPr lang="en-US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pPr marL="800100" lvl="4" indent="-342900">
              <a:buFontTx/>
              <a:buChar char="•"/>
            </a:pPr>
            <a:r>
              <a:rPr lang="en-US" kern="1200" dirty="0" smtClean="0">
                <a:solidFill>
                  <a:srgbClr val="000099"/>
                </a:solidFill>
                <a:latin typeface="Times New Roman" pitchFamily="18" charset="0"/>
                <a:cs typeface="Times New Roman" pitchFamily="18" charset="0"/>
              </a:rPr>
              <a:t>needed </a:t>
            </a:r>
            <a:r>
              <a:rPr lang="en-US" kern="1200" dirty="0" smtClean="0">
                <a:solidFill>
                  <a:srgbClr val="000099"/>
                </a:solidFill>
                <a:latin typeface="Times New Roman" pitchFamily="18" charset="0"/>
                <a:cs typeface="Times New Roman" pitchFamily="18" charset="0"/>
              </a:rPr>
              <a:t>for session negotiation and/or capability exchanges </a:t>
            </a:r>
            <a:r>
              <a:rPr lang="en-GB" dirty="0" smtClean="0">
                <a:solidFill>
                  <a:srgbClr val="000099"/>
                </a:solidFill>
              </a:rPr>
              <a:t>for better communication and system integration purposes.</a:t>
            </a:r>
            <a:endParaRPr lang="en-US" kern="1200" dirty="0" smtClean="0">
              <a:solidFill>
                <a:srgbClr val="000099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lvl="3" indent="-342900">
              <a:buFontTx/>
              <a:buChar char="•"/>
            </a:pPr>
            <a:r>
              <a:rPr lang="en-GB" dirty="0" smtClean="0">
                <a:solidFill>
                  <a:srgbClr val="000099"/>
                </a:solidFill>
              </a:rPr>
              <a:t>Re-ordering of some syntax parameters inside VPS </a:t>
            </a:r>
            <a:endParaRPr lang="en-GB" dirty="0" smtClean="0">
              <a:solidFill>
                <a:srgbClr val="000099"/>
              </a:solidFill>
            </a:endParaRPr>
          </a:p>
          <a:p>
            <a:pPr marL="800100" lvl="4" indent="-342900">
              <a:buFontTx/>
              <a:buChar char="•"/>
            </a:pPr>
            <a:r>
              <a:rPr lang="en-GB" dirty="0" smtClean="0">
                <a:solidFill>
                  <a:srgbClr val="000099"/>
                </a:solidFill>
              </a:rPr>
              <a:t>enables </a:t>
            </a:r>
            <a:r>
              <a:rPr lang="en-GB" dirty="0" smtClean="0">
                <a:solidFill>
                  <a:srgbClr val="000099"/>
                </a:solidFill>
              </a:rPr>
              <a:t>the external network devices for easy access of some of the useful parameters in VPS and its extension</a:t>
            </a:r>
          </a:p>
          <a:p>
            <a:pPr marL="342900" lvl="3" indent="-342900">
              <a:buFontTx/>
              <a:buChar char="•"/>
            </a:pPr>
            <a:r>
              <a:rPr lang="en-GB" dirty="0" smtClean="0">
                <a:solidFill>
                  <a:srgbClr val="000099"/>
                </a:solidFill>
                <a:latin typeface="Times New Roman" pitchFamily="18" charset="0"/>
                <a:cs typeface="Times New Roman" pitchFamily="18" charset="0"/>
              </a:rPr>
              <a:t>The existing syntax </a:t>
            </a:r>
            <a:r>
              <a:rPr lang="en-GB" dirty="0" smtClean="0">
                <a:solidFill>
                  <a:srgbClr val="000099"/>
                </a:solidFill>
                <a:latin typeface="Times New Roman" pitchFamily="18" charset="0"/>
                <a:cs typeface="Times New Roman" pitchFamily="18" charset="0"/>
              </a:rPr>
              <a:t>parameter </a:t>
            </a:r>
            <a:r>
              <a:rPr lang="en-US" b="1" dirty="0" err="1" smtClean="0">
                <a:solidFill>
                  <a:srgbClr val="000099"/>
                </a:solidFill>
              </a:rPr>
              <a:t>next_essential_info_byte_offset</a:t>
            </a:r>
            <a:r>
              <a:rPr lang="en-US" b="1" dirty="0" smtClean="0">
                <a:solidFill>
                  <a:srgbClr val="000099"/>
                </a:solidFill>
              </a:rPr>
              <a:t> </a:t>
            </a:r>
            <a:r>
              <a:rPr lang="en-GB" dirty="0" smtClean="0">
                <a:solidFill>
                  <a:srgbClr val="000099"/>
                </a:solidFill>
                <a:latin typeface="Times New Roman" pitchFamily="18" charset="0"/>
                <a:cs typeface="Times New Roman" pitchFamily="18" charset="0"/>
              </a:rPr>
              <a:t>is re-defined as </a:t>
            </a:r>
            <a:r>
              <a:rPr lang="en-US" b="1" dirty="0" err="1" smtClean="0">
                <a:solidFill>
                  <a:srgbClr val="000099"/>
                </a:solidFill>
              </a:rPr>
              <a:t>next_essential_info_byte_count</a:t>
            </a:r>
            <a:r>
              <a:rPr lang="en-US" dirty="0" smtClean="0">
                <a:solidFill>
                  <a:srgbClr val="000099"/>
                </a:solidFill>
              </a:rPr>
              <a:t> </a:t>
            </a:r>
            <a:endParaRPr lang="en-US" dirty="0" smtClean="0">
              <a:solidFill>
                <a:srgbClr val="000099"/>
              </a:solidFill>
            </a:endParaRPr>
          </a:p>
          <a:p>
            <a:pPr marL="800100" lvl="4" indent="-342900">
              <a:buFontTx/>
              <a:buChar char="•"/>
            </a:pPr>
            <a:r>
              <a:rPr lang="en-US" dirty="0" smtClean="0">
                <a:solidFill>
                  <a:srgbClr val="C00000"/>
                </a:solidFill>
              </a:rPr>
              <a:t>Specifies the total number of bytes present in the optional fields of </a:t>
            </a:r>
            <a:r>
              <a:rPr lang="en-US" dirty="0" err="1" smtClean="0">
                <a:solidFill>
                  <a:srgbClr val="C00000"/>
                </a:solidFill>
              </a:rPr>
              <a:t>profile_tier_level</a:t>
            </a:r>
            <a:r>
              <a:rPr lang="en-US" dirty="0" smtClean="0">
                <a:solidFill>
                  <a:srgbClr val="C00000"/>
                </a:solidFill>
              </a:rPr>
              <a:t>(.) and </a:t>
            </a:r>
            <a:r>
              <a:rPr lang="en-US" dirty="0" err="1" smtClean="0">
                <a:solidFill>
                  <a:srgbClr val="C00000"/>
                </a:solidFill>
              </a:rPr>
              <a:t>vps_extension</a:t>
            </a:r>
            <a:r>
              <a:rPr lang="en-US" dirty="0" smtClean="0">
                <a:solidFill>
                  <a:srgbClr val="C00000"/>
                </a:solidFill>
              </a:rPr>
              <a:t>() including the bits of the syntax parameter  </a:t>
            </a:r>
            <a:r>
              <a:rPr lang="en-US" b="1" dirty="0" err="1" smtClean="0">
                <a:solidFill>
                  <a:srgbClr val="C00000"/>
                </a:solidFill>
              </a:rPr>
              <a:t>vps_extension_byte_alignment_reserved_one_bit</a:t>
            </a:r>
            <a:endParaRPr lang="en-US" b="1" dirty="0" smtClean="0">
              <a:solidFill>
                <a:srgbClr val="C00000"/>
              </a:solidFill>
            </a:endParaRPr>
          </a:p>
          <a:p>
            <a:pPr marL="800100" lvl="4" indent="-342900">
              <a:buFontTx/>
              <a:buChar char="•"/>
            </a:pPr>
            <a:r>
              <a:rPr lang="en-US" dirty="0" smtClean="0">
                <a:solidFill>
                  <a:srgbClr val="C00000"/>
                </a:solidFill>
              </a:rPr>
              <a:t>Note: byte-offset </a:t>
            </a:r>
            <a:r>
              <a:rPr lang="en-US" dirty="0" smtClean="0">
                <a:solidFill>
                  <a:srgbClr val="C00000"/>
                </a:solidFill>
              </a:rPr>
              <a:t>from the start of the VPS NAL Unit packet to this </a:t>
            </a:r>
            <a:r>
              <a:rPr lang="en-US" dirty="0" smtClean="0">
                <a:solidFill>
                  <a:srgbClr val="C00000"/>
                </a:solidFill>
              </a:rPr>
              <a:t>syntax parameter is </a:t>
            </a:r>
            <a:r>
              <a:rPr lang="en-US" dirty="0" smtClean="0">
                <a:solidFill>
                  <a:srgbClr val="C00000"/>
                </a:solidFill>
              </a:rPr>
              <a:t>already known as 4</a:t>
            </a:r>
            <a:endParaRPr lang="en-US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2</a:t>
            </a:fld>
            <a:endParaRPr lang="en-US" altLang="zh-CN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52400"/>
            <a:ext cx="8991600" cy="584775"/>
          </a:xfrm>
        </p:spPr>
        <p:txBody>
          <a:bodyPr/>
          <a:lstStyle/>
          <a:p>
            <a:r>
              <a:rPr lang="en-US" sz="3200" dirty="0" smtClean="0"/>
              <a:t>To locate VPS Extension in NALU Payload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0" y="1447800"/>
            <a:ext cx="3886200" cy="3657600"/>
          </a:xfrm>
          <a:ln w="0">
            <a:solidFill>
              <a:srgbClr val="000099"/>
            </a:solidFill>
          </a:ln>
        </p:spPr>
        <p:txBody>
          <a:bodyPr/>
          <a:lstStyle/>
          <a:p>
            <a:r>
              <a:rPr lang="en-US" sz="1600" b="1" dirty="0" smtClean="0">
                <a:solidFill>
                  <a:srgbClr val="FF0000"/>
                </a:solidFill>
              </a:rPr>
              <a:t>Proposal Item: </a:t>
            </a:r>
          </a:p>
          <a:p>
            <a:pPr lvl="1"/>
            <a:r>
              <a:rPr lang="en-US" sz="1400" dirty="0" smtClean="0"/>
              <a:t>Place  VPS Extension information near the beginning of the VPS NALU payload for easy access</a:t>
            </a:r>
          </a:p>
          <a:p>
            <a:r>
              <a:rPr lang="en-US" sz="1600" b="1" dirty="0" smtClean="0"/>
              <a:t>Fixed </a:t>
            </a:r>
            <a:r>
              <a:rPr lang="en-US" sz="1600" b="1" dirty="0" smtClean="0"/>
              <a:t>addressing - </a:t>
            </a:r>
            <a:r>
              <a:rPr lang="en-US" sz="1600" b="1" dirty="0" err="1" smtClean="0"/>
              <a:t>next_essential_info_byte_count</a:t>
            </a:r>
            <a:endParaRPr lang="en-US" sz="1600" b="1" dirty="0" smtClean="0"/>
          </a:p>
          <a:p>
            <a:pPr lvl="1"/>
            <a:r>
              <a:rPr lang="en-GB" sz="1400" dirty="0" smtClean="0"/>
              <a:t>This </a:t>
            </a:r>
            <a:r>
              <a:rPr lang="en-GB" sz="1400" b="1" dirty="0" smtClean="0"/>
              <a:t>byte count </a:t>
            </a:r>
            <a:r>
              <a:rPr lang="en-GB" sz="1400" dirty="0" smtClean="0"/>
              <a:t>helps to locate and access essential information in VPS NAL unit without the need of entropy </a:t>
            </a:r>
            <a:r>
              <a:rPr lang="en-GB" sz="1200" dirty="0" smtClean="0"/>
              <a:t>decoding</a:t>
            </a:r>
          </a:p>
          <a:p>
            <a:pPr lvl="1"/>
            <a:endParaRPr lang="en-GB" sz="1200" dirty="0" smtClean="0"/>
          </a:p>
          <a:p>
            <a:pPr lvl="1">
              <a:buNone/>
            </a:pPr>
            <a:endParaRPr lang="en-US" sz="14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3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371600" y="1219200"/>
          <a:ext cx="2616200" cy="1333500"/>
        </p:xfrm>
        <a:graphic>
          <a:graphicData uri="http://schemas.openxmlformats.org/drawingml/2006/table">
            <a:tbl>
              <a:tblPr/>
              <a:tblGrid>
                <a:gridCol w="608861"/>
                <a:gridCol w="1398478"/>
                <a:gridCol w="608861"/>
              </a:tblGrid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forbidden_zero_bit (1)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nal_unit_type (6)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NALUH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reserved/ layer_id (6)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 bytes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temporal_id_plus1 (3)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371600" y="3124199"/>
          <a:ext cx="2616199" cy="2236470"/>
        </p:xfrm>
        <a:graphic>
          <a:graphicData uri="http://schemas.openxmlformats.org/drawingml/2006/table">
            <a:tbl>
              <a:tblPr/>
              <a:tblGrid>
                <a:gridCol w="611083"/>
                <a:gridCol w="1394033"/>
                <a:gridCol w="611083"/>
              </a:tblGrid>
              <a:tr h="1524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VPS Fixed Header (16)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 bytes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 err="1" smtClean="0">
                          <a:solidFill>
                            <a:srgbClr val="000000"/>
                          </a:solidFill>
                          <a:latin typeface="Calibri"/>
                        </a:rPr>
                        <a:t>Profile_Level_data</a:t>
                      </a:r>
                      <a:endParaRPr lang="en-US" sz="1100" b="0" i="0" u="none" strike="noStrike" dirty="0" smtClean="0">
                        <a:solidFill>
                          <a:srgbClr val="000000"/>
                        </a:solidFill>
                        <a:latin typeface="Calibri"/>
                      </a:endParaRPr>
                    </a:p>
                    <a:p>
                      <a:pPr algn="ctr" fontAlgn="ctr"/>
                      <a:r>
                        <a:rPr lang="en-US" sz="11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&amp; VPS </a:t>
                      </a:r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Extension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r>
                        <a:rPr lang="en-US" sz="11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VPS</a:t>
                      </a:r>
                    </a:p>
                    <a:p>
                      <a:pPr algn="ctr" fontAlgn="b"/>
                      <a:r>
                        <a:rPr lang="en-US" sz="11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(Payload)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en-US" sz="11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Other VPS </a:t>
                      </a:r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Data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cxnSp>
        <p:nvCxnSpPr>
          <p:cNvPr id="9" name="Straight Connector 8"/>
          <p:cNvCxnSpPr/>
          <p:nvPr/>
        </p:nvCxnSpPr>
        <p:spPr bwMode="auto">
          <a:xfrm>
            <a:off x="3657600" y="1219200"/>
            <a:ext cx="0" cy="53340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triangle" w="med" len="med"/>
            <a:tailEnd type="none" w="med" len="med"/>
          </a:ln>
          <a:effectLst/>
        </p:spPr>
      </p:cxnSp>
      <p:cxnSp>
        <p:nvCxnSpPr>
          <p:cNvPr id="11" name="Straight Connector 10"/>
          <p:cNvCxnSpPr/>
          <p:nvPr/>
        </p:nvCxnSpPr>
        <p:spPr bwMode="auto">
          <a:xfrm>
            <a:off x="3657600" y="2057400"/>
            <a:ext cx="0" cy="45720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  <a:effectLst/>
        </p:spPr>
      </p:cxnSp>
      <p:cxnSp>
        <p:nvCxnSpPr>
          <p:cNvPr id="18" name="Elbow Connector 17"/>
          <p:cNvCxnSpPr/>
          <p:nvPr/>
        </p:nvCxnSpPr>
        <p:spPr bwMode="auto">
          <a:xfrm rot="5400000">
            <a:off x="2628900" y="1714500"/>
            <a:ext cx="1371600" cy="1295400"/>
          </a:xfrm>
          <a:prstGeom prst="bentConnector3">
            <a:avLst>
              <a:gd name="adj1" fmla="val 81373"/>
            </a:avLst>
          </a:prstGeom>
          <a:solidFill>
            <a:schemeClr val="accent1"/>
          </a:solidFill>
          <a:ln w="9525" cap="flat" cmpd="sng" algn="ctr">
            <a:solidFill>
              <a:srgbClr val="FF0000"/>
            </a:solidFill>
            <a:prstDash val="solid"/>
            <a:round/>
            <a:headEnd type="none" w="med" len="med"/>
            <a:tailEnd type="triangle" w="med" len="med"/>
          </a:ln>
          <a:effectLst/>
        </p:spPr>
      </p:cxnSp>
      <p:cxnSp>
        <p:nvCxnSpPr>
          <p:cNvPr id="22" name="Straight Connector 21"/>
          <p:cNvCxnSpPr/>
          <p:nvPr/>
        </p:nvCxnSpPr>
        <p:spPr bwMode="auto">
          <a:xfrm>
            <a:off x="3429000" y="1676400"/>
            <a:ext cx="533400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5" name="TextBox 24"/>
          <p:cNvSpPr txBox="1"/>
          <p:nvPr/>
        </p:nvSpPr>
        <p:spPr>
          <a:xfrm>
            <a:off x="381000" y="4191000"/>
            <a:ext cx="12954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Fixed length bits assignment</a:t>
            </a:r>
            <a:endParaRPr lang="en-US" sz="1100" dirty="0"/>
          </a:p>
        </p:txBody>
      </p:sp>
      <p:cxnSp>
        <p:nvCxnSpPr>
          <p:cNvPr id="28" name="Elbow Connector 27"/>
          <p:cNvCxnSpPr/>
          <p:nvPr/>
        </p:nvCxnSpPr>
        <p:spPr bwMode="auto">
          <a:xfrm rot="10800000" flipV="1">
            <a:off x="1600200" y="4191000"/>
            <a:ext cx="381000" cy="165556"/>
          </a:xfrm>
          <a:prstGeom prst="bentConnector3">
            <a:avLst>
              <a:gd name="adj1" fmla="val 50000"/>
            </a:avLst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arrow" w="med" len="med"/>
            <a:tailEnd type="none" w="med" len="med"/>
          </a:ln>
          <a:effectLst/>
        </p:spPr>
      </p:cxnSp>
      <p:cxnSp>
        <p:nvCxnSpPr>
          <p:cNvPr id="19" name="Straight Connector 18"/>
          <p:cNvCxnSpPr/>
          <p:nvPr/>
        </p:nvCxnSpPr>
        <p:spPr bwMode="auto">
          <a:xfrm>
            <a:off x="3505200" y="3810000"/>
            <a:ext cx="0" cy="60960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  <a:effectLst/>
        </p:spPr>
      </p:cxnSp>
      <p:cxnSp>
        <p:nvCxnSpPr>
          <p:cNvPr id="20" name="Straight Connector 19"/>
          <p:cNvCxnSpPr/>
          <p:nvPr/>
        </p:nvCxnSpPr>
        <p:spPr bwMode="auto">
          <a:xfrm>
            <a:off x="3505200" y="3429000"/>
            <a:ext cx="0" cy="38100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triangle" w="med" len="med"/>
            <a:tailEnd type="none" w="med" len="med"/>
          </a:ln>
          <a:effectLst/>
        </p:spPr>
      </p:cxnSp>
      <p:sp>
        <p:nvSpPr>
          <p:cNvPr id="21" name="Rectangle 20"/>
          <p:cNvSpPr/>
          <p:nvPr/>
        </p:nvSpPr>
        <p:spPr>
          <a:xfrm>
            <a:off x="3429000" y="5257800"/>
            <a:ext cx="2270173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fontAlgn="b"/>
            <a:r>
              <a:rPr lang="en-US" sz="1000" b="1" dirty="0" err="1" smtClean="0"/>
              <a:t>next_essential_info_byte_count</a:t>
            </a:r>
            <a:endParaRPr lang="en-US" sz="1000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3" name="Freeform 42"/>
          <p:cNvSpPr/>
          <p:nvPr/>
        </p:nvSpPr>
        <p:spPr bwMode="auto">
          <a:xfrm>
            <a:off x="3505200" y="3962400"/>
            <a:ext cx="468086" cy="1284514"/>
          </a:xfrm>
          <a:custGeom>
            <a:avLst/>
            <a:gdLst>
              <a:gd name="connsiteX0" fmla="*/ 0 w 468086"/>
              <a:gd name="connsiteY0" fmla="*/ 0 h 1251857"/>
              <a:gd name="connsiteX1" fmla="*/ 457200 w 468086"/>
              <a:gd name="connsiteY1" fmla="*/ 446314 h 1251857"/>
              <a:gd name="connsiteX2" fmla="*/ 457200 w 468086"/>
              <a:gd name="connsiteY2" fmla="*/ 446314 h 1251857"/>
              <a:gd name="connsiteX3" fmla="*/ 446314 w 468086"/>
              <a:gd name="connsiteY3" fmla="*/ 1208314 h 1251857"/>
              <a:gd name="connsiteX4" fmla="*/ 446314 w 468086"/>
              <a:gd name="connsiteY4" fmla="*/ 1208314 h 1251857"/>
              <a:gd name="connsiteX5" fmla="*/ 468086 w 468086"/>
              <a:gd name="connsiteY5" fmla="*/ 1251857 h 12518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468086" h="1251857">
                <a:moveTo>
                  <a:pt x="0" y="0"/>
                </a:moveTo>
                <a:lnTo>
                  <a:pt x="457200" y="446314"/>
                </a:lnTo>
                <a:lnTo>
                  <a:pt x="457200" y="446314"/>
                </a:lnTo>
                <a:cubicBezTo>
                  <a:pt x="455386" y="573314"/>
                  <a:pt x="446314" y="1208314"/>
                  <a:pt x="446314" y="1208314"/>
                </a:cubicBezTo>
                <a:lnTo>
                  <a:pt x="446314" y="1208314"/>
                </a:lnTo>
                <a:lnTo>
                  <a:pt x="468086" y="1251857"/>
                </a:lnTo>
              </a:path>
            </a:pathLst>
          </a:cu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cs typeface="Times New Roman" pitchFamily="18" charset="0"/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3962400" y="2057400"/>
            <a:ext cx="10668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err="1" smtClean="0">
                <a:solidFill>
                  <a:srgbClr val="000000"/>
                </a:solidFill>
                <a:latin typeface="Calibri"/>
              </a:rPr>
              <a:t>nal_unit_type</a:t>
            </a:r>
            <a:r>
              <a:rPr lang="en-US" dirty="0" smtClean="0">
                <a:solidFill>
                  <a:srgbClr val="000000"/>
                </a:solidFill>
                <a:latin typeface="Calibri"/>
              </a:rPr>
              <a:t> (VPS) = 25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76200"/>
            <a:ext cx="8534400" cy="553998"/>
          </a:xfrm>
        </p:spPr>
        <p:txBody>
          <a:bodyPr/>
          <a:lstStyle/>
          <a:p>
            <a:r>
              <a:rPr lang="en-US" sz="3000" dirty="0" smtClean="0"/>
              <a:t>VPS Parameters Access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5486400"/>
            <a:ext cx="8534400" cy="1219200"/>
          </a:xfrm>
        </p:spPr>
        <p:txBody>
          <a:bodyPr/>
          <a:lstStyle/>
          <a:p>
            <a:r>
              <a:rPr lang="en-US" sz="1200" dirty="0" smtClean="0"/>
              <a:t>JCTVC-K0231 changes positions of some syntaxes from those in JCTVC-J1007</a:t>
            </a:r>
          </a:p>
          <a:p>
            <a:r>
              <a:rPr lang="en-US" sz="1200" b="1" dirty="0" err="1" smtClean="0"/>
              <a:t>next_essential_info_byte_count</a:t>
            </a:r>
            <a:r>
              <a:rPr lang="en-US" sz="1200" dirty="0" smtClean="0"/>
              <a:t> </a:t>
            </a:r>
            <a:r>
              <a:rPr lang="en-US" sz="1200" dirty="0" smtClean="0"/>
              <a:t> </a:t>
            </a:r>
            <a:r>
              <a:rPr lang="en-US" sz="1200" dirty="0" smtClean="0">
                <a:solidFill>
                  <a:srgbClr val="FF0000"/>
                </a:solidFill>
              </a:rPr>
              <a:t>(Recap)</a:t>
            </a:r>
            <a:endParaRPr lang="en-US" sz="1200" dirty="0" smtClean="0">
              <a:solidFill>
                <a:srgbClr val="FF0000"/>
              </a:solidFill>
            </a:endParaRPr>
          </a:p>
          <a:p>
            <a:pPr lvl="1"/>
            <a:r>
              <a:rPr lang="en-US" sz="1100" dirty="0" smtClean="0"/>
              <a:t>specifies total number of bytes present in the optional fields of </a:t>
            </a:r>
            <a:r>
              <a:rPr lang="en-US" sz="1100" dirty="0" err="1" smtClean="0"/>
              <a:t>profile_tier_level</a:t>
            </a:r>
            <a:r>
              <a:rPr lang="en-US" sz="1100" dirty="0" smtClean="0"/>
              <a:t>(.) and </a:t>
            </a:r>
            <a:r>
              <a:rPr lang="en-US" sz="1100" dirty="0" err="1" smtClean="0"/>
              <a:t>vps_extension</a:t>
            </a:r>
            <a:r>
              <a:rPr lang="en-US" sz="1100" dirty="0" smtClean="0"/>
              <a:t>() including the bits of the syntax parameter  </a:t>
            </a:r>
            <a:r>
              <a:rPr lang="en-US" sz="1100" b="1" dirty="0" err="1" smtClean="0"/>
              <a:t>vps_extension_byte_alignment_reserved_one_bit</a:t>
            </a:r>
            <a:r>
              <a:rPr lang="en-US" sz="1100" b="1" dirty="0" smtClean="0"/>
              <a:t>.</a:t>
            </a:r>
            <a:endParaRPr lang="en-US" sz="1100" dirty="0" smtClean="0"/>
          </a:p>
          <a:p>
            <a:pPr lvl="1"/>
            <a:r>
              <a:rPr lang="en-US" sz="1100" dirty="0" smtClean="0"/>
              <a:t>Byte count independent from statistical codes bits-allocation [</a:t>
            </a:r>
            <a:r>
              <a:rPr lang="en-US" sz="1100" dirty="0" err="1" smtClean="0"/>
              <a:t>ue</a:t>
            </a:r>
            <a:r>
              <a:rPr lang="en-US" sz="1100" dirty="0" smtClean="0"/>
              <a:t>(v)]</a:t>
            </a:r>
          </a:p>
          <a:p>
            <a:pPr lvl="1"/>
            <a:r>
              <a:rPr lang="en-US" sz="1100" dirty="0" smtClean="0"/>
              <a:t>The byte-offset from the start of the VPS NAL Unit packet to </a:t>
            </a:r>
            <a:r>
              <a:rPr lang="en-US" sz="1100" b="1" dirty="0" err="1" smtClean="0"/>
              <a:t>next_essential_info_byte_count</a:t>
            </a:r>
            <a:r>
              <a:rPr lang="en-US" sz="1100" b="1" dirty="0" smtClean="0"/>
              <a:t> </a:t>
            </a:r>
            <a:r>
              <a:rPr lang="en-US" sz="1100" dirty="0" smtClean="0"/>
              <a:t>is already known as 4</a:t>
            </a:r>
            <a:endParaRPr lang="en-US" sz="11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4</a:t>
            </a:fld>
            <a:endParaRPr lang="en-US" altLang="zh-CN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52400" y="1066800"/>
          <a:ext cx="4495800" cy="4114800"/>
        </p:xfrm>
        <a:graphic>
          <a:graphicData uri="http://schemas.openxmlformats.org/drawingml/2006/table">
            <a:tbl>
              <a:tblPr/>
              <a:tblGrid>
                <a:gridCol w="3810000"/>
                <a:gridCol w="685800"/>
              </a:tblGrid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 err="1">
                          <a:latin typeface="Times New Roman"/>
                          <a:ea typeface="MS Mincho"/>
                          <a:cs typeface="Times New Roman"/>
                        </a:rPr>
                        <a:t>video_parameter_set_rbsp</a:t>
                      </a: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( ) {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S Mincho"/>
                          <a:cs typeface="Times New Roman"/>
                        </a:rPr>
                        <a:t>Descriptor</a:t>
                      </a:r>
                      <a:endParaRPr lang="en-US" sz="1000" b="1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latin typeface="Times New Roman"/>
                          <a:ea typeface="MS Mincho"/>
                          <a:cs typeface="Times New Roman"/>
                        </a:rPr>
                        <a:t>video_parameter_set_id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u(4)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latin typeface="Times New Roman"/>
                          <a:ea typeface="MS Mincho"/>
                          <a:cs typeface="Times New Roman"/>
                        </a:rPr>
                        <a:t>vps_temporal_id_nesting_flag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solidFill>
                            <a:schemeClr val="tx1"/>
                          </a:solidFill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smtClean="0">
                          <a:solidFill>
                            <a:schemeClr val="tx1"/>
                          </a:solidFill>
                          <a:latin typeface="Times New Roman"/>
                          <a:ea typeface="MS Mincho"/>
                          <a:cs typeface="Times New Roman"/>
                        </a:rPr>
                        <a:t>vps_reserved_zero_2bits</a:t>
                      </a:r>
                      <a:endParaRPr lang="en-US" sz="1000" b="1" dirty="0">
                        <a:solidFill>
                          <a:schemeClr val="tx1"/>
                        </a:solidFill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dirty="0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u(2)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max_num_layers_minus1</a:t>
                      </a:r>
                      <a:r>
                        <a:rPr lang="en-GB" sz="1000" dirty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 </a:t>
                      </a:r>
                      <a:r>
                        <a:rPr lang="en-GB" sz="1000" dirty="0" smtClean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// vps_reserved_zero_6bits </a:t>
                      </a:r>
                      <a:r>
                        <a:rPr lang="en-GB" sz="1000" dirty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in </a:t>
                      </a:r>
                      <a:r>
                        <a:rPr lang="en-GB" sz="1000" dirty="0" smtClean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DIS</a:t>
                      </a:r>
                      <a:endParaRPr lang="en-US" sz="1000" dirty="0">
                        <a:solidFill>
                          <a:srgbClr val="FF00FF"/>
                        </a:solidFill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dirty="0">
                          <a:latin typeface="Times New Roman"/>
                          <a:ea typeface="Times New Roman"/>
                          <a:cs typeface="Times New Roman"/>
                        </a:rPr>
                        <a:t>u(6)</a:t>
                      </a:r>
                      <a:endParaRPr lang="en-US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S Mincho"/>
                          <a:cs typeface="Times New Roman"/>
                        </a:rPr>
                        <a:t>	vps_max_sub_layers_minus1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u(3)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profile_level( 1, vps_max_sub_layers_minus1 )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next_essential_info_byte_offset</a:t>
                      </a:r>
                      <a:r>
                        <a:rPr lang="en-GB" sz="1000" dirty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 </a:t>
                      </a:r>
                      <a:r>
                        <a:rPr lang="en-GB" sz="1000" dirty="0" smtClean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//vps_reserved_zero_12bits </a:t>
                      </a:r>
                      <a:r>
                        <a:rPr lang="en-GB" sz="1000" dirty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in </a:t>
                      </a:r>
                      <a:r>
                        <a:rPr lang="en-GB" sz="1000" dirty="0" smtClean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DIS</a:t>
                      </a:r>
                      <a:endParaRPr lang="en-US" sz="1000" dirty="0">
                        <a:solidFill>
                          <a:srgbClr val="FF00FF"/>
                        </a:solidFill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solidFill>
                            <a:srgbClr val="FF00FF"/>
                          </a:solidFill>
                          <a:latin typeface="Times New Roman"/>
                          <a:ea typeface="MS Mincho"/>
                          <a:cs typeface="Times New Roman"/>
                        </a:rPr>
                        <a:t>u(12)</a:t>
                      </a:r>
                      <a:endParaRPr lang="en-US" sz="1000" b="1" dirty="0">
                        <a:solidFill>
                          <a:srgbClr val="FF00FF"/>
                        </a:solidFill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for( i = 0; i &lt;= vps_max_sub_layers_minus1; i++ ) {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vps_max_dec_pic_buffering[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vps_max_num_reorder_pics[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vps_max_latency_increase[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}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 smtClean="0">
                          <a:latin typeface="Times New Roman"/>
                          <a:ea typeface="MS Mincho"/>
                          <a:cs typeface="Times New Roman"/>
                        </a:rPr>
                        <a:t>num_hrd_parameters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for( i = 0; i &lt; num_hrd_parameters; i++ ) {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if( i &gt; 0 )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op_point( i 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hrd_parameters( i  = =  0, vps_max_sub_layers_minus1 )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}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bit_equal_to_one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dirty="0" err="1"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vps_extension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( )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dirty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vps_extension_flag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if( vps_extension_flag 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while( more_rbsp_data( ) 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	vps_extension_data_flag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rbsp_trailing_bits( 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}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685800" y="685800"/>
            <a:ext cx="3170483" cy="276999"/>
          </a:xfrm>
          <a:prstGeom prst="rect">
            <a:avLst/>
          </a:prstGeom>
          <a:solidFill>
            <a:schemeClr val="accent1"/>
          </a:solidFill>
        </p:spPr>
        <p:txBody>
          <a:bodyPr wrap="none" rtlCol="0">
            <a:spAutoFit/>
          </a:bodyPr>
          <a:lstStyle/>
          <a:p>
            <a:r>
              <a:rPr lang="en-US" dirty="0" smtClean="0"/>
              <a:t>JCTVC-J1007 (Solutions for VPS Extension)</a:t>
            </a:r>
            <a:endParaRPr lang="en-US" dirty="0"/>
          </a:p>
        </p:txBody>
      </p:sp>
      <p:sp>
        <p:nvSpPr>
          <p:cNvPr id="9" name="Right Arrow 8"/>
          <p:cNvSpPr/>
          <p:nvPr/>
        </p:nvSpPr>
        <p:spPr bwMode="auto">
          <a:xfrm>
            <a:off x="4038600" y="685800"/>
            <a:ext cx="914400" cy="228600"/>
          </a:xfrm>
          <a:prstGeom prst="rightArrow">
            <a:avLst/>
          </a:prstGeom>
          <a:solidFill>
            <a:srgbClr val="FFC0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cs typeface="Times New Roman" pitchFamily="18" charset="0"/>
            </a:endParaRPr>
          </a:p>
        </p:txBody>
      </p:sp>
      <p:graphicFrame>
        <p:nvGraphicFramePr>
          <p:cNvPr id="11" name="Table 10"/>
          <p:cNvGraphicFramePr>
            <a:graphicFrameLocks noGrp="1"/>
          </p:cNvGraphicFramePr>
          <p:nvPr/>
        </p:nvGraphicFramePr>
        <p:xfrm>
          <a:off x="4800601" y="1066800"/>
          <a:ext cx="4267199" cy="4419600"/>
        </p:xfrm>
        <a:graphic>
          <a:graphicData uri="http://schemas.openxmlformats.org/drawingml/2006/table">
            <a:tbl>
              <a:tblPr/>
              <a:tblGrid>
                <a:gridCol w="3581399"/>
                <a:gridCol w="685800"/>
              </a:tblGrid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 err="1">
                          <a:latin typeface="Times New Roman"/>
                          <a:ea typeface="MS Mincho"/>
                          <a:cs typeface="Times New Roman"/>
                        </a:rPr>
                        <a:t>video_parameter_set_rbsp</a:t>
                      </a: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( ) {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S Mincho"/>
                          <a:cs typeface="Times New Roman"/>
                        </a:rPr>
                        <a:t>Descriptor</a:t>
                      </a:r>
                      <a:endParaRPr lang="en-US" sz="1000" b="1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latin typeface="Times New Roman"/>
                          <a:ea typeface="MS Mincho"/>
                          <a:cs typeface="Times New Roman"/>
                        </a:rPr>
                        <a:t>video_parameter_set_id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u(4)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latin typeface="Times New Roman"/>
                          <a:ea typeface="MS Mincho"/>
                          <a:cs typeface="Times New Roman"/>
                        </a:rPr>
                        <a:t>vps_temporal_id_nesting_flag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solidFill>
                            <a:schemeClr val="tx1"/>
                          </a:solidFill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smtClean="0">
                          <a:solidFill>
                            <a:schemeClr val="tx1"/>
                          </a:solidFill>
                          <a:latin typeface="Times New Roman"/>
                          <a:ea typeface="MS Mincho"/>
                          <a:cs typeface="Times New Roman"/>
                        </a:rPr>
                        <a:t>vps_reserved_zero_2bits</a:t>
                      </a:r>
                      <a:endParaRPr lang="en-US" sz="1000" b="0" dirty="0">
                        <a:solidFill>
                          <a:schemeClr val="tx1"/>
                        </a:solidFill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dirty="0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u(2)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max_num_layers_minus1</a:t>
                      </a:r>
                      <a:r>
                        <a:rPr lang="en-GB" sz="1000" dirty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 </a:t>
                      </a:r>
                      <a:r>
                        <a:rPr lang="en-GB" sz="1000" dirty="0" smtClean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// reserved_zero_6bits in DIS</a:t>
                      </a:r>
                      <a:endParaRPr lang="en-US" sz="1000" dirty="0">
                        <a:solidFill>
                          <a:srgbClr val="FF00FF"/>
                        </a:solidFill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dirty="0">
                          <a:latin typeface="Times New Roman"/>
                          <a:ea typeface="Times New Roman"/>
                          <a:cs typeface="Times New Roman"/>
                        </a:rPr>
                        <a:t>u(6)</a:t>
                      </a:r>
                      <a:endParaRPr lang="en-US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S Mincho"/>
                          <a:cs typeface="Times New Roman"/>
                        </a:rPr>
                        <a:t>	vps_max_sub_layers_minus1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u(3)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 smtClean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next_essential_info_byte_count</a:t>
                      </a:r>
                      <a:r>
                        <a:rPr lang="en-GB" sz="1000" b="1" dirty="0" smtClean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  </a:t>
                      </a:r>
                      <a:r>
                        <a:rPr lang="en-GB" sz="1000" dirty="0" smtClean="0">
                          <a:solidFill>
                            <a:srgbClr val="FF00FF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//reserved_zero_12bits in DIS </a:t>
                      </a:r>
                      <a:endParaRPr lang="en-US" sz="1000" dirty="0">
                        <a:solidFill>
                          <a:srgbClr val="FF00FF"/>
                        </a:solidFill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solidFill>
                            <a:srgbClr val="FF00FF"/>
                          </a:solidFill>
                          <a:latin typeface="Times New Roman"/>
                          <a:ea typeface="MS Mincho"/>
                          <a:cs typeface="Times New Roman"/>
                        </a:rPr>
                        <a:t>u(12)</a:t>
                      </a:r>
                      <a:endParaRPr lang="en-US" sz="1000" b="1" dirty="0">
                        <a:solidFill>
                          <a:srgbClr val="FF00FF"/>
                        </a:solidFill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dirty="0" err="1" smtClean="0">
                          <a:latin typeface="Times New Roman"/>
                          <a:ea typeface="MS Mincho"/>
                          <a:cs typeface="Times New Roman"/>
                        </a:rPr>
                        <a:t>profile_tier_level</a:t>
                      </a: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( 1, vps_max_sub_layers_minus1 )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bit_equal_to_one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dirty="0" err="1"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vps_extension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  <a:cs typeface="Times New Roman"/>
                        </a:rPr>
                        <a:t>( )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dirty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/>
                          <a:ea typeface="Batang"/>
                          <a:cs typeface="Times New Roman"/>
                        </a:rPr>
                        <a:t>	while( !</a:t>
                      </a:r>
                      <a:r>
                        <a:rPr lang="en-GB" sz="1000" dirty="0" err="1">
                          <a:highlight>
                            <a:srgbClr val="FFFF00"/>
                          </a:highlight>
                          <a:latin typeface="Times New Roman"/>
                          <a:ea typeface="Batang"/>
                          <a:cs typeface="Times New Roman"/>
                        </a:rPr>
                        <a:t>byte_aligned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/>
                          <a:ea typeface="Batang"/>
                          <a:cs typeface="Times New Roman"/>
                        </a:rPr>
                        <a:t>( ) )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Batang"/>
                          <a:cs typeface="Times New Roman"/>
                        </a:rPr>
                        <a:t>		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Batang"/>
                          <a:cs typeface="Times New Roman"/>
                        </a:rPr>
                        <a:t>vps_extension_byte_alignment_reserved_one_bit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FFFF00"/>
                          </a:highlight>
                          <a:latin typeface="Times New Roman"/>
                          <a:ea typeface="Batang"/>
                          <a:cs typeface="Times New Roman"/>
                        </a:rPr>
                        <a:t>u(1)</a:t>
                      </a:r>
                      <a:endParaRPr lang="en-US" sz="10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for( </a:t>
                      </a:r>
                      <a:r>
                        <a:rPr lang="en-GB" sz="1000" dirty="0" err="1">
                          <a:latin typeface="Times New Roman"/>
                          <a:ea typeface="MS Mincho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 = 0; </a:t>
                      </a:r>
                      <a:r>
                        <a:rPr lang="en-GB" sz="1000" dirty="0" err="1">
                          <a:latin typeface="Times New Roman"/>
                          <a:ea typeface="MS Mincho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 &lt;= vps_max_sub_layers_minus1; </a:t>
                      </a:r>
                      <a:r>
                        <a:rPr lang="en-GB" sz="1000" dirty="0" err="1">
                          <a:latin typeface="Times New Roman"/>
                          <a:ea typeface="MS Mincho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++ ) {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vps_max_dec_pic_buffering[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S Mincho"/>
                          <a:cs typeface="Times New Roman"/>
                        </a:rPr>
                        <a:t>		</a:t>
                      </a:r>
                      <a:r>
                        <a:rPr lang="en-GB" sz="1000" b="1" dirty="0" err="1">
                          <a:latin typeface="Times New Roman"/>
                          <a:ea typeface="MS Mincho"/>
                          <a:cs typeface="Times New Roman"/>
                        </a:rPr>
                        <a:t>vps_max_num_reorder_pics</a:t>
                      </a:r>
                      <a:r>
                        <a:rPr lang="en-GB" sz="1000" b="1" dirty="0">
                          <a:latin typeface="Times New Roman"/>
                          <a:ea typeface="MS Mincho"/>
                          <a:cs typeface="Times New Roman"/>
                        </a:rPr>
                        <a:t>[</a:t>
                      </a: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 </a:t>
                      </a:r>
                      <a:r>
                        <a:rPr lang="en-GB" sz="1000" dirty="0" err="1">
                          <a:latin typeface="Times New Roman"/>
                          <a:ea typeface="MS Mincho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 </a:t>
                      </a:r>
                      <a:r>
                        <a:rPr lang="en-GB" sz="1000" b="1" dirty="0">
                          <a:latin typeface="Times New Roman"/>
                          <a:ea typeface="MS Mincho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vps_max_latency_increase[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}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 smtClean="0">
                          <a:latin typeface="Times New Roman"/>
                          <a:ea typeface="MS Mincho"/>
                          <a:cs typeface="Times New Roman"/>
                        </a:rPr>
                        <a:t>num_hrd_parameters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for( i = 0; i &lt; num_hrd_parameters; i++ ) {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if( i &gt; 0 )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op_point( i 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hrd_parameters( i  = =  0, vps_max_sub_layers_minus1 )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}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latin typeface="Times New Roman"/>
                          <a:ea typeface="MS Mincho"/>
                          <a:cs typeface="Times New Roman"/>
                        </a:rPr>
                        <a:t>vps_extension_flag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if( vps_extension_flag 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</a:t>
                      </a: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while( more_rbsp_data( ) 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S Mincho"/>
                          <a:cs typeface="Times New Roman"/>
                        </a:rPr>
                        <a:t>			vps_extension_data_flag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S Mincho"/>
                          <a:cs typeface="Times New Roman"/>
                        </a:rPr>
                        <a:t>	rbsp_trailing_bits( )</a:t>
                      </a:r>
                      <a:endParaRPr lang="en-US" sz="100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51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S Mincho"/>
                          <a:cs typeface="Times New Roman"/>
                        </a:rPr>
                        <a:t>}</a:t>
                      </a:r>
                      <a:endParaRPr lang="en-US" sz="1000" dirty="0">
                        <a:latin typeface="Times New Roman"/>
                        <a:ea typeface="MS Mincho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7733" marR="6773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5105400" y="685800"/>
            <a:ext cx="2999539" cy="276999"/>
          </a:xfrm>
          <a:prstGeom prst="rect">
            <a:avLst/>
          </a:prstGeom>
          <a:solidFill>
            <a:schemeClr val="accent1"/>
          </a:solidFill>
        </p:spPr>
        <p:txBody>
          <a:bodyPr wrap="none" rtlCol="0">
            <a:spAutoFit/>
          </a:bodyPr>
          <a:lstStyle/>
          <a:p>
            <a:r>
              <a:rPr lang="en-US" dirty="0" smtClean="0"/>
              <a:t>JCTVC-K0231 </a:t>
            </a:r>
            <a:r>
              <a:rPr lang="en-US" dirty="0" smtClean="0"/>
              <a:t>(Modified VPS &amp; Extension)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HGP創英角ｺﾞｼｯｸUB"/>
        <a:ea typeface="HGP創英角ｺﾞｼｯｸUB"/>
        <a:cs typeface=""/>
      </a:majorFont>
      <a:minorFont>
        <a:latin typeface="HGP創英角ｺﾞｼｯｸUB"/>
        <a:ea typeface="HGP創英角ｺﾞｼｯｸUB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233938</TotalTime>
  <Words>407</Words>
  <Application>Microsoft Office PowerPoint</Application>
  <PresentationFormat>On-screen Show (4:3)</PresentationFormat>
  <Paragraphs>132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7" baseType="lpstr">
      <vt:lpstr>Arial</vt:lpstr>
      <vt:lpstr>Brush Script MT</vt:lpstr>
      <vt:lpstr>SimSun</vt:lpstr>
      <vt:lpstr>Times New Roman</vt:lpstr>
      <vt:lpstr>Century Gothic</vt:lpstr>
      <vt:lpstr>HGP創英角ｺﾞｼｯｸUB</vt:lpstr>
      <vt:lpstr>Calibri</vt:lpstr>
      <vt:lpstr>Tahoma</vt:lpstr>
      <vt:lpstr>MS Mincho</vt:lpstr>
      <vt:lpstr>Batang</vt:lpstr>
      <vt:lpstr>Times</vt:lpstr>
      <vt:lpstr>Malgun Gothic</vt:lpstr>
      <vt:lpstr>Default Design</vt:lpstr>
      <vt:lpstr>Slide 1</vt:lpstr>
      <vt:lpstr>Motivation</vt:lpstr>
      <vt:lpstr>To locate VPS Extension in NALU Payload</vt:lpstr>
      <vt:lpstr>VPS Parameters Access</vt:lpstr>
    </vt:vector>
  </TitlesOfParts>
  <Company>Sony Electronics, Inc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Mohammad Gharavi</dc:creator>
  <cp:lastModifiedBy>Munsi Haque</cp:lastModifiedBy>
  <cp:revision>8870</cp:revision>
  <dcterms:created xsi:type="dcterms:W3CDTF">2006-02-22T01:05:12Z</dcterms:created>
  <dcterms:modified xsi:type="dcterms:W3CDTF">2012-10-04T18:19:58Z</dcterms:modified>
</cp:coreProperties>
</file>