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64" r:id="rId3"/>
    <p:sldId id="261" r:id="rId4"/>
    <p:sldId id="267" r:id="rId5"/>
    <p:sldId id="268" r:id="rId6"/>
    <p:sldId id="271" r:id="rId7"/>
    <p:sldId id="266" r:id="rId8"/>
    <p:sldId id="272" r:id="rId9"/>
    <p:sldId id="270" r:id="rId10"/>
    <p:sldId id="273" r:id="rId11"/>
    <p:sldId id="269" r:id="rId12"/>
    <p:sldId id="263" r:id="rId13"/>
    <p:sldId id="259" r:id="rId14"/>
    <p:sldId id="274" r:id="rId15"/>
    <p:sldId id="265" r:id="rId16"/>
  </p:sldIdLst>
  <p:sldSz cx="9144000" cy="6858000" type="screen4x3"/>
  <p:notesSz cx="6788150" cy="9923463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80000"/>
    <a:srgbClr val="920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63636" autoAdjust="0"/>
  </p:normalViewPr>
  <p:slideViewPr>
    <p:cSldViewPr>
      <p:cViewPr>
        <p:scale>
          <a:sx n="100" d="100"/>
          <a:sy n="100" d="100"/>
        </p:scale>
        <p:origin x="-516" y="10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4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1638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44925" y="0"/>
            <a:ext cx="2941638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CAB687-10D2-49B3-884E-E7603B3D4335}" type="datetimeFigureOut">
              <a:rPr lang="ko-KR" altLang="en-US" smtClean="0"/>
              <a:pPr/>
              <a:t>2012-10-15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59350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450" y="4713288"/>
            <a:ext cx="5429250" cy="44656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4988"/>
            <a:ext cx="2941638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44925" y="9424988"/>
            <a:ext cx="2941638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831092-6833-419F-A356-4B7B89AD706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3057276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831092-6833-419F-A356-4B7B89AD706A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831092-6833-419F-A356-4B7B89AD706A}" type="slidenum">
              <a:rPr lang="ko-KR" altLang="en-US" smtClean="0"/>
              <a:pPr/>
              <a:t>11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ko-KR" baseline="0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831092-6833-419F-A356-4B7B89AD706A}" type="slidenum">
              <a:rPr lang="ko-KR" altLang="en-US" smtClean="0"/>
              <a:pPr/>
              <a:t>12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831092-6833-419F-A356-4B7B89AD706A}" type="slidenum">
              <a:rPr lang="ko-KR" altLang="en-US" smtClean="0"/>
              <a:pPr/>
              <a:t>13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831092-6833-419F-A356-4B7B89AD706A}" type="slidenum">
              <a:rPr lang="ko-KR" altLang="en-US" smtClean="0"/>
              <a:pPr/>
              <a:t>15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ko-KR" baseline="0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831092-6833-419F-A356-4B7B89AD706A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ko-KR" baseline="0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831092-6833-419F-A356-4B7B89AD706A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831092-6833-419F-A356-4B7B89AD706A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512520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831092-6833-419F-A356-4B7B89AD706A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ko-KR" baseline="0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831092-6833-419F-A356-4B7B89AD706A}" type="slidenum">
              <a:rPr lang="ko-KR" altLang="en-US" smtClean="0"/>
              <a:pPr/>
              <a:t>7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831092-6833-419F-A356-4B7B89AD706A}" type="slidenum">
              <a:rPr lang="ko-KR" altLang="en-US" smtClean="0"/>
              <a:pPr/>
              <a:t>8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en-US" altLang="ko-KR" baseline="0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831092-6833-419F-A356-4B7B89AD706A}" type="slidenum">
              <a:rPr lang="ko-KR" altLang="en-US" smtClean="0"/>
              <a:pPr/>
              <a:t>9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831092-6833-419F-A356-4B7B89AD706A}" type="slidenum">
              <a:rPr lang="ko-KR" altLang="en-US" smtClean="0"/>
              <a:pPr/>
              <a:t>10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85786" y="1428736"/>
            <a:ext cx="7772400" cy="1470025"/>
          </a:xfrm>
        </p:spPr>
        <p:txBody>
          <a:bodyPr/>
          <a:lstStyle>
            <a:lvl1pPr>
              <a:defRPr sz="4000" b="1">
                <a:solidFill>
                  <a:schemeClr val="tx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00166" y="3571876"/>
            <a:ext cx="6400800" cy="1000132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B55657E-14F2-4985-846F-0709CB244435}" type="datetimeFigureOut">
              <a:rPr lang="ko-KR" altLang="en-US" smtClean="0"/>
              <a:pPr/>
              <a:t>2012-10-15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1ED42D-0658-401D-8E2C-CBD93012186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B55657E-14F2-4985-846F-0709CB244435}" type="datetimeFigureOut">
              <a:rPr lang="ko-KR" altLang="en-US" smtClean="0"/>
              <a:pPr/>
              <a:t>2012-10-15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1ED42D-0658-401D-8E2C-CBD93012186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B55657E-14F2-4985-846F-0709CB244435}" type="datetimeFigureOut">
              <a:rPr lang="ko-KR" altLang="en-US" smtClean="0"/>
              <a:pPr/>
              <a:t>2012-10-15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1ED42D-0658-401D-8E2C-CBD93012186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42844" y="357166"/>
            <a:ext cx="8001056" cy="571504"/>
          </a:xfrm>
        </p:spPr>
        <p:txBody>
          <a:bodyPr>
            <a:noAutofit/>
          </a:bodyPr>
          <a:lstStyle>
            <a:lvl1pPr algn="l">
              <a:defRPr sz="2800" b="0">
                <a:solidFill>
                  <a:schemeClr val="tx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28596" y="1214422"/>
            <a:ext cx="8258204" cy="5000660"/>
          </a:xfrm>
        </p:spPr>
        <p:txBody>
          <a:bodyPr/>
          <a:lstStyle>
            <a:lvl1pPr marL="265113" indent="-265113">
              <a:defRPr sz="2000">
                <a:solidFill>
                  <a:schemeClr val="tx1"/>
                </a:solidFill>
              </a:defRPr>
            </a:lvl1pPr>
            <a:lvl2pPr marL="628650" indent="-274638">
              <a:defRPr sz="1800">
                <a:solidFill>
                  <a:schemeClr val="tx1"/>
                </a:solidFill>
              </a:defRPr>
            </a:lvl2pPr>
            <a:lvl3pPr marL="895350" indent="-266700">
              <a:defRPr sz="1600">
                <a:solidFill>
                  <a:schemeClr val="tx1"/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B55657E-14F2-4985-846F-0709CB244435}" type="datetimeFigureOut">
              <a:rPr lang="ko-KR" altLang="en-US" smtClean="0"/>
              <a:pPr/>
              <a:t>2012-10-15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8072438" y="6356350"/>
            <a:ext cx="614362" cy="365125"/>
          </a:xfrm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+mn-ea"/>
                <a:ea typeface="+mn-ea"/>
              </a:defRPr>
            </a:lvl1pPr>
          </a:lstStyle>
          <a:p>
            <a:fld id="{701ED42D-0658-401D-8E2C-CBD93012186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85786" y="3571876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rgbClr val="0056A4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85786" y="2071678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B55657E-14F2-4985-846F-0709CB244435}" type="datetimeFigureOut">
              <a:rPr lang="ko-KR" altLang="en-US" smtClean="0"/>
              <a:pPr/>
              <a:t>2012-10-15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1ED42D-0658-401D-8E2C-CBD93012186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콘텐츠 2개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solidFill>
                  <a:srgbClr val="0056A4"/>
                </a:solidFill>
              </a:defRPr>
            </a:lvl1pPr>
            <a:lvl2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 dirty="0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solidFill>
                  <a:srgbClr val="0056A4"/>
                </a:solidFill>
              </a:defRPr>
            </a:lvl1pPr>
            <a:lvl2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 dirty="0"/>
          </a:p>
        </p:txBody>
      </p:sp>
      <p:sp>
        <p:nvSpPr>
          <p:cNvPr id="8" name="제목 1"/>
          <p:cNvSpPr>
            <a:spLocks noGrp="1"/>
          </p:cNvSpPr>
          <p:nvPr>
            <p:ph type="title"/>
          </p:nvPr>
        </p:nvSpPr>
        <p:spPr>
          <a:xfrm>
            <a:off x="214282" y="357166"/>
            <a:ext cx="8258204" cy="571504"/>
          </a:xfrm>
        </p:spPr>
        <p:txBody>
          <a:bodyPr>
            <a:noAutofit/>
          </a:bodyPr>
          <a:lstStyle>
            <a:lvl1pPr algn="l">
              <a:defRPr sz="3200">
                <a:solidFill>
                  <a:srgbClr val="0056A4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 dirty="0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B55657E-14F2-4985-846F-0709CB244435}" type="datetimeFigureOut">
              <a:rPr lang="ko-KR" altLang="en-US" smtClean="0"/>
              <a:pPr/>
              <a:t>2012-10-15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1ED42D-0658-401D-8E2C-CBD93012186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14282" y="357166"/>
            <a:ext cx="8258204" cy="571504"/>
          </a:xfrm>
        </p:spPr>
        <p:txBody>
          <a:bodyPr>
            <a:noAutofit/>
          </a:bodyPr>
          <a:lstStyle>
            <a:lvl1pPr algn="l">
              <a:defRPr sz="3200">
                <a:solidFill>
                  <a:srgbClr val="0056A4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56A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 dirty="0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56A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 dirty="0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B55657E-14F2-4985-846F-0709CB244435}" type="datetimeFigureOut">
              <a:rPr lang="ko-KR" altLang="en-US" smtClean="0"/>
              <a:pPr/>
              <a:t>2012-10-15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1ED42D-0658-401D-8E2C-CBD93012186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14282" y="357166"/>
            <a:ext cx="8186766" cy="571504"/>
          </a:xfrm>
        </p:spPr>
        <p:txBody>
          <a:bodyPr>
            <a:noAutofit/>
          </a:bodyPr>
          <a:lstStyle>
            <a:lvl1pPr algn="l">
              <a:defRPr sz="3200">
                <a:solidFill>
                  <a:srgbClr val="0056A4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B55657E-14F2-4985-846F-0709CB244435}" type="datetimeFigureOut">
              <a:rPr lang="ko-KR" altLang="en-US" smtClean="0"/>
              <a:pPr/>
              <a:t>2012-10-15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1ED42D-0658-401D-8E2C-CBD93012186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B55657E-14F2-4985-846F-0709CB244435}" type="datetimeFigureOut">
              <a:rPr lang="ko-KR" altLang="en-US" smtClean="0"/>
              <a:pPr/>
              <a:t>2012-10-15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1ED42D-0658-401D-8E2C-CBD93012186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B55657E-14F2-4985-846F-0709CB244435}" type="datetimeFigureOut">
              <a:rPr lang="ko-KR" altLang="en-US" smtClean="0"/>
              <a:pPr/>
              <a:t>2012-10-15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1ED42D-0658-401D-8E2C-CBD93012186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 smtClean="0"/>
              <a:t>그림을 추가하려면 아이콘을 클릭하십시오</a:t>
            </a:r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B55657E-14F2-4985-846F-0709CB244435}" type="datetimeFigureOut">
              <a:rPr lang="ko-KR" altLang="en-US" smtClean="0"/>
              <a:pPr/>
              <a:t>2012-10-15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1ED42D-0658-401D-8E2C-CBD93012186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제목 개체 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7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ea typeface="굴림" charset="-127"/>
              </a:defRPr>
            </a:lvl1pPr>
          </a:lstStyle>
          <a:p>
            <a:fld id="{EB55657E-14F2-4985-846F-0709CB244435}" type="datetimeFigureOut">
              <a:rPr lang="ko-KR" altLang="en-US" smtClean="0"/>
              <a:pPr/>
              <a:t>2012-10-15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a typeface="굴림" charset="-127"/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a typeface="굴림" charset="-127"/>
              </a:defRPr>
            </a:lvl1pPr>
          </a:lstStyle>
          <a:p>
            <a:fld id="{701ED42D-0658-401D-8E2C-CBD93012186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latinLnBrk="1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latinLnBrk="1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1" fontAlgn="base" latinLnBrk="1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1" fontAlgn="base" latinLnBrk="1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1" fontAlgn="base" latinLnBrk="1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eaLnBrk="1" fontAlgn="base" latinLnBrk="1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eaLnBrk="1" fontAlgn="base" latinLnBrk="1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eaLnBrk="1" fontAlgn="base" latinLnBrk="1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eaLnBrk="1" fontAlgn="base" latinLnBrk="1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1" fontAlgn="base" latinLnBrk="1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latinLnBrk="1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latinLnBrk="1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latinLnBrk="1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latinLnBrk="1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9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notesSlide" Target="../notesSlides/notesSlide2.xml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11" Type="http://schemas.openxmlformats.org/officeDocument/2006/relationships/image" Target="../media/image10.png"/><Relationship Id="rId5" Type="http://schemas.openxmlformats.org/officeDocument/2006/relationships/oleObject" Target="../embeddings/oleObject2.bin"/><Relationship Id="rId10" Type="http://schemas.openxmlformats.org/officeDocument/2006/relationships/image" Target="../media/image9.png"/><Relationship Id="rId4" Type="http://schemas.openxmlformats.org/officeDocument/2006/relationships/oleObject" Target="../embeddings/oleObject1.bin"/><Relationship Id="rId9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7" Type="http://schemas.openxmlformats.org/officeDocument/2006/relationships/image" Target="../media/image16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5.png"/><Relationship Id="rId5" Type="http://schemas.openxmlformats.org/officeDocument/2006/relationships/oleObject" Target="../embeddings/oleObject6.bin"/><Relationship Id="rId4" Type="http://schemas.openxmlformats.org/officeDocument/2006/relationships/oleObject" Target="../embeddings/oleObject5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8.bin"/><Relationship Id="rId4" Type="http://schemas.openxmlformats.org/officeDocument/2006/relationships/oleObject" Target="../embeddings/oleObject7.bin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323528" y="1428736"/>
            <a:ext cx="8358214" cy="1470025"/>
          </a:xfrm>
        </p:spPr>
        <p:txBody>
          <a:bodyPr/>
          <a:lstStyle/>
          <a:p>
            <a:r>
              <a:rPr lang="en-US" altLang="ko-KR" dirty="0" smtClean="0"/>
              <a:t>Improvement of the rate control for HEVC</a:t>
            </a:r>
            <a:br>
              <a:rPr lang="en-US" altLang="ko-KR" dirty="0" smtClean="0"/>
            </a:br>
            <a:r>
              <a:rPr lang="en-US" altLang="ko-KR" sz="2400" dirty="0" smtClean="0"/>
              <a:t>(JCTVC-K0229)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ko-KR" dirty="0" smtClean="0"/>
              <a:t>J. </a:t>
            </a:r>
            <a:r>
              <a:rPr lang="en-US" altLang="ko-KR" dirty="0" err="1" smtClean="0"/>
              <a:t>Yoo</a:t>
            </a:r>
            <a:r>
              <a:rPr lang="en-US" altLang="ko-KR" dirty="0"/>
              <a:t>, J. Nam, H. Choi, D. </a:t>
            </a:r>
            <a:r>
              <a:rPr lang="en-US" altLang="ko-KR" dirty="0" err="1" smtClean="0"/>
              <a:t>Sim</a:t>
            </a:r>
            <a:endParaRPr lang="en-US" altLang="ko-KR" dirty="0" smtClean="0"/>
          </a:p>
          <a:p>
            <a:r>
              <a:rPr lang="en-US" altLang="ko-KR" dirty="0" err="1" smtClean="0"/>
              <a:t>KwangWoon</a:t>
            </a:r>
            <a:r>
              <a:rPr lang="en-US" altLang="ko-KR" dirty="0" smtClean="0"/>
              <a:t> </a:t>
            </a:r>
            <a:r>
              <a:rPr lang="en-US" altLang="ko-KR" dirty="0" err="1" smtClean="0"/>
              <a:t>Univ</a:t>
            </a:r>
            <a:r>
              <a:rPr lang="en-US" altLang="ko-KR" dirty="0" smtClean="0"/>
              <a:t> (KWU)</a:t>
            </a:r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2927122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PSNR </a:t>
            </a:r>
            <a:r>
              <a:rPr lang="en-US" altLang="ko-KR" dirty="0"/>
              <a:t>over frame </a:t>
            </a:r>
            <a:r>
              <a:rPr lang="en-US" altLang="ko-KR" dirty="0" smtClean="0"/>
              <a:t>index for RA</a:t>
            </a:r>
            <a:endParaRPr lang="ko-KR" alt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307492"/>
            <a:ext cx="3960000" cy="25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1" name="Picture 3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099724"/>
            <a:ext cx="3960000" cy="25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2" name="Picture 4"/>
          <p:cNvPicPr>
            <a:picLocks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5576" y="4099724"/>
            <a:ext cx="3960000" cy="25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3" name="Picture 5"/>
          <p:cNvPicPr>
            <a:picLocks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5576" y="1293927"/>
            <a:ext cx="3960000" cy="25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5507664" y="1056372"/>
            <a:ext cx="253947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50" b="1" dirty="0" err="1" smtClean="0">
                <a:solidFill>
                  <a:srgbClr val="002060"/>
                </a:solidFill>
              </a:rPr>
              <a:t>BasketballDrive</a:t>
            </a:r>
            <a:r>
              <a:rPr lang="en-US" altLang="ko-KR" sz="1050" b="1" dirty="0" smtClean="0">
                <a:solidFill>
                  <a:srgbClr val="002060"/>
                </a:solidFill>
              </a:rPr>
              <a:t> 17,817 Kbps, 48 FPS</a:t>
            </a:r>
            <a:endParaRPr lang="ko-KR" altLang="en-US" sz="1050" b="1" dirty="0">
              <a:solidFill>
                <a:srgbClr val="00206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331200" y="1069794"/>
            <a:ext cx="191911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50" b="1" dirty="0" smtClean="0">
                <a:solidFill>
                  <a:srgbClr val="002060"/>
                </a:solidFill>
              </a:rPr>
              <a:t>Traffic 13141 Kbps, 32 FPS</a:t>
            </a:r>
            <a:endParaRPr lang="ko-KR" altLang="en-US" sz="1050" b="1" dirty="0">
              <a:solidFill>
                <a:srgbClr val="00206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262684" y="3845808"/>
            <a:ext cx="238879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50" b="1" dirty="0" err="1" smtClean="0">
                <a:solidFill>
                  <a:srgbClr val="002060"/>
                </a:solidFill>
              </a:rPr>
              <a:t>BasketballDrill</a:t>
            </a:r>
            <a:r>
              <a:rPr lang="en-US" altLang="ko-KR" sz="1050" b="1" dirty="0" smtClean="0">
                <a:solidFill>
                  <a:srgbClr val="002060"/>
                </a:solidFill>
              </a:rPr>
              <a:t> 3,614 Kbps, 48 FPS</a:t>
            </a:r>
            <a:endParaRPr lang="ko-KR" altLang="en-US" sz="1050" b="1" dirty="0">
              <a:solidFill>
                <a:srgbClr val="00206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652120" y="3845808"/>
            <a:ext cx="229261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50" b="1" dirty="0" err="1" smtClean="0">
                <a:solidFill>
                  <a:srgbClr val="002060"/>
                </a:solidFill>
              </a:rPr>
              <a:t>BasketballPass</a:t>
            </a:r>
            <a:r>
              <a:rPr lang="en-US" altLang="ko-KR" sz="1050" b="1" dirty="0" smtClean="0">
                <a:solidFill>
                  <a:srgbClr val="002060"/>
                </a:solidFill>
              </a:rPr>
              <a:t> 197 Kbps, 48 FPS</a:t>
            </a:r>
            <a:endParaRPr lang="ko-KR" altLang="en-US" sz="105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13093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42844" y="357166"/>
            <a:ext cx="8821644" cy="571504"/>
          </a:xfrm>
        </p:spPr>
        <p:txBody>
          <a:bodyPr/>
          <a:lstStyle/>
          <a:p>
            <a:r>
              <a:rPr lang="en-US" altLang="ko-KR" dirty="0"/>
              <a:t>Performance evaluation of the improved RC </a:t>
            </a:r>
            <a:r>
              <a:rPr lang="en-US" altLang="ko-KR" dirty="0" smtClean="0"/>
              <a:t>for LD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28596" y="1628800"/>
            <a:ext cx="8258204" cy="702410"/>
          </a:xfrm>
        </p:spPr>
        <p:txBody>
          <a:bodyPr/>
          <a:lstStyle/>
          <a:p>
            <a:r>
              <a:rPr lang="en-US" altLang="ko-KR" sz="1800" dirty="0" smtClean="0"/>
              <a:t>Low delay</a:t>
            </a:r>
            <a:endParaRPr lang="ko-KR" altLang="en-US" sz="1800" dirty="0"/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315337352"/>
              </p:ext>
            </p:extLst>
          </p:nvPr>
        </p:nvGraphicFramePr>
        <p:xfrm>
          <a:off x="611560" y="4653112"/>
          <a:ext cx="7920881" cy="1800224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720080"/>
                <a:gridCol w="800089"/>
                <a:gridCol w="800089"/>
                <a:gridCol w="800089"/>
                <a:gridCol w="800089"/>
                <a:gridCol w="800089"/>
                <a:gridCol w="800089"/>
                <a:gridCol w="800089"/>
                <a:gridCol w="800089"/>
                <a:gridCol w="800089"/>
              </a:tblGrid>
              <a:tr h="225028">
                <a:tc row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68576" marR="68576" marT="0" marB="0" anchor="ctr"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The HM8.0 RC</a:t>
                      </a:r>
                      <a:endParaRPr 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68576" marR="68576" marT="0" marB="0" anchor="ctr"/>
                </a:tc>
                <a:tc hMerge="1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200" dirty="0">
                        <a:effectLst/>
                        <a:latin typeface="Times New Roman" pitchFamily="18" charset="0"/>
                        <a:ea typeface="맑은 고딕"/>
                        <a:cs typeface="Times New Roman" pitchFamily="18" charset="0"/>
                      </a:endParaRPr>
                    </a:p>
                  </a:txBody>
                  <a:tcPr marL="68576" marR="68576" marT="0" marB="0" anchor="ctr"/>
                </a:tc>
                <a:tc hMerge="1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68576" marR="68576" marT="0" marB="0" anchor="ctr"/>
                </a:tc>
                <a:tc gridSpan="5">
                  <a:txBody>
                    <a:bodyPr/>
                    <a:lstStyle/>
                    <a:p>
                      <a:pPr marL="0" marR="0" indent="0" algn="ctr" defTabSz="914400" rtl="0" eaLnBrk="1" fontAlgn="auto" latinLnBrk="1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The proposed RC</a:t>
                      </a:r>
                      <a:endParaRPr lang="ko-KR" altLang="ko-KR" sz="11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68576" marR="68576" marT="0" marB="0" anchor="ctr"/>
                </a:tc>
                <a:tc hMerge="1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200" dirty="0">
                        <a:effectLst/>
                        <a:latin typeface="Times New Roman" pitchFamily="18" charset="0"/>
                        <a:ea typeface="맑은 고딕"/>
                        <a:cs typeface="Times New Roman" pitchFamily="18" charset="0"/>
                      </a:endParaRPr>
                    </a:p>
                  </a:txBody>
                  <a:tcPr marL="68576" marR="68576" marT="0" marB="0" anchor="ctr"/>
                </a:tc>
                <a:tc hMerge="1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200" dirty="0">
                        <a:effectLst/>
                        <a:latin typeface="Times New Roman" pitchFamily="18" charset="0"/>
                        <a:ea typeface="맑은 고딕"/>
                        <a:cs typeface="Times New Roman" pitchFamily="18" charset="0"/>
                      </a:endParaRPr>
                    </a:p>
                  </a:txBody>
                  <a:tcPr marL="68576" marR="68576" marT="0" marB="0" anchor="ctr"/>
                </a:tc>
                <a:tc hMerge="1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200" dirty="0">
                        <a:effectLst/>
                        <a:latin typeface="Times New Roman" pitchFamily="18" charset="0"/>
                        <a:ea typeface="맑은 고딕"/>
                        <a:cs typeface="Times New Roman" pitchFamily="18" charset="0"/>
                      </a:endParaRPr>
                    </a:p>
                  </a:txBody>
                  <a:tcPr marL="68576" marR="68576" marT="0" marB="0" anchor="ctr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endParaRPr lang="ko-KR" altLang="ko-KR" sz="11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68576" marR="68576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ko-KR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Δ</a:t>
                      </a:r>
                      <a:r>
                        <a:rPr lang="en-CA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VAR</a:t>
                      </a:r>
                      <a:endParaRPr lang="ko-KR" altLang="ko-KR" sz="11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68576" marR="68576" marT="0" marB="0" anchor="ctr"/>
                </a:tc>
              </a:tr>
              <a:tr h="225028">
                <a:tc vMerge="1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400" dirty="0">
                        <a:effectLst/>
                        <a:latin typeface="Times New Roman" pitchFamily="18" charset="0"/>
                        <a:ea typeface="맑은 고딕"/>
                        <a:cs typeface="Times New Roman" pitchFamily="18" charset="0"/>
                      </a:endParaRPr>
                    </a:p>
                  </a:txBody>
                  <a:tcPr marL="68576" marR="68576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ko-KR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Δ</a:t>
                      </a:r>
                      <a:r>
                        <a:rPr lang="en-CA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kbps</a:t>
                      </a:r>
                      <a:endParaRPr 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68576" marR="68576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ko-KR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Δ</a:t>
                      </a:r>
                      <a:r>
                        <a:rPr lang="en-CA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PSNR</a:t>
                      </a:r>
                      <a:endParaRPr 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68576" marR="68576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VAR</a:t>
                      </a:r>
                      <a:endParaRPr lang="ko-KR" altLang="ko-KR" sz="11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76" marR="68576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ko-KR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Δ</a:t>
                      </a:r>
                      <a:r>
                        <a:rPr lang="en-CA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kbps</a:t>
                      </a:r>
                      <a:endParaRPr 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68576" marR="68576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ko-KR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Δ</a:t>
                      </a:r>
                      <a:r>
                        <a:rPr lang="en-CA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PSNR</a:t>
                      </a:r>
                      <a:endParaRPr 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68576" marR="68576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BD-PSNR</a:t>
                      </a:r>
                      <a:endParaRPr 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68576" marR="68576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BD-BR</a:t>
                      </a:r>
                      <a:endParaRPr 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68576" marR="68576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VAR</a:t>
                      </a:r>
                      <a:endParaRPr 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68576" marR="68576" marT="0" marB="0" anchor="ctr"/>
                </a:tc>
                <a:tc vMerge="1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200" dirty="0">
                        <a:effectLst/>
                        <a:latin typeface="Times New Roman" pitchFamily="18" charset="0"/>
                        <a:ea typeface="맑은 고딕"/>
                        <a:cs typeface="Times New Roman" pitchFamily="18" charset="0"/>
                      </a:endParaRPr>
                    </a:p>
                  </a:txBody>
                  <a:tcPr marL="68576" marR="68576" marT="0" marB="0" anchor="ctr"/>
                </a:tc>
              </a:tr>
              <a:tr h="22502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ClassA</a:t>
                      </a:r>
                      <a:endParaRPr 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68576" marR="68576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22502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ClassB</a:t>
                      </a:r>
                      <a:endParaRPr 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68576" marR="68576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0.19 </a:t>
                      </a:r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%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-0.86 </a:t>
                      </a:r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dB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70722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0.29 </a:t>
                      </a:r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%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-1.87 </a:t>
                      </a:r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dB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-1.23 dB</a:t>
                      </a:r>
                      <a:endParaRPr 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47.73 %</a:t>
                      </a:r>
                      <a:endParaRPr lang="ko-KR" sz="1100" b="0" i="0" u="none" strike="noStrike" kern="120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38191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46.00%</a:t>
                      </a:r>
                    </a:p>
                  </a:txBody>
                  <a:tcPr marL="9525" marR="9525" marT="9525" marB="0" anchor="ctr"/>
                </a:tc>
              </a:tr>
              <a:tr h="22502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ClassC</a:t>
                      </a:r>
                      <a:endParaRPr 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68576" marR="68576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0.26 </a:t>
                      </a:r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%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-0.53 </a:t>
                      </a:r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dB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17265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0.18 </a:t>
                      </a:r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%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-1.16 </a:t>
                      </a:r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dB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-1.23 dB</a:t>
                      </a:r>
                      <a:endParaRPr 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18.65 %</a:t>
                      </a:r>
                      <a:endParaRPr lang="ko-KR" sz="1100" b="0" i="0" u="none" strike="noStrike" kern="120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2864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83.41%</a:t>
                      </a:r>
                    </a:p>
                  </a:txBody>
                  <a:tcPr marL="9525" marR="9525" marT="9525" marB="0" anchor="ctr"/>
                </a:tc>
              </a:tr>
              <a:tr h="22502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ClassD</a:t>
                      </a:r>
                      <a:endParaRPr 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68576" marR="68576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0.14 </a:t>
                      </a:r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%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-0.45 </a:t>
                      </a:r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dB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2876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0.19 %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-0.87 </a:t>
                      </a:r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dB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-0.72 dB</a:t>
                      </a:r>
                      <a:endParaRPr lang="ko-KR" sz="1100" b="0" i="0" u="none" strike="noStrike" kern="120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13.41 %</a:t>
                      </a:r>
                      <a:endParaRPr lang="ko-KR" sz="1100" b="0" i="0" u="none" strike="noStrike" kern="120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1744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39.36%</a:t>
                      </a:r>
                    </a:p>
                  </a:txBody>
                  <a:tcPr marL="9525" marR="9525" marT="9525" marB="0" anchor="ctr"/>
                </a:tc>
              </a:tr>
              <a:tr h="22502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ClassE</a:t>
                      </a:r>
                      <a:endParaRPr 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68576" marR="68576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0.50 </a:t>
                      </a:r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%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-0.71 </a:t>
                      </a:r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dB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9377 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0.73 </a:t>
                      </a:r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%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-1.42 </a:t>
                      </a:r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dB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-0.51 dB </a:t>
                      </a:r>
                      <a:endParaRPr lang="ko-KR" sz="1100" b="0" i="0" u="none" strike="noStrike" kern="120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2865" marR="6286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30.46 %</a:t>
                      </a:r>
                      <a:endParaRPr lang="ko-KR" sz="1100" b="0" i="0" u="none" strike="noStrike" kern="120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2865" marR="62865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6026 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35.74%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22502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Average</a:t>
                      </a:r>
                      <a:endParaRPr 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68576" marR="68576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0.27 </a:t>
                      </a:r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%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-0.64 </a:t>
                      </a:r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dB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25060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0.35 </a:t>
                      </a:r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%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-1.33 </a:t>
                      </a:r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dB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-0.92 dB</a:t>
                      </a:r>
                      <a:endParaRPr lang="ko-KR" sz="1100" b="0" i="0" u="none" strike="noStrike" kern="120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27.56 %</a:t>
                      </a:r>
                      <a:endParaRPr 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12206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51.13%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5" name="내용 개체 틀 5"/>
          <p:cNvSpPr txBox="1">
            <a:spLocks/>
          </p:cNvSpPr>
          <p:nvPr/>
        </p:nvSpPr>
        <p:spPr bwMode="auto">
          <a:xfrm>
            <a:off x="428596" y="4166750"/>
            <a:ext cx="8258204" cy="558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1" fontAlgn="base" latinLnBrk="1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74638" algn="l" rtl="0" eaLnBrk="1" fontAlgn="base" latinLnBrk="1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rtl="0" eaLnBrk="1" fontAlgn="base" latinLnBrk="1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800" dirty="0" smtClean="0"/>
              <a:t>Low delay P</a:t>
            </a:r>
            <a:endParaRPr lang="ko-KR" altLang="en-US" sz="1800" dirty="0"/>
          </a:p>
        </p:txBody>
      </p:sp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5674087"/>
              </p:ext>
            </p:extLst>
          </p:nvPr>
        </p:nvGraphicFramePr>
        <p:xfrm>
          <a:off x="611560" y="2115186"/>
          <a:ext cx="7920880" cy="1800224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792088"/>
                <a:gridCol w="792088"/>
                <a:gridCol w="792088"/>
                <a:gridCol w="792088"/>
                <a:gridCol w="792088"/>
                <a:gridCol w="792088"/>
                <a:gridCol w="792088"/>
                <a:gridCol w="792088"/>
                <a:gridCol w="792088"/>
                <a:gridCol w="792088"/>
              </a:tblGrid>
              <a:tr h="225028">
                <a:tc row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68576" marR="68576" marT="0" marB="0" anchor="ctr"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The HM8.0 RC</a:t>
                      </a:r>
                      <a:endParaRPr 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68576" marR="68576" marT="0" marB="0" anchor="ctr"/>
                </a:tc>
                <a:tc hMerge="1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200" dirty="0">
                        <a:effectLst/>
                        <a:latin typeface="Times New Roman" pitchFamily="18" charset="0"/>
                        <a:ea typeface="맑은 고딕"/>
                        <a:cs typeface="Times New Roman" pitchFamily="18" charset="0"/>
                      </a:endParaRPr>
                    </a:p>
                  </a:txBody>
                  <a:tcPr marL="68576" marR="68576" marT="0" marB="0" anchor="ctr"/>
                </a:tc>
                <a:tc hMerge="1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68576" marR="68576" marT="0" marB="0" anchor="ctr"/>
                </a:tc>
                <a:tc gridSpan="5">
                  <a:txBody>
                    <a:bodyPr/>
                    <a:lstStyle/>
                    <a:p>
                      <a:pPr marL="0" marR="0" indent="0" algn="ctr" defTabSz="914400" rtl="0" eaLnBrk="1" fontAlgn="auto" latinLnBrk="1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The proposed RC (LB)</a:t>
                      </a:r>
                      <a:endParaRPr lang="ko-KR" altLang="ko-KR" sz="11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68576" marR="68576" marT="0" marB="0" anchor="ctr"/>
                </a:tc>
                <a:tc hMerge="1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200" dirty="0">
                        <a:effectLst/>
                        <a:latin typeface="Times New Roman" pitchFamily="18" charset="0"/>
                        <a:ea typeface="맑은 고딕"/>
                        <a:cs typeface="Times New Roman" pitchFamily="18" charset="0"/>
                      </a:endParaRPr>
                    </a:p>
                  </a:txBody>
                  <a:tcPr marL="68576" marR="68576" marT="0" marB="0" anchor="ctr"/>
                </a:tc>
                <a:tc hMerge="1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200" dirty="0">
                        <a:effectLst/>
                        <a:latin typeface="Times New Roman" pitchFamily="18" charset="0"/>
                        <a:ea typeface="맑은 고딕"/>
                        <a:cs typeface="Times New Roman" pitchFamily="18" charset="0"/>
                      </a:endParaRPr>
                    </a:p>
                  </a:txBody>
                  <a:tcPr marL="68576" marR="68576" marT="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200" dirty="0">
                        <a:effectLst/>
                        <a:latin typeface="Times New Roman" pitchFamily="18" charset="0"/>
                        <a:ea typeface="맑은 고딕"/>
                        <a:cs typeface="Times New Roman" pitchFamily="18" charset="0"/>
                      </a:endParaRPr>
                    </a:p>
                  </a:txBody>
                  <a:tcPr marL="68576" marR="68576" marT="0" marB="0" anchor="ctr"/>
                </a:tc>
                <a:tc row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ko-KR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Δ</a:t>
                      </a:r>
                      <a:r>
                        <a:rPr lang="en-CA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VAR</a:t>
                      </a:r>
                      <a:endParaRPr lang="ko-KR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76" marR="68576" marT="0" marB="0" anchor="ctr"/>
                </a:tc>
              </a:tr>
              <a:tr h="225028">
                <a:tc vMerge="1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400" dirty="0">
                        <a:effectLst/>
                        <a:latin typeface="Times New Roman" pitchFamily="18" charset="0"/>
                        <a:ea typeface="맑은 고딕"/>
                        <a:cs typeface="Times New Roman" pitchFamily="18" charset="0"/>
                      </a:endParaRPr>
                    </a:p>
                  </a:txBody>
                  <a:tcPr marL="68576" marR="68576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ko-KR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Δ</a:t>
                      </a:r>
                      <a:r>
                        <a:rPr lang="en-CA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kbps</a:t>
                      </a:r>
                      <a:endParaRPr 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68576" marR="68576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ko-KR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Δ</a:t>
                      </a:r>
                      <a:r>
                        <a:rPr lang="en-CA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PSNR</a:t>
                      </a:r>
                      <a:endParaRPr 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68576" marR="68576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VAR</a:t>
                      </a:r>
                      <a:endParaRPr 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68576" marR="68576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ko-KR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Δ</a:t>
                      </a:r>
                      <a:r>
                        <a:rPr lang="en-CA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kbps</a:t>
                      </a:r>
                      <a:endParaRPr 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68576" marR="68576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ko-KR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Δ</a:t>
                      </a:r>
                      <a:r>
                        <a:rPr lang="en-CA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PSNR</a:t>
                      </a:r>
                      <a:endParaRPr 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68576" marR="68576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BD-PSNR</a:t>
                      </a:r>
                      <a:endParaRPr 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68576" marR="68576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BD-BR</a:t>
                      </a:r>
                      <a:endParaRPr 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68576" marR="68576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VAR</a:t>
                      </a:r>
                      <a:endParaRPr 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68576" marR="68576" marT="0" marB="0" anchor="ctr"/>
                </a:tc>
                <a:tc vMerge="1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200" dirty="0">
                        <a:effectLst/>
                        <a:latin typeface="Times New Roman" pitchFamily="18" charset="0"/>
                        <a:ea typeface="맑은 고딕"/>
                        <a:cs typeface="Times New Roman" pitchFamily="18" charset="0"/>
                      </a:endParaRPr>
                    </a:p>
                  </a:txBody>
                  <a:tcPr marL="68576" marR="68576" marT="0" marB="0" anchor="ctr"/>
                </a:tc>
              </a:tr>
              <a:tr h="22502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ClassA</a:t>
                      </a:r>
                      <a:endParaRPr 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68576" marR="68576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22502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ClassB</a:t>
                      </a:r>
                      <a:endParaRPr 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68576" marR="68576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0.26 </a:t>
                      </a:r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%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-0.93 </a:t>
                      </a:r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dB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70460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0.34 </a:t>
                      </a:r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%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-2.07 </a:t>
                      </a:r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dB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-1.08 </a:t>
                      </a:r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dB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40.62 </a:t>
                      </a:r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%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32029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54.54 %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22502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ClassC</a:t>
                      </a:r>
                      <a:endParaRPr 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68576" marR="68576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0.38 </a:t>
                      </a:r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%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-0.56 </a:t>
                      </a:r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dB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15734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0.19 </a:t>
                      </a:r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%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-1.26 </a:t>
                      </a:r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dB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-0.63 </a:t>
                      </a:r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dB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16.96 </a:t>
                      </a:r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%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2692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82.89 %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22502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ClassD</a:t>
                      </a:r>
                      <a:endParaRPr 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68576" marR="68576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0.13 </a:t>
                      </a:r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%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-0.45 </a:t>
                      </a:r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dB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2785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0.17 </a:t>
                      </a:r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%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-0.92 </a:t>
                      </a:r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dB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-0.44 </a:t>
                      </a:r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dB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11.62 </a:t>
                      </a:r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%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1581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43.23 %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22502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ClassE</a:t>
                      </a:r>
                      <a:endParaRPr 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68576" marR="68576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0.50 </a:t>
                      </a:r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%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-0.77 </a:t>
                      </a:r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dB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7778 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0.72 </a:t>
                      </a:r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%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-1.48 </a:t>
                      </a:r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dB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-0.72 </a:t>
                      </a:r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dB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-1.45 </a:t>
                      </a:r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%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6270 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19.39 %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22502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Average</a:t>
                      </a:r>
                      <a:endParaRPr 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68576" marR="68576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0.32 </a:t>
                      </a:r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%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-0.68 </a:t>
                      </a:r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dB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24189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0.35 </a:t>
                      </a:r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%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-1.43 </a:t>
                      </a:r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dB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-0.72 </a:t>
                      </a:r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dB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16.94 </a:t>
                      </a:r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%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10643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50.01 %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graphicFrame>
        <p:nvGraphicFramePr>
          <p:cNvPr id="9" name="개체 8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09573821"/>
              </p:ext>
            </p:extLst>
          </p:nvPr>
        </p:nvGraphicFramePr>
        <p:xfrm>
          <a:off x="5126039" y="1279525"/>
          <a:ext cx="2902346" cy="512539"/>
        </p:xfrm>
        <a:graphic>
          <a:graphicData uri="http://schemas.openxmlformats.org/presentationml/2006/ole">
            <p:oleObj spid="_x0000_s15376" name="수식" r:id="rId4" imgW="3466800" imgH="609480" progId="Equation.3">
              <p:embed/>
            </p:oleObj>
          </a:graphicData>
        </a:graphic>
      </p:graphicFrame>
    </p:spTree>
    <p:extLst>
      <p:ext uri="{BB962C8B-B14F-4D97-AF65-F5344CB8AC3E}">
        <p14:creationId xmlns="" xmlns:p14="http://schemas.microsoft.com/office/powerpoint/2010/main" val="1222182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그림 11" descr="이미지 2.png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4752976" y="3980834"/>
            <a:ext cx="3960000" cy="2520000"/>
          </a:xfrm>
          <a:prstGeom prst="rect">
            <a:avLst/>
          </a:prstGeom>
        </p:spPr>
      </p:pic>
      <p:pic>
        <p:nvPicPr>
          <p:cNvPr id="11" name="그림 10" descr="이미지 1.png"/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461934" y="3971929"/>
            <a:ext cx="3960000" cy="2520000"/>
          </a:xfrm>
          <a:prstGeom prst="rect">
            <a:avLst/>
          </a:prstGeom>
        </p:spPr>
      </p:pic>
      <p:pic>
        <p:nvPicPr>
          <p:cNvPr id="3083" name="Picture 11"/>
          <p:cNvPicPr>
            <a:picLocks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8974" y="1341048"/>
            <a:ext cx="3960000" cy="25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2" name="Picture 10"/>
          <p:cNvPicPr>
            <a:picLocks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341048"/>
            <a:ext cx="3960000" cy="25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Actual generated bits over frame </a:t>
            </a:r>
            <a:r>
              <a:rPr lang="en-US" altLang="ko-KR" dirty="0" smtClean="0"/>
              <a:t>index for LB</a:t>
            </a:r>
            <a:endParaRPr lang="ko-KR" alt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68353" y="1446892"/>
            <a:ext cx="287931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50" b="1" dirty="0" err="1" smtClean="0">
                <a:solidFill>
                  <a:srgbClr val="002060"/>
                </a:solidFill>
              </a:rPr>
              <a:t>BasketballPass</a:t>
            </a:r>
            <a:r>
              <a:rPr lang="en-US" altLang="ko-KR" sz="1050" b="1" dirty="0" smtClean="0">
                <a:solidFill>
                  <a:srgbClr val="002060"/>
                </a:solidFill>
              </a:rPr>
              <a:t> 209 Kbps, with HM8.0 RC</a:t>
            </a:r>
            <a:endParaRPr lang="ko-KR" altLang="en-US" sz="1050" b="1" dirty="0">
              <a:solidFill>
                <a:srgbClr val="00206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11560" y="4077072"/>
            <a:ext cx="303320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50" b="1" dirty="0" err="1" smtClean="0">
                <a:solidFill>
                  <a:srgbClr val="002060"/>
                </a:solidFill>
              </a:rPr>
              <a:t>BasketballDrill</a:t>
            </a:r>
            <a:r>
              <a:rPr lang="en-US" altLang="ko-KR" sz="1050" b="1" dirty="0" smtClean="0">
                <a:solidFill>
                  <a:srgbClr val="002060"/>
                </a:solidFill>
              </a:rPr>
              <a:t> 418 Kbps with the </a:t>
            </a:r>
            <a:r>
              <a:rPr lang="en-US" altLang="ko-KR" sz="1050" b="1" dirty="0" smtClean="0"/>
              <a:t>HM8.0 RC</a:t>
            </a:r>
            <a:endParaRPr lang="ko-KR" altLang="en-US" sz="1050" b="1" dirty="0">
              <a:solidFill>
                <a:srgbClr val="00206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895616" y="4077072"/>
            <a:ext cx="321754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50" b="1" dirty="0" err="1" smtClean="0">
                <a:solidFill>
                  <a:srgbClr val="002060"/>
                </a:solidFill>
              </a:rPr>
              <a:t>BasketballDrill</a:t>
            </a:r>
            <a:r>
              <a:rPr lang="en-US" altLang="ko-KR" sz="1050" b="1" dirty="0" smtClean="0">
                <a:solidFill>
                  <a:srgbClr val="002060"/>
                </a:solidFill>
              </a:rPr>
              <a:t> 418 Kbps with the proposed</a:t>
            </a:r>
            <a:r>
              <a:rPr lang="en-US" altLang="ko-KR" sz="1050" b="1" dirty="0" smtClean="0"/>
              <a:t> RC</a:t>
            </a:r>
            <a:endParaRPr lang="ko-KR" altLang="en-US" sz="1050" b="1" dirty="0">
              <a:solidFill>
                <a:srgbClr val="00206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952409" y="1446892"/>
            <a:ext cx="338426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50" b="1" dirty="0" err="1" smtClean="0">
                <a:solidFill>
                  <a:srgbClr val="002060"/>
                </a:solidFill>
              </a:rPr>
              <a:t>BasketballPass</a:t>
            </a:r>
            <a:r>
              <a:rPr lang="en-US" altLang="ko-KR" sz="1050" b="1" dirty="0" smtClean="0">
                <a:solidFill>
                  <a:srgbClr val="002060"/>
                </a:solidFill>
              </a:rPr>
              <a:t> 209 Kbps, with the proposed.0 RC</a:t>
            </a:r>
            <a:endParaRPr lang="ko-KR" altLang="en-US" sz="105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84305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Status of accumulated occupancy of VB for LB</a:t>
            </a:r>
            <a:endParaRPr lang="ko-KR" altLang="en-US" dirty="0"/>
          </a:p>
        </p:txBody>
      </p:sp>
      <p:pic>
        <p:nvPicPr>
          <p:cNvPr id="4100" name="Picture 4" descr="C:\Users\mmyjh\Desktop\LB_BlowingBubble_821.png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814" y="4077352"/>
            <a:ext cx="3960000" cy="2520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mmyjh\Desktop\LB_BQMall_4184.png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56" y="1269040"/>
            <a:ext cx="3960000" cy="2520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6109933" y="993939"/>
            <a:ext cx="117852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b="1" dirty="0" err="1" smtClean="0"/>
              <a:t>BQMall</a:t>
            </a:r>
            <a:r>
              <a:rPr lang="en-US" altLang="ko-KR" sz="1100" b="1" dirty="0" smtClean="0"/>
              <a:t> 4,184K</a:t>
            </a:r>
            <a:endParaRPr lang="ko-KR" altLang="en-US" sz="11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717289" y="3815462"/>
            <a:ext cx="163057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b="1" dirty="0" err="1" smtClean="0"/>
              <a:t>BlowingBubble</a:t>
            </a:r>
            <a:r>
              <a:rPr lang="en-US" altLang="ko-KR" sz="1100" b="1" dirty="0" smtClean="0"/>
              <a:t> 821K</a:t>
            </a:r>
            <a:endParaRPr lang="ko-KR" altLang="en-US" sz="11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156176" y="3804389"/>
            <a:ext cx="117211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b="1" dirty="0" smtClean="0"/>
              <a:t>Johnny 1,506K</a:t>
            </a:r>
            <a:endParaRPr lang="ko-KR" altLang="en-US" sz="1100" b="1" dirty="0"/>
          </a:p>
        </p:txBody>
      </p:sp>
      <p:pic>
        <p:nvPicPr>
          <p:cNvPr id="13314" name="Picture 2"/>
          <p:cNvPicPr>
            <a:picLocks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984" y="1269040"/>
            <a:ext cx="3960000" cy="25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1677722" y="993939"/>
            <a:ext cx="138211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b="1" dirty="0" err="1" smtClean="0"/>
              <a:t>BQTerrace</a:t>
            </a:r>
            <a:r>
              <a:rPr lang="en-US" altLang="ko-KR" sz="1100" b="1" dirty="0" smtClean="0"/>
              <a:t> 1,986K</a:t>
            </a:r>
            <a:endParaRPr lang="ko-KR" altLang="en-US" sz="1100" b="1" dirty="0"/>
          </a:p>
        </p:txBody>
      </p:sp>
      <p:pic>
        <p:nvPicPr>
          <p:cNvPr id="13315" name="Picture 3"/>
          <p:cNvPicPr>
            <a:picLocks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572" y="4077352"/>
            <a:ext cx="3960000" cy="25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887358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Status of accumulated occupancy of VB for </a:t>
            </a:r>
            <a:r>
              <a:rPr lang="en-US" altLang="ko-KR" dirty="0" smtClean="0"/>
              <a:t>LP</a:t>
            </a:r>
            <a:endParaRPr lang="ko-KR" altLang="en-US" dirty="0"/>
          </a:p>
        </p:txBody>
      </p:sp>
      <p:pic>
        <p:nvPicPr>
          <p:cNvPr id="14338" name="Picture 2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243593"/>
            <a:ext cx="3960000" cy="25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677722" y="993939"/>
            <a:ext cx="138211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b="1" dirty="0" err="1" smtClean="0"/>
              <a:t>BQTerrace</a:t>
            </a:r>
            <a:r>
              <a:rPr lang="en-US" altLang="ko-KR" sz="1100" b="1" dirty="0" smtClean="0"/>
              <a:t> 2,351K</a:t>
            </a:r>
            <a:endParaRPr lang="ko-KR" altLang="en-US" sz="1100" b="1" dirty="0"/>
          </a:p>
        </p:txBody>
      </p:sp>
      <p:pic>
        <p:nvPicPr>
          <p:cNvPr id="14339" name="Picture 3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230382"/>
            <a:ext cx="3960000" cy="25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109933" y="993939"/>
            <a:ext cx="117852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b="1" dirty="0" err="1" smtClean="0"/>
              <a:t>BQMall</a:t>
            </a:r>
            <a:r>
              <a:rPr lang="en-US" altLang="ko-KR" sz="1100" b="1" dirty="0" smtClean="0"/>
              <a:t> 4,586K</a:t>
            </a:r>
            <a:endParaRPr lang="ko-KR" altLang="en-US" sz="1100" b="1" dirty="0"/>
          </a:p>
        </p:txBody>
      </p:sp>
      <p:pic>
        <p:nvPicPr>
          <p:cNvPr id="14340" name="Picture 4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077352"/>
            <a:ext cx="3960000" cy="25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717289" y="3815462"/>
            <a:ext cx="161775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b="1" dirty="0" err="1" smtClean="0"/>
              <a:t>BlowingBubble</a:t>
            </a:r>
            <a:r>
              <a:rPr lang="en-US" altLang="ko-KR" sz="1100" b="1" dirty="0" smtClean="0"/>
              <a:t> 8,57K</a:t>
            </a:r>
            <a:endParaRPr lang="ko-KR" altLang="en-US" sz="1100" b="1" dirty="0"/>
          </a:p>
        </p:txBody>
      </p:sp>
      <p:pic>
        <p:nvPicPr>
          <p:cNvPr id="14341" name="Picture 5"/>
          <p:cNvPicPr>
            <a:picLocks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4077352"/>
            <a:ext cx="3960000" cy="25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6156176" y="3804389"/>
            <a:ext cx="117211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b="1" dirty="0" smtClean="0"/>
              <a:t>Johnny 1,862K</a:t>
            </a:r>
            <a:endParaRPr lang="ko-KR" altLang="en-US" sz="1100" b="1" dirty="0"/>
          </a:p>
        </p:txBody>
      </p:sp>
    </p:spTree>
    <p:extLst>
      <p:ext uri="{BB962C8B-B14F-4D97-AF65-F5344CB8AC3E}">
        <p14:creationId xmlns="" xmlns:p14="http://schemas.microsoft.com/office/powerpoint/2010/main" val="3622186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latin typeface="Times New Roman" pitchFamily="18" charset="0"/>
                <a:cs typeface="Times New Roman" pitchFamily="18" charset="0"/>
              </a:rPr>
              <a:t>Conclusion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28596" y="1214422"/>
            <a:ext cx="8607900" cy="5000660"/>
          </a:xfrm>
        </p:spPr>
        <p:txBody>
          <a:bodyPr/>
          <a:lstStyle/>
          <a:p>
            <a:pPr lvl="1"/>
            <a:endParaRPr lang="en-US" altLang="ko-KR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altLang="ko-KR" dirty="0" smtClean="0">
                <a:latin typeface="Times New Roman" pitchFamily="18" charset="0"/>
                <a:cs typeface="Times New Roman" pitchFamily="18" charset="0"/>
              </a:rPr>
              <a:t>For the RA</a:t>
            </a:r>
            <a:r>
              <a:rPr lang="en-US" altLang="ko-KR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altLang="ko-KR" dirty="0" smtClean="0">
                <a:latin typeface="Times New Roman" pitchFamily="18" charset="0"/>
                <a:cs typeface="Times New Roman" pitchFamily="18" charset="0"/>
              </a:rPr>
              <a:t>RD performance is improved</a:t>
            </a:r>
          </a:p>
          <a:p>
            <a:pPr lvl="2"/>
            <a:r>
              <a:rPr lang="en-US" altLang="ko-KR" dirty="0" smtClean="0">
                <a:latin typeface="Times New Roman" pitchFamily="18" charset="0"/>
                <a:cs typeface="Times New Roman" pitchFamily="18" charset="0"/>
              </a:rPr>
              <a:t>average </a:t>
            </a:r>
            <a:r>
              <a:rPr lang="en-US" altLang="ko-KR" dirty="0">
                <a:latin typeface="Times New Roman" pitchFamily="18" charset="0"/>
                <a:cs typeface="Times New Roman" pitchFamily="18" charset="0"/>
              </a:rPr>
              <a:t>BD-PSNR </a:t>
            </a:r>
            <a:r>
              <a:rPr lang="en-US" altLang="ko-KR" dirty="0" smtClean="0">
                <a:latin typeface="Times New Roman" pitchFamily="18" charset="0"/>
                <a:cs typeface="Times New Roman" pitchFamily="18" charset="0"/>
              </a:rPr>
              <a:t>increases by 0.73 dB, compared to the HM8.0 RC</a:t>
            </a:r>
          </a:p>
          <a:p>
            <a:pPr lvl="2"/>
            <a:endParaRPr lang="en-US" altLang="ko-KR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altLang="ko-KR" dirty="0" smtClean="0">
                <a:latin typeface="Times New Roman" pitchFamily="18" charset="0"/>
                <a:cs typeface="Times New Roman" pitchFamily="18" charset="0"/>
              </a:rPr>
              <a:t>For the LD</a:t>
            </a:r>
            <a:r>
              <a:rPr lang="en-US" altLang="ko-KR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altLang="ko-KR" dirty="0" smtClean="0">
                <a:latin typeface="Times New Roman" pitchFamily="18" charset="0"/>
                <a:cs typeface="Times New Roman" pitchFamily="18" charset="0"/>
              </a:rPr>
              <a:t>reduction of bit fluctuation is achieved</a:t>
            </a:r>
          </a:p>
          <a:p>
            <a:pPr lvl="2"/>
            <a:r>
              <a:rPr lang="en-US" altLang="ko-KR" dirty="0" smtClean="0">
                <a:latin typeface="Times New Roman" pitchFamily="18" charset="0"/>
                <a:cs typeface="Times New Roman" pitchFamily="18" charset="0"/>
              </a:rPr>
              <a:t>Variation </a:t>
            </a:r>
            <a:r>
              <a:rPr lang="en-US" altLang="ko-KR" dirty="0">
                <a:latin typeface="Times New Roman" pitchFamily="18" charset="0"/>
                <a:cs typeface="Times New Roman" pitchFamily="18" charset="0"/>
              </a:rPr>
              <a:t>of bits fluctuation is reduced by </a:t>
            </a:r>
            <a:r>
              <a:rPr lang="en-US" altLang="ko-KR" dirty="0" smtClean="0">
                <a:latin typeface="Times New Roman" pitchFamily="18" charset="0"/>
                <a:cs typeface="Times New Roman" pitchFamily="18" charset="0"/>
              </a:rPr>
              <a:t>50.57%</a:t>
            </a:r>
            <a:br>
              <a:rPr lang="en-US" altLang="ko-KR" dirty="0" smtClean="0">
                <a:latin typeface="Times New Roman" pitchFamily="18" charset="0"/>
                <a:cs typeface="Times New Roman" pitchFamily="18" charset="0"/>
              </a:rPr>
            </a:br>
            <a:endParaRPr lang="en-US" altLang="ko-KR" dirty="0">
              <a:latin typeface="Times New Roman" pitchFamily="18" charset="0"/>
              <a:cs typeface="Times New Roman" pitchFamily="18" charset="0"/>
            </a:endParaRPr>
          </a:p>
          <a:p>
            <a:endParaRPr lang="en-US" altLang="ko-KR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altLang="ko-KR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altLang="ko-KR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altLang="ko-KR" dirty="0">
              <a:latin typeface="Times New Roman" pitchFamily="18" charset="0"/>
              <a:cs typeface="Times New Roman" pitchFamily="18" charset="0"/>
            </a:endParaRPr>
          </a:p>
          <a:p>
            <a:endParaRPr lang="en-US" altLang="ko-KR" dirty="0" smtClean="0">
              <a:latin typeface="Times New Roman" pitchFamily="18" charset="0"/>
              <a:cs typeface="Times New Roman" pitchFamily="18" charset="0"/>
            </a:endParaRPr>
          </a:p>
          <a:p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1017250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Unified rate control in HM8.0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28596" y="1214422"/>
            <a:ext cx="8607900" cy="1638514"/>
          </a:xfrm>
        </p:spPr>
        <p:txBody>
          <a:bodyPr/>
          <a:lstStyle/>
          <a:p>
            <a:r>
              <a:rPr lang="en-US" altLang="ko-KR" dirty="0" smtClean="0"/>
              <a:t>In random access</a:t>
            </a:r>
          </a:p>
          <a:p>
            <a:pPr lvl="1"/>
            <a:r>
              <a:rPr lang="en-US" altLang="ko-KR" dirty="0" smtClean="0"/>
              <a:t>BD-BITRATE and BD-PSNR losses are up to 31.51% and 1.27dB, respectively.</a:t>
            </a:r>
          </a:p>
          <a:p>
            <a:pPr lvl="2"/>
            <a:r>
              <a:rPr lang="en-US" altLang="ko-KR" dirty="0" smtClean="0"/>
              <a:t>Inaccurate target-bit computation for a frame.</a:t>
            </a:r>
          </a:p>
          <a:p>
            <a:pPr lvl="2"/>
            <a:r>
              <a:rPr lang="en-US" altLang="ko-KR" dirty="0" smtClean="0"/>
              <a:t>The bits for periodic IDR frames takes a large portion of 19.6% for a sequence.</a:t>
            </a:r>
            <a:endParaRPr lang="ko-KR" altLang="en-US" dirty="0"/>
          </a:p>
        </p:txBody>
      </p:sp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428596" y="3212976"/>
            <a:ext cx="8607900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1" fontAlgn="base" latinLnBrk="1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74638" algn="l" rtl="0" eaLnBrk="1" fontAlgn="base" latinLnBrk="1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rtl="0" eaLnBrk="1" fontAlgn="base" latinLnBrk="1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dirty="0" smtClean="0"/>
              <a:t>In low delay</a:t>
            </a:r>
          </a:p>
          <a:p>
            <a:pPr lvl="1"/>
            <a:r>
              <a:rPr lang="en-US" altLang="ko-KR" dirty="0" smtClean="0"/>
              <a:t>Large fluctuation: Maximum and minimum bits are 312% 17% of the uniform target bits, respectively.</a:t>
            </a:r>
          </a:p>
          <a:p>
            <a:pPr lvl="2"/>
            <a:r>
              <a:rPr lang="en-US" altLang="ko-KR" dirty="0" smtClean="0"/>
              <a:t>No RQ-model for the first frames in all the GOPs</a:t>
            </a:r>
          </a:p>
          <a:p>
            <a:pPr lvl="2"/>
            <a:r>
              <a:rPr lang="en-US" altLang="ko-KR" dirty="0" smtClean="0"/>
              <a:t>RDO depending TIDs and it leads a large amount of bits for the frames having TID of zero, compared to predicted ones.</a:t>
            </a:r>
          </a:p>
        </p:txBody>
      </p:sp>
    </p:spTree>
    <p:extLst>
      <p:ext uri="{BB962C8B-B14F-4D97-AF65-F5344CB8AC3E}">
        <p14:creationId xmlns="" xmlns:p14="http://schemas.microsoft.com/office/powerpoint/2010/main" val="2937367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42844" y="357166"/>
            <a:ext cx="8893652" cy="571504"/>
          </a:xfrm>
        </p:spPr>
        <p:txBody>
          <a:bodyPr/>
          <a:lstStyle/>
          <a:p>
            <a:r>
              <a:rPr lang="en-US" altLang="ko-KR" dirty="0" smtClean="0"/>
              <a:t>The proposed method for random access case (1/2)</a:t>
            </a:r>
            <a:endParaRPr lang="ko-KR" altLang="en-US" dirty="0"/>
          </a:p>
        </p:txBody>
      </p:sp>
      <p:sp>
        <p:nvSpPr>
          <p:cNvPr id="4" name="내용 개체 틀 2"/>
          <p:cNvSpPr txBox="1">
            <a:spLocks/>
          </p:cNvSpPr>
          <p:nvPr/>
        </p:nvSpPr>
        <p:spPr bwMode="auto">
          <a:xfrm>
            <a:off x="428596" y="4437112"/>
            <a:ext cx="8258204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1" fontAlgn="base" latinLnBrk="1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74638" algn="l" rtl="0" eaLnBrk="1" fontAlgn="base" latinLnBrk="1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rtl="0" eaLnBrk="1" fontAlgn="base" latinLnBrk="1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800" dirty="0" smtClean="0"/>
              <a:t>Complexity </a:t>
            </a:r>
            <a:r>
              <a:rPr lang="en-US" altLang="ko-KR" sz="1800" dirty="0"/>
              <a:t>weighting </a:t>
            </a:r>
            <a:r>
              <a:rPr lang="en-US" altLang="ko-KR" sz="1800" dirty="0" smtClean="0"/>
              <a:t>factors in the proposed RC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78230" y="5970766"/>
            <a:ext cx="62740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>
                <a:solidFill>
                  <a:srgbClr val="FF0000"/>
                </a:solidFill>
                <a:sym typeface="Symbol"/>
              </a:rPr>
              <a:t> </a:t>
            </a:r>
            <a:r>
              <a:rPr lang="en-US" altLang="ko-KR" sz="1600" dirty="0" smtClean="0">
                <a:solidFill>
                  <a:srgbClr val="FF0000"/>
                </a:solidFill>
              </a:rPr>
              <a:t>No additional computation for the </a:t>
            </a:r>
            <a:r>
              <a:rPr lang="en-US" altLang="ko-KR" sz="1600" b="1" i="1" dirty="0" smtClean="0">
                <a:solidFill>
                  <a:srgbClr val="FF0000"/>
                </a:solidFill>
              </a:rPr>
              <a:t>MAD(j)</a:t>
            </a:r>
            <a:r>
              <a:rPr lang="en-US" altLang="ko-KR" sz="1600" dirty="0" smtClean="0">
                <a:solidFill>
                  <a:srgbClr val="FF0000"/>
                </a:solidFill>
              </a:rPr>
              <a:t> and the lambda</a:t>
            </a:r>
            <a:r>
              <a:rPr lang="en-US" altLang="ko-KR" sz="1600" b="1" i="1" dirty="0" smtClean="0">
                <a:solidFill>
                  <a:srgbClr val="FF0000"/>
                </a:solidFill>
              </a:rPr>
              <a:t>(</a:t>
            </a:r>
            <a:r>
              <a:rPr lang="en-US" altLang="ko-KR" sz="1600" b="1" i="1" dirty="0" smtClean="0">
                <a:solidFill>
                  <a:srgbClr val="FF0000"/>
                </a:solidFill>
                <a:sym typeface="Symbol"/>
              </a:rPr>
              <a:t>)</a:t>
            </a:r>
            <a:endParaRPr lang="ko-KR" altLang="en-US" sz="1600" b="1" i="1" dirty="0">
              <a:solidFill>
                <a:srgbClr val="FF0000"/>
              </a:solidFill>
            </a:endParaRPr>
          </a:p>
        </p:txBody>
      </p:sp>
      <p:graphicFrame>
        <p:nvGraphicFramePr>
          <p:cNvPr id="110" name="개체 109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498973161"/>
              </p:ext>
            </p:extLst>
          </p:nvPr>
        </p:nvGraphicFramePr>
        <p:xfrm>
          <a:off x="971600" y="3140968"/>
          <a:ext cx="3247169" cy="443147"/>
        </p:xfrm>
        <a:graphic>
          <a:graphicData uri="http://schemas.openxmlformats.org/presentationml/2006/ole">
            <p:oleObj spid="_x0000_s2558" name="수식" r:id="rId4" imgW="3898800" imgH="596880" progId="Equation.3">
              <p:embed/>
            </p:oleObj>
          </a:graphicData>
        </a:graphic>
      </p:graphicFrame>
      <p:graphicFrame>
        <p:nvGraphicFramePr>
          <p:cNvPr id="152" name="개체 15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05173228"/>
              </p:ext>
            </p:extLst>
          </p:nvPr>
        </p:nvGraphicFramePr>
        <p:xfrm>
          <a:off x="4518483" y="3162300"/>
          <a:ext cx="3365885" cy="435412"/>
        </p:xfrm>
        <a:graphic>
          <a:graphicData uri="http://schemas.openxmlformats.org/presentationml/2006/ole">
            <p:oleObj spid="_x0000_s2559" name="수식" r:id="rId5" imgW="4546440" imgH="596880" progId="Equation.3">
              <p:embed/>
            </p:oleObj>
          </a:graphicData>
        </a:graphic>
      </p:graphicFrame>
      <p:graphicFrame>
        <p:nvGraphicFramePr>
          <p:cNvPr id="159" name="개체 158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633137638"/>
              </p:ext>
            </p:extLst>
          </p:nvPr>
        </p:nvGraphicFramePr>
        <p:xfrm>
          <a:off x="1115615" y="1772816"/>
          <a:ext cx="2304257" cy="297324"/>
        </p:xfrm>
        <a:graphic>
          <a:graphicData uri="http://schemas.openxmlformats.org/presentationml/2006/ole">
            <p:oleObj spid="_x0000_s2560" name="수식" r:id="rId6" imgW="2540000" imgH="330200" progId="Equation.3">
              <p:embed/>
            </p:oleObj>
          </a:graphicData>
        </a:graphic>
      </p:graphicFrame>
      <p:sp>
        <p:nvSpPr>
          <p:cNvPr id="166" name="내용 개체 틀 2"/>
          <p:cNvSpPr>
            <a:spLocks noGrp="1"/>
          </p:cNvSpPr>
          <p:nvPr>
            <p:ph idx="1"/>
          </p:nvPr>
        </p:nvSpPr>
        <p:spPr>
          <a:xfrm>
            <a:off x="428596" y="1214421"/>
            <a:ext cx="8607900" cy="768901"/>
          </a:xfrm>
        </p:spPr>
        <p:txBody>
          <a:bodyPr/>
          <a:lstStyle/>
          <a:p>
            <a:r>
              <a:rPr lang="en-US" altLang="ko-KR" sz="1800" dirty="0" smtClean="0"/>
              <a:t>Target-bit computation in HM8.0 RC</a:t>
            </a:r>
          </a:p>
        </p:txBody>
      </p:sp>
      <p:sp>
        <p:nvSpPr>
          <p:cNvPr id="165" name="Rectangle 10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167" name="개체 166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103827492"/>
              </p:ext>
            </p:extLst>
          </p:nvPr>
        </p:nvGraphicFramePr>
        <p:xfrm>
          <a:off x="1043608" y="2329408"/>
          <a:ext cx="4101093" cy="553591"/>
        </p:xfrm>
        <a:graphic>
          <a:graphicData uri="http://schemas.openxmlformats.org/presentationml/2006/ole">
            <p:oleObj spid="_x0000_s2561" name="수식" r:id="rId7" imgW="3530600" imgH="482600" progId="Equation.3">
              <p:embed/>
            </p:oleObj>
          </a:graphicData>
        </a:graphic>
      </p:graphicFrame>
      <mc:AlternateContent xmlns:mc="http://schemas.openxmlformats.org/markup-compatibility/2006">
        <mc:Choice xmlns="" xmlns:a14="http://schemas.microsoft.com/office/drawing/2010/main" Requires="a14">
          <p:sp>
            <p:nvSpPr>
              <p:cNvPr id="169" name="TextBox 168"/>
              <p:cNvSpPr txBox="1"/>
              <p:nvPr/>
            </p:nvSpPr>
            <p:spPr>
              <a:xfrm>
                <a:off x="5698851" y="1796160"/>
                <a:ext cx="3337645" cy="2661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100" i="1" smtClean="0"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altLang="ko-KR" sz="1100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altLang="ko-KR" sz="1100" b="0" i="1" smtClean="0">
                                <a:latin typeface="Cambria Math"/>
                              </a:rPr>
                              <m:t>𝑇</m:t>
                            </m:r>
                          </m:e>
                        </m:acc>
                      </m:e>
                      <m:sub>
                        <m:r>
                          <a:rPr lang="en-US" altLang="ko-KR" sz="1100" b="0" i="1" smtClean="0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US" altLang="ko-KR" sz="1100" b="0" i="1" smtClean="0">
                        <a:latin typeface="Cambria Math"/>
                      </a:rPr>
                      <m:t>(</m:t>
                    </m:r>
                    <m:r>
                      <a:rPr lang="en-US" altLang="ko-KR" sz="1100" b="0" i="1" smtClean="0">
                        <a:latin typeface="Cambria Math"/>
                      </a:rPr>
                      <m:t>𝑗</m:t>
                    </m:r>
                    <m:r>
                      <a:rPr lang="en-US" altLang="ko-KR" sz="1100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altLang="ko-KR" sz="1100" dirty="0" smtClean="0"/>
                  <a:t> is virtual buffer based on remaining budget</a:t>
                </a:r>
                <a:endParaRPr lang="ko-KR" altLang="en-US" sz="1100" dirty="0"/>
              </a:p>
            </p:txBody>
          </p:sp>
        </mc:Choice>
        <mc:Fallback>
          <p:sp>
            <p:nvSpPr>
              <p:cNvPr id="169" name="TextBox 16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98851" y="1796160"/>
                <a:ext cx="3337645" cy="266163"/>
              </a:xfrm>
              <a:prstGeom prst="rect">
                <a:avLst/>
              </a:prstGeom>
              <a:blipFill rotWithShape="1">
                <a:blip r:embed="rId8"/>
                <a:stretch>
                  <a:fillRect b="-16279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173" name="TextBox 172"/>
              <p:cNvSpPr txBox="1"/>
              <p:nvPr/>
            </p:nvSpPr>
            <p:spPr>
              <a:xfrm>
                <a:off x="5698851" y="2156200"/>
                <a:ext cx="3295967" cy="2646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100" i="1" smtClean="0"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US" altLang="ko-KR" sz="1100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altLang="ko-KR" sz="1100" b="0" i="1" smtClean="0">
                                <a:latin typeface="Cambria Math"/>
                              </a:rPr>
                              <m:t>𝑇</m:t>
                            </m:r>
                          </m:e>
                        </m:acc>
                      </m:e>
                      <m:sub>
                        <m:r>
                          <a:rPr lang="en-US" altLang="ko-KR" sz="1100" b="0" i="1" smtClean="0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US" altLang="ko-KR" sz="1100" b="0" i="1" smtClean="0">
                        <a:latin typeface="Cambria Math"/>
                      </a:rPr>
                      <m:t>(</m:t>
                    </m:r>
                    <m:r>
                      <a:rPr lang="en-US" altLang="ko-KR" sz="1100" b="0" i="1" smtClean="0">
                        <a:latin typeface="Cambria Math"/>
                      </a:rPr>
                      <m:t>𝑗</m:t>
                    </m:r>
                    <m:r>
                      <a:rPr lang="en-US" altLang="ko-KR" sz="1100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altLang="ko-KR" sz="1100" dirty="0" smtClean="0"/>
                  <a:t> is virtual buffer based on buffer occupancy</a:t>
                </a:r>
                <a:endParaRPr lang="ko-KR" altLang="en-US" sz="1100" dirty="0"/>
              </a:p>
            </p:txBody>
          </p:sp>
        </mc:Choice>
        <mc:Fallback>
          <p:sp>
            <p:nvSpPr>
              <p:cNvPr id="173" name="TextBox 17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98851" y="2156200"/>
                <a:ext cx="3295967" cy="264688"/>
              </a:xfrm>
              <a:prstGeom prst="rect">
                <a:avLst/>
              </a:prstGeom>
              <a:blipFill rotWithShape="1">
                <a:blip r:embed="rId9"/>
                <a:stretch>
                  <a:fillRect b="-16279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2" name="TextBox 171"/>
          <p:cNvSpPr txBox="1"/>
          <p:nvPr/>
        </p:nvSpPr>
        <p:spPr>
          <a:xfrm>
            <a:off x="1168022" y="3717032"/>
            <a:ext cx="56418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The complexity weighting factors are based on the generated bits and the QP.</a:t>
            </a:r>
            <a:endParaRPr lang="ko-KR" altLang="en-US" sz="1200" dirty="0"/>
          </a:p>
        </p:txBody>
      </p:sp>
      <p:sp>
        <p:nvSpPr>
          <p:cNvPr id="176" name="TextBox 175"/>
          <p:cNvSpPr txBox="1"/>
          <p:nvPr/>
        </p:nvSpPr>
        <p:spPr>
          <a:xfrm>
            <a:off x="899592" y="5600273"/>
            <a:ext cx="64277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To estimate frame complexity, the weighting factors are derived from distortion and bits.</a:t>
            </a:r>
            <a:endParaRPr lang="ko-KR" altLang="en-US" sz="1200" dirty="0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175" name="TextBox 174"/>
              <p:cNvSpPr txBox="1"/>
              <p:nvPr/>
            </p:nvSpPr>
            <p:spPr>
              <a:xfrm>
                <a:off x="827584" y="4977275"/>
                <a:ext cx="3676198" cy="4679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sz="1200" i="1" smtClean="0"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ko-KR" altLang="en-US" sz="1200" i="1" smtClean="0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altLang="ko-KR" sz="1200" b="0" i="1" smtClean="0">
                                  <a:latin typeface="Cambria Math"/>
                                </a:rPr>
                                <m:t>𝑊</m:t>
                              </m:r>
                            </m:e>
                          </m:acc>
                        </m:e>
                        <m:sub>
                          <m:r>
                            <a:rPr lang="en-US" altLang="ko-KR" sz="1200" b="0" i="1" smtClean="0">
                              <a:latin typeface="Cambria Math"/>
                            </a:rPr>
                            <m:t>𝑟𝑒𝑓</m:t>
                          </m:r>
                        </m:sub>
                      </m:sSub>
                      <m:d>
                        <m:dPr>
                          <m:ctrlPr>
                            <a:rPr lang="en-US" altLang="ko-KR" sz="12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altLang="ko-KR" sz="1200" b="0" i="1" smtClean="0">
                              <a:latin typeface="Cambria Math"/>
                            </a:rPr>
                            <m:t>𝑗</m:t>
                          </m:r>
                        </m:e>
                      </m:d>
                      <m:r>
                        <a:rPr lang="en-US" altLang="ko-KR" sz="1200" b="0" i="1" smtClean="0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en-US" altLang="ko-KR" sz="12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altLang="ko-KR" sz="12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</a:rPr>
                            <m:t>𝑴𝑨𝑫</m:t>
                          </m:r>
                          <m:d>
                            <m:dPr>
                              <m:ctrlPr>
                                <a:rPr lang="en-US" altLang="ko-KR" sz="1200" b="1" i="1" smtClean="0">
                                  <a:solidFill>
                                    <a:schemeClr val="tx2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altLang="ko-KR" sz="1200" b="1" i="1" smtClean="0">
                                  <a:solidFill>
                                    <a:schemeClr val="tx2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/>
                                </a:rPr>
                                <m:t>𝒋</m:t>
                              </m:r>
                            </m:e>
                          </m:d>
                          <m:r>
                            <a:rPr lang="en-US" altLang="ko-KR" sz="1200" b="0" i="1" smtClean="0">
                              <a:latin typeface="Cambria Math"/>
                            </a:rPr>
                            <m:t>+</m:t>
                          </m:r>
                          <m:r>
                            <a:rPr lang="en-US" altLang="ko-KR" sz="1200" b="0" i="1" smtClean="0">
                              <a:latin typeface="Cambria Math"/>
                            </a:rPr>
                            <m:t>𝐵𝑖𝑡𝑠</m:t>
                          </m:r>
                          <m:d>
                            <m:dPr>
                              <m:ctrlPr>
                                <a:rPr lang="en-US" altLang="ko-KR" sz="12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altLang="ko-KR" sz="1200" b="0" i="1" smtClean="0">
                                  <a:latin typeface="Cambria Math"/>
                                </a:rPr>
                                <m:t>𝑗</m:t>
                              </m:r>
                            </m:e>
                          </m:d>
                          <m:r>
                            <a:rPr lang="en-US" altLang="ko-KR" sz="1200" b="0" i="1" smtClean="0">
                              <a:latin typeface="Cambria Math"/>
                              <a:sym typeface="Symbol"/>
                            </a:rPr>
                            <m:t></m:t>
                          </m:r>
                          <m:r>
                            <a:rPr lang="ko-KR" altLang="en-US" sz="12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  <a:sym typeface="Symbol"/>
                            </a:rPr>
                            <m:t>𝝀</m:t>
                          </m:r>
                          <m:r>
                            <a:rPr lang="en-US" altLang="ko-KR" sz="12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  <a:sym typeface="Symbol"/>
                            </a:rPr>
                            <m:t>(</m:t>
                          </m:r>
                          <m:r>
                            <a:rPr lang="en-US" altLang="ko-KR" sz="12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  <a:sym typeface="Symbol"/>
                            </a:rPr>
                            <m:t>𝒋</m:t>
                          </m:r>
                          <m:r>
                            <a:rPr lang="en-US" altLang="ko-KR" sz="12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  <a:sym typeface="Symbol"/>
                            </a:rPr>
                            <m:t>)</m:t>
                          </m:r>
                        </m:num>
                        <m:den>
                          <m:r>
                            <a:rPr lang="en-US" altLang="ko-KR" sz="1200" b="0" i="1" smtClean="0">
                              <a:latin typeface="Cambria Math"/>
                            </a:rPr>
                            <m:t>8</m:t>
                          </m:r>
                        </m:den>
                      </m:f>
                      <m:r>
                        <a:rPr lang="en-US" altLang="ko-KR" sz="1200" b="0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US" altLang="ko-KR" sz="12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altLang="ko-KR" sz="1200" b="0" i="1" smtClean="0">
                              <a:latin typeface="Cambria Math"/>
                            </a:rPr>
                            <m:t>7</m:t>
                          </m:r>
                          <m:r>
                            <a:rPr lang="en-US" altLang="ko-KR" sz="1200" b="0" i="1" smtClean="0">
                              <a:latin typeface="Cambria Math"/>
                              <a:sym typeface="Symbol"/>
                            </a:rPr>
                            <m:t></m:t>
                          </m:r>
                          <m:sSub>
                            <m:sSubPr>
                              <m:ctrlPr>
                                <a:rPr lang="en-US" altLang="ko-KR" sz="120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̅"/>
                                  <m:ctrlPr>
                                    <a:rPr lang="ko-KR" altLang="en-US" sz="1200" i="1" smtClean="0"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r>
                                    <a:rPr lang="en-US" altLang="ko-KR" sz="1200" b="0" i="1" smtClean="0">
                                      <a:latin typeface="Cambria Math"/>
                                    </a:rPr>
                                    <m:t>𝑊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altLang="ko-KR" sz="1200" b="0" i="1" smtClean="0">
                                  <a:latin typeface="Cambria Math"/>
                                </a:rPr>
                                <m:t>𝑟𝑒𝑓</m:t>
                              </m:r>
                            </m:sub>
                          </m:sSub>
                          <m:d>
                            <m:dPr>
                              <m:ctrlPr>
                                <a:rPr lang="en-US" altLang="ko-KR" sz="12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altLang="ko-KR" sz="1200" b="0" i="1" smtClean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n-US" altLang="ko-KR" sz="1200" b="0" i="1" smtClean="0">
                                  <a:latin typeface="Cambria Math"/>
                                </a:rPr>
                                <m:t>−1</m:t>
                              </m:r>
                            </m:e>
                          </m:d>
                        </m:num>
                        <m:den>
                          <m:r>
                            <a:rPr lang="en-US" altLang="ko-KR" sz="1200" b="0" i="1" smtClean="0">
                              <a:latin typeface="Cambria Math"/>
                            </a:rPr>
                            <m:t>8</m:t>
                          </m:r>
                        </m:den>
                      </m:f>
                    </m:oMath>
                  </m:oMathPara>
                </a14:m>
                <a:endParaRPr lang="ko-KR" altLang="en-US" sz="1200" dirty="0"/>
              </a:p>
            </p:txBody>
          </p:sp>
        </mc:Choice>
        <mc:Fallback>
          <p:sp>
            <p:nvSpPr>
              <p:cNvPr id="175" name="TextBox 17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584" y="4977275"/>
                <a:ext cx="3676198" cy="467949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178" name="TextBox 177"/>
              <p:cNvSpPr txBox="1"/>
              <p:nvPr/>
            </p:nvSpPr>
            <p:spPr>
              <a:xfrm>
                <a:off x="4644008" y="4977275"/>
                <a:ext cx="4267257" cy="4679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sz="1200" i="1" smtClean="0"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ko-KR" altLang="en-US" sz="1200" i="1" smtClean="0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altLang="ko-KR" sz="1200" b="0" i="1" smtClean="0">
                                  <a:latin typeface="Cambria Math"/>
                                </a:rPr>
                                <m:t>𝑊</m:t>
                              </m:r>
                            </m:e>
                          </m:acc>
                        </m:e>
                        <m:sub>
                          <m:r>
                            <a:rPr lang="en-US" altLang="ko-KR" sz="1200" b="0" i="1" smtClean="0">
                              <a:latin typeface="Cambria Math"/>
                            </a:rPr>
                            <m:t>𝑛𝑜𝑛</m:t>
                          </m:r>
                          <m:r>
                            <a:rPr lang="en-US" altLang="ko-KR" sz="1200" b="0" i="1" smtClean="0">
                              <a:latin typeface="Cambria Math"/>
                            </a:rPr>
                            <m:t>−</m:t>
                          </m:r>
                          <m:r>
                            <a:rPr lang="en-US" altLang="ko-KR" sz="1200" b="0" i="1" smtClean="0">
                              <a:latin typeface="Cambria Math"/>
                            </a:rPr>
                            <m:t>𝑟𝑒𝑓</m:t>
                          </m:r>
                        </m:sub>
                      </m:sSub>
                      <m:d>
                        <m:dPr>
                          <m:ctrlPr>
                            <a:rPr lang="en-US" altLang="ko-KR" sz="12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altLang="ko-KR" sz="1200" b="0" i="1" smtClean="0">
                              <a:latin typeface="Cambria Math"/>
                            </a:rPr>
                            <m:t>𝑗</m:t>
                          </m:r>
                        </m:e>
                      </m:d>
                      <m:r>
                        <a:rPr lang="en-US" altLang="ko-KR" sz="1200" b="0" i="1" smtClean="0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en-US" altLang="ko-KR" sz="12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altLang="ko-KR" sz="12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</a:rPr>
                            <m:t>𝑴𝑨𝑫</m:t>
                          </m:r>
                          <m:d>
                            <m:dPr>
                              <m:ctrlPr>
                                <a:rPr lang="en-US" altLang="ko-KR" sz="1200" b="1" i="1" smtClean="0">
                                  <a:solidFill>
                                    <a:schemeClr val="tx2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altLang="ko-KR" sz="1200" b="1" i="1" smtClean="0">
                                  <a:solidFill>
                                    <a:schemeClr val="tx2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/>
                                </a:rPr>
                                <m:t>𝒋</m:t>
                              </m:r>
                            </m:e>
                          </m:d>
                          <m:r>
                            <a:rPr lang="en-US" altLang="ko-KR" sz="1200" b="0" i="1" smtClean="0">
                              <a:latin typeface="Cambria Math"/>
                            </a:rPr>
                            <m:t>+</m:t>
                          </m:r>
                          <m:r>
                            <a:rPr lang="en-US" altLang="ko-KR" sz="1200" b="0" i="1" smtClean="0">
                              <a:latin typeface="Cambria Math"/>
                            </a:rPr>
                            <m:t>𝐵𝑖𝑡𝑠</m:t>
                          </m:r>
                          <m:r>
                            <a:rPr lang="en-US" altLang="ko-KR" sz="1200" b="0" i="1" smtClean="0">
                              <a:latin typeface="Cambria Math"/>
                            </a:rPr>
                            <m:t>(</m:t>
                          </m:r>
                          <m:r>
                            <a:rPr lang="en-US" altLang="ko-KR" sz="1200" b="0" i="1" smtClean="0">
                              <a:latin typeface="Cambria Math"/>
                            </a:rPr>
                            <m:t>𝑗</m:t>
                          </m:r>
                          <m:r>
                            <a:rPr lang="en-US" altLang="ko-KR" sz="1200" b="0" i="1" smtClean="0">
                              <a:latin typeface="Cambria Math"/>
                            </a:rPr>
                            <m:t>)</m:t>
                          </m:r>
                          <m:r>
                            <a:rPr lang="ko-KR" altLang="en-US" sz="12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  <a:sym typeface="Symbol"/>
                            </a:rPr>
                            <m:t>𝝀</m:t>
                          </m:r>
                          <m:r>
                            <a:rPr lang="en-US" altLang="ko-KR" sz="12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  <a:sym typeface="Symbol"/>
                            </a:rPr>
                            <m:t>(</m:t>
                          </m:r>
                          <m:r>
                            <a:rPr lang="en-US" altLang="ko-KR" sz="12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  <a:sym typeface="Symbol"/>
                            </a:rPr>
                            <m:t>𝒋</m:t>
                          </m:r>
                          <m:r>
                            <a:rPr lang="en-US" altLang="ko-KR" sz="1200" b="1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  <a:sym typeface="Symbol"/>
                            </a:rPr>
                            <m:t>)</m:t>
                          </m:r>
                        </m:num>
                        <m:den>
                          <m:r>
                            <a:rPr lang="en-US" altLang="ko-KR" sz="1200" b="0" i="1" smtClean="0">
                              <a:latin typeface="Cambria Math"/>
                            </a:rPr>
                            <m:t>8</m:t>
                          </m:r>
                        </m:den>
                      </m:f>
                      <m:r>
                        <a:rPr lang="en-US" altLang="ko-KR" sz="1200" b="0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US" altLang="ko-KR" sz="12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altLang="ko-KR" sz="1200" b="0" i="1" smtClean="0">
                              <a:latin typeface="Cambria Math"/>
                            </a:rPr>
                            <m:t>7</m:t>
                          </m:r>
                          <m:r>
                            <a:rPr lang="en-US" altLang="ko-KR" sz="1200" b="0" i="1" smtClean="0">
                              <a:latin typeface="Cambria Math"/>
                              <a:sym typeface="Symbol"/>
                            </a:rPr>
                            <m:t></m:t>
                          </m:r>
                          <m:sSub>
                            <m:sSubPr>
                              <m:ctrlPr>
                                <a:rPr lang="en-US" altLang="ko-KR" sz="120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̅"/>
                                  <m:ctrlPr>
                                    <a:rPr lang="ko-KR" altLang="en-US" sz="1200" i="1" smtClean="0"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r>
                                    <a:rPr lang="en-US" altLang="ko-KR" sz="1200" b="0" i="1" smtClean="0">
                                      <a:latin typeface="Cambria Math"/>
                                    </a:rPr>
                                    <m:t>𝑊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altLang="ko-KR" sz="1200" b="0" i="1" smtClean="0">
                                  <a:latin typeface="Cambria Math"/>
                                </a:rPr>
                                <m:t>𝑛𝑜𝑛</m:t>
                              </m:r>
                              <m:r>
                                <a:rPr lang="en-US" altLang="ko-KR" sz="1200" b="0" i="1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altLang="ko-KR" sz="1200" b="0" i="1" smtClean="0">
                                  <a:latin typeface="Cambria Math"/>
                                </a:rPr>
                                <m:t>𝑟𝑒𝑓</m:t>
                              </m:r>
                            </m:sub>
                          </m:sSub>
                          <m:d>
                            <m:dPr>
                              <m:ctrlPr>
                                <a:rPr lang="en-US" altLang="ko-KR" sz="12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altLang="ko-KR" sz="1200" b="0" i="1" smtClean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n-US" altLang="ko-KR" sz="1200" b="0" i="1" smtClean="0">
                                  <a:latin typeface="Cambria Math"/>
                                </a:rPr>
                                <m:t>−1</m:t>
                              </m:r>
                            </m:e>
                          </m:d>
                        </m:num>
                        <m:den>
                          <m:r>
                            <a:rPr lang="en-US" altLang="ko-KR" sz="1200" b="0" i="1" smtClean="0">
                              <a:latin typeface="Cambria Math"/>
                            </a:rPr>
                            <m:t>8</m:t>
                          </m:r>
                        </m:den>
                      </m:f>
                    </m:oMath>
                  </m:oMathPara>
                </a14:m>
                <a:endParaRPr lang="ko-KR" altLang="en-US" sz="1200" dirty="0"/>
              </a:p>
            </p:txBody>
          </p:sp>
        </mc:Choice>
        <mc:Fallback>
          <p:sp>
            <p:nvSpPr>
              <p:cNvPr id="178" name="TextBox 17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4008" y="4977275"/>
                <a:ext cx="4267257" cy="467949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="" xmlns:p14="http://schemas.microsoft.com/office/powerpoint/2010/main" val="1226872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42843" y="357166"/>
            <a:ext cx="8779425" cy="571504"/>
          </a:xfrm>
        </p:spPr>
        <p:txBody>
          <a:bodyPr/>
          <a:lstStyle/>
          <a:p>
            <a:r>
              <a:rPr lang="en-US" altLang="ko-KR" dirty="0" smtClean="0"/>
              <a:t>The proposed </a:t>
            </a:r>
            <a:r>
              <a:rPr lang="en-US" altLang="ko-KR" dirty="0"/>
              <a:t>method for random access case </a:t>
            </a:r>
            <a:r>
              <a:rPr lang="en-US" altLang="ko-KR" dirty="0" smtClean="0"/>
              <a:t>(2/2</a:t>
            </a:r>
            <a:r>
              <a:rPr lang="en-US" altLang="ko-KR" dirty="0"/>
              <a:t>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28596" y="1124744"/>
            <a:ext cx="8175322" cy="1589876"/>
          </a:xfrm>
        </p:spPr>
        <p:txBody>
          <a:bodyPr/>
          <a:lstStyle/>
          <a:p>
            <a:r>
              <a:rPr lang="en-US" altLang="ko-KR" sz="1800" dirty="0"/>
              <a:t>Two </a:t>
            </a:r>
            <a:r>
              <a:rPr lang="en-US" altLang="ko-KR" sz="1800" dirty="0" smtClean="0"/>
              <a:t>types </a:t>
            </a:r>
            <a:r>
              <a:rPr lang="en-US" altLang="ko-KR" sz="1800" dirty="0"/>
              <a:t>of </a:t>
            </a:r>
            <a:r>
              <a:rPr lang="en-US" altLang="ko-KR" sz="1800" dirty="0" smtClean="0"/>
              <a:t>virtual buffer (VB) for the HM8.0 RC</a:t>
            </a:r>
          </a:p>
          <a:p>
            <a:pPr lvl="1"/>
            <a:r>
              <a:rPr lang="en-US" altLang="ko-KR" sz="1600" dirty="0" smtClean="0"/>
              <a:t>Initial virtual buffer which has more bits than expected influences the following frames to reduce the target-bit.</a:t>
            </a:r>
          </a:p>
          <a:p>
            <a:pPr lvl="1"/>
            <a:r>
              <a:rPr lang="en-US" altLang="ko-KR" sz="1600" dirty="0" smtClean="0"/>
              <a:t>General virtual buffer</a:t>
            </a:r>
            <a:r>
              <a:rPr lang="en-US" altLang="ko-KR" sz="1600" dirty="0"/>
              <a:t> with exceeded bits </a:t>
            </a:r>
            <a:r>
              <a:rPr lang="en-US" altLang="ko-KR" sz="1600" dirty="0" smtClean="0"/>
              <a:t>affects the target-bit of the next frame.</a:t>
            </a:r>
            <a:endParaRPr lang="ko-KR" altLang="en-US" sz="1600" dirty="0"/>
          </a:p>
        </p:txBody>
      </p:sp>
      <p:sp>
        <p:nvSpPr>
          <p:cNvPr id="562" name="직사각형 561"/>
          <p:cNvSpPr/>
          <p:nvPr/>
        </p:nvSpPr>
        <p:spPr>
          <a:xfrm>
            <a:off x="7889996" y="2525517"/>
            <a:ext cx="97200" cy="180000"/>
          </a:xfrm>
          <a:prstGeom prst="rect">
            <a:avLst/>
          </a:prstGeom>
          <a:solidFill>
            <a:srgbClr val="C00000">
              <a:alpha val="55000"/>
            </a:srgbClr>
          </a:soli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900"/>
          </a:p>
        </p:txBody>
      </p:sp>
      <p:sp>
        <p:nvSpPr>
          <p:cNvPr id="563" name="TextBox 562"/>
          <p:cNvSpPr txBox="1"/>
          <p:nvPr/>
        </p:nvSpPr>
        <p:spPr>
          <a:xfrm>
            <a:off x="8008845" y="2503757"/>
            <a:ext cx="98937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 smtClean="0"/>
              <a:t>exceeded bits</a:t>
            </a:r>
            <a:endParaRPr lang="ko-KR" altLang="en-US" sz="1000" dirty="0"/>
          </a:p>
        </p:txBody>
      </p:sp>
      <p:sp>
        <p:nvSpPr>
          <p:cNvPr id="564" name="직사각형 563"/>
          <p:cNvSpPr/>
          <p:nvPr/>
        </p:nvSpPr>
        <p:spPr>
          <a:xfrm>
            <a:off x="7890506" y="2737735"/>
            <a:ext cx="97200" cy="180000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80000">
                <a:schemeClr val="bg1">
                  <a:lumMod val="75000"/>
                </a:schemeClr>
              </a:gs>
              <a:gs pos="100000">
                <a:schemeClr val="bg1">
                  <a:lumMod val="75000"/>
                </a:schemeClr>
              </a:gs>
            </a:gsLst>
          </a:gradFill>
          <a:ln w="15875">
            <a:noFill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900"/>
          </a:p>
        </p:txBody>
      </p:sp>
      <p:sp>
        <p:nvSpPr>
          <p:cNvPr id="565" name="TextBox 564"/>
          <p:cNvSpPr txBox="1"/>
          <p:nvPr/>
        </p:nvSpPr>
        <p:spPr>
          <a:xfrm>
            <a:off x="8106020" y="2701711"/>
            <a:ext cx="81624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 smtClean="0"/>
              <a:t>target bits</a:t>
            </a:r>
            <a:endParaRPr lang="ko-KR" altLang="en-US" sz="1000" dirty="0"/>
          </a:p>
        </p:txBody>
      </p:sp>
      <p:sp>
        <p:nvSpPr>
          <p:cNvPr id="566" name="직사각형 565"/>
          <p:cNvSpPr/>
          <p:nvPr/>
        </p:nvSpPr>
        <p:spPr>
          <a:xfrm>
            <a:off x="7740352" y="2420888"/>
            <a:ext cx="1297942" cy="545114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0" name="내용 개체 틀 2"/>
          <p:cNvSpPr txBox="1">
            <a:spLocks/>
          </p:cNvSpPr>
          <p:nvPr/>
        </p:nvSpPr>
        <p:spPr bwMode="auto">
          <a:xfrm>
            <a:off x="428596" y="4653136"/>
            <a:ext cx="8175322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1" fontAlgn="base" latinLnBrk="1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74638" algn="l" rtl="0" eaLnBrk="1" fontAlgn="base" latinLnBrk="1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rtl="0" eaLnBrk="1" fontAlgn="base" latinLnBrk="1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800" dirty="0" smtClean="0"/>
              <a:t>Extended virtual buffer (VB) for the proposed RC</a:t>
            </a:r>
          </a:p>
          <a:p>
            <a:pPr lvl="1"/>
            <a:r>
              <a:rPr lang="en-US" altLang="ko-KR" sz="1600" dirty="0" smtClean="0"/>
              <a:t>The long-term </a:t>
            </a:r>
            <a:r>
              <a:rPr lang="en-US" altLang="ko-KR" sz="1600" dirty="0"/>
              <a:t>VB </a:t>
            </a:r>
            <a:r>
              <a:rPr lang="en-US" altLang="ko-KR" sz="1600" dirty="0" smtClean="0"/>
              <a:t>distributes exceeded </a:t>
            </a:r>
            <a:r>
              <a:rPr lang="en-US" altLang="ko-KR" sz="1600" dirty="0"/>
              <a:t>bits to the consecutive frames until the next IDR </a:t>
            </a:r>
            <a:r>
              <a:rPr lang="en-US" altLang="ko-KR" sz="1600" dirty="0" smtClean="0"/>
              <a:t>frame. </a:t>
            </a:r>
          </a:p>
          <a:p>
            <a:pPr lvl="1"/>
            <a:r>
              <a:rPr lang="en-US" altLang="ko-KR" sz="1600" dirty="0" smtClean="0"/>
              <a:t>The </a:t>
            </a:r>
            <a:r>
              <a:rPr lang="en-US" altLang="ko-KR" sz="1600" dirty="0"/>
              <a:t>short-term VB immediately allocates the exceeded bits to the next frame in the same way as the HM8.0 rate </a:t>
            </a:r>
            <a:r>
              <a:rPr lang="en-US" altLang="ko-KR" sz="1600" dirty="0" smtClean="0"/>
              <a:t>control except for IDR frames.</a:t>
            </a:r>
          </a:p>
        </p:txBody>
      </p:sp>
      <p:sp>
        <p:nvSpPr>
          <p:cNvPr id="491" name="TextBox 490"/>
          <p:cNvSpPr txBox="1"/>
          <p:nvPr/>
        </p:nvSpPr>
        <p:spPr>
          <a:xfrm>
            <a:off x="5770808" y="4111188"/>
            <a:ext cx="76815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50" b="1" dirty="0" smtClean="0"/>
              <a:t>Initial VB</a:t>
            </a:r>
            <a:endParaRPr lang="ko-KR" altLang="en-US" sz="1050" b="1" dirty="0"/>
          </a:p>
        </p:txBody>
      </p:sp>
      <p:grpSp>
        <p:nvGrpSpPr>
          <p:cNvPr id="7" name="그룹 6"/>
          <p:cNvGrpSpPr/>
          <p:nvPr/>
        </p:nvGrpSpPr>
        <p:grpSpPr>
          <a:xfrm>
            <a:off x="4860032" y="2420888"/>
            <a:ext cx="3069054" cy="1758092"/>
            <a:chOff x="4860032" y="2420888"/>
            <a:chExt cx="3069054" cy="1758092"/>
          </a:xfrm>
        </p:grpSpPr>
        <p:sp>
          <p:nvSpPr>
            <p:cNvPr id="477" name="TextBox 476"/>
            <p:cNvSpPr txBox="1"/>
            <p:nvPr/>
          </p:nvSpPr>
          <p:spPr>
            <a:xfrm>
              <a:off x="6452625" y="3566181"/>
              <a:ext cx="84118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600" dirty="0" smtClean="0"/>
                <a:t>d</a:t>
              </a:r>
              <a:endParaRPr lang="ko-KR" altLang="en-US" sz="600" dirty="0"/>
            </a:p>
          </p:txBody>
        </p:sp>
        <p:sp>
          <p:nvSpPr>
            <p:cNvPr id="478" name="TextBox 477"/>
            <p:cNvSpPr txBox="1"/>
            <p:nvPr/>
          </p:nvSpPr>
          <p:spPr>
            <a:xfrm>
              <a:off x="5605307" y="3582959"/>
              <a:ext cx="84118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600" dirty="0" smtClean="0"/>
                <a:t>d</a:t>
              </a:r>
              <a:endParaRPr lang="ko-KR" altLang="en-US" sz="600" dirty="0"/>
            </a:p>
          </p:txBody>
        </p:sp>
        <p:sp>
          <p:nvSpPr>
            <p:cNvPr id="479" name="직사각형 478"/>
            <p:cNvSpPr/>
            <p:nvPr/>
          </p:nvSpPr>
          <p:spPr>
            <a:xfrm>
              <a:off x="6668649" y="3459758"/>
              <a:ext cx="108000" cy="441340"/>
            </a:xfrm>
            <a:prstGeom prst="rect">
              <a:avLst/>
            </a:prstGeom>
            <a:gradFill>
              <a:gsLst>
                <a:gs pos="0">
                  <a:schemeClr val="bg1">
                    <a:lumMod val="75000"/>
                  </a:schemeClr>
                </a:gs>
                <a:gs pos="80000">
                  <a:schemeClr val="bg1">
                    <a:lumMod val="7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</a:gradFill>
            <a:ln w="15875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900"/>
            </a:p>
          </p:txBody>
        </p:sp>
        <p:sp>
          <p:nvSpPr>
            <p:cNvPr id="481" name="TextBox 480"/>
            <p:cNvSpPr txBox="1"/>
            <p:nvPr/>
          </p:nvSpPr>
          <p:spPr>
            <a:xfrm>
              <a:off x="5025561" y="2420888"/>
              <a:ext cx="369012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900" dirty="0" smtClean="0"/>
                <a:t>IDR</a:t>
              </a:r>
              <a:endParaRPr lang="ko-KR" altLang="en-US" sz="900" dirty="0"/>
            </a:p>
          </p:txBody>
        </p:sp>
        <p:sp>
          <p:nvSpPr>
            <p:cNvPr id="482" name="직사각형 481"/>
            <p:cNvSpPr/>
            <p:nvPr/>
          </p:nvSpPr>
          <p:spPr>
            <a:xfrm>
              <a:off x="5372505" y="3539715"/>
              <a:ext cx="108000" cy="360000"/>
            </a:xfrm>
            <a:prstGeom prst="rect">
              <a:avLst/>
            </a:prstGeom>
            <a:gradFill>
              <a:gsLst>
                <a:gs pos="0">
                  <a:schemeClr val="bg1">
                    <a:lumMod val="75000"/>
                  </a:schemeClr>
                </a:gs>
                <a:gs pos="80000">
                  <a:schemeClr val="bg1">
                    <a:lumMod val="7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</a:gradFill>
            <a:ln w="15875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900"/>
            </a:p>
          </p:txBody>
        </p:sp>
        <p:sp>
          <p:nvSpPr>
            <p:cNvPr id="483" name="직사각형 482"/>
            <p:cNvSpPr/>
            <p:nvPr/>
          </p:nvSpPr>
          <p:spPr>
            <a:xfrm>
              <a:off x="5588529" y="3606871"/>
              <a:ext cx="108000" cy="294227"/>
            </a:xfrm>
            <a:prstGeom prst="rect">
              <a:avLst/>
            </a:prstGeom>
            <a:gradFill>
              <a:gsLst>
                <a:gs pos="0">
                  <a:schemeClr val="bg1">
                    <a:lumMod val="75000"/>
                  </a:schemeClr>
                </a:gs>
                <a:gs pos="80000">
                  <a:schemeClr val="bg1">
                    <a:lumMod val="7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</a:gradFill>
            <a:ln w="15875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900"/>
            </a:p>
          </p:txBody>
        </p:sp>
        <p:sp>
          <p:nvSpPr>
            <p:cNvPr id="484" name="직사각형 483"/>
            <p:cNvSpPr/>
            <p:nvPr/>
          </p:nvSpPr>
          <p:spPr>
            <a:xfrm>
              <a:off x="6452625" y="3606871"/>
              <a:ext cx="108000" cy="294227"/>
            </a:xfrm>
            <a:prstGeom prst="rect">
              <a:avLst/>
            </a:prstGeom>
            <a:gradFill>
              <a:gsLst>
                <a:gs pos="0">
                  <a:schemeClr val="bg1">
                    <a:lumMod val="75000"/>
                  </a:schemeClr>
                </a:gs>
                <a:gs pos="80000">
                  <a:schemeClr val="bg1">
                    <a:lumMod val="7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</a:gradFill>
            <a:ln w="15875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900"/>
            </a:p>
          </p:txBody>
        </p:sp>
        <p:sp>
          <p:nvSpPr>
            <p:cNvPr id="485" name="직사각형 484"/>
            <p:cNvSpPr/>
            <p:nvPr/>
          </p:nvSpPr>
          <p:spPr>
            <a:xfrm>
              <a:off x="5153935" y="2663997"/>
              <a:ext cx="106743" cy="1237101"/>
            </a:xfrm>
            <a:prstGeom prst="rect">
              <a:avLst/>
            </a:prstGeom>
            <a:gradFill>
              <a:gsLst>
                <a:gs pos="0">
                  <a:schemeClr val="bg1">
                    <a:lumMod val="75000"/>
                  </a:schemeClr>
                </a:gs>
                <a:gs pos="80000">
                  <a:schemeClr val="bg1">
                    <a:lumMod val="7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</a:gradFill>
            <a:ln w="15875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900"/>
            </a:p>
          </p:txBody>
        </p:sp>
        <p:sp>
          <p:nvSpPr>
            <p:cNvPr id="486" name="직사각형 485"/>
            <p:cNvSpPr/>
            <p:nvPr/>
          </p:nvSpPr>
          <p:spPr>
            <a:xfrm>
              <a:off x="5162566" y="2660109"/>
              <a:ext cx="101002" cy="742733"/>
            </a:xfrm>
            <a:prstGeom prst="rect">
              <a:avLst/>
            </a:prstGeom>
            <a:solidFill>
              <a:srgbClr val="FF0000">
                <a:alpha val="42000"/>
              </a:srgbClr>
            </a:solidFill>
            <a:ln>
              <a:noFill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900"/>
            </a:p>
          </p:txBody>
        </p:sp>
        <p:sp>
          <p:nvSpPr>
            <p:cNvPr id="487" name="TextBox 486"/>
            <p:cNvSpPr txBox="1"/>
            <p:nvPr/>
          </p:nvSpPr>
          <p:spPr>
            <a:xfrm>
              <a:off x="6817758" y="2483431"/>
              <a:ext cx="369012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900" dirty="0" smtClean="0"/>
                <a:t>IDR</a:t>
              </a:r>
              <a:endParaRPr lang="ko-KR" altLang="en-US" sz="900" dirty="0"/>
            </a:p>
          </p:txBody>
        </p:sp>
        <p:sp>
          <p:nvSpPr>
            <p:cNvPr id="488" name="직사각형 487"/>
            <p:cNvSpPr/>
            <p:nvPr/>
          </p:nvSpPr>
          <p:spPr>
            <a:xfrm>
              <a:off x="6948264" y="3352773"/>
              <a:ext cx="108000" cy="561231"/>
            </a:xfrm>
            <a:prstGeom prst="rect">
              <a:avLst/>
            </a:prstGeom>
            <a:gradFill>
              <a:gsLst>
                <a:gs pos="0">
                  <a:schemeClr val="bg1">
                    <a:lumMod val="75000"/>
                  </a:schemeClr>
                </a:gs>
                <a:gs pos="80000">
                  <a:schemeClr val="bg1">
                    <a:lumMod val="7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</a:gradFill>
            <a:ln w="15875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900"/>
            </a:p>
          </p:txBody>
        </p:sp>
        <p:sp>
          <p:nvSpPr>
            <p:cNvPr id="489" name="직사각형 488"/>
            <p:cNvSpPr/>
            <p:nvPr/>
          </p:nvSpPr>
          <p:spPr>
            <a:xfrm>
              <a:off x="7177302" y="3707506"/>
              <a:ext cx="108000" cy="180000"/>
            </a:xfrm>
            <a:prstGeom prst="rect">
              <a:avLst/>
            </a:prstGeom>
            <a:gradFill>
              <a:gsLst>
                <a:gs pos="0">
                  <a:schemeClr val="bg1">
                    <a:lumMod val="75000"/>
                  </a:schemeClr>
                </a:gs>
                <a:gs pos="80000">
                  <a:schemeClr val="bg1">
                    <a:lumMod val="7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</a:gradFill>
            <a:ln w="15875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900"/>
            </a:p>
          </p:txBody>
        </p:sp>
        <p:sp>
          <p:nvSpPr>
            <p:cNvPr id="490" name="직사각형 489"/>
            <p:cNvSpPr/>
            <p:nvPr/>
          </p:nvSpPr>
          <p:spPr>
            <a:xfrm>
              <a:off x="7393326" y="3606871"/>
              <a:ext cx="108000" cy="294227"/>
            </a:xfrm>
            <a:prstGeom prst="rect">
              <a:avLst/>
            </a:prstGeom>
            <a:gradFill>
              <a:gsLst>
                <a:gs pos="0">
                  <a:schemeClr val="bg1">
                    <a:lumMod val="75000"/>
                  </a:schemeClr>
                </a:gs>
                <a:gs pos="80000">
                  <a:schemeClr val="bg1">
                    <a:lumMod val="7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</a:gradFill>
            <a:ln w="15875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900"/>
            </a:p>
          </p:txBody>
        </p:sp>
        <p:sp>
          <p:nvSpPr>
            <p:cNvPr id="492" name="직사각형 491"/>
            <p:cNvSpPr/>
            <p:nvPr/>
          </p:nvSpPr>
          <p:spPr>
            <a:xfrm>
              <a:off x="5386794" y="2960960"/>
              <a:ext cx="100800" cy="108000"/>
            </a:xfrm>
            <a:prstGeom prst="rect">
              <a:avLst/>
            </a:prstGeom>
            <a:solidFill>
              <a:schemeClr val="accent2">
                <a:lumMod val="60000"/>
                <a:lumOff val="40000"/>
                <a:alpha val="56000"/>
              </a:schemeClr>
            </a:solidFill>
            <a:ln>
              <a:noFill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900"/>
            </a:p>
          </p:txBody>
        </p:sp>
        <p:sp>
          <p:nvSpPr>
            <p:cNvPr id="493" name="직사각형 492"/>
            <p:cNvSpPr/>
            <p:nvPr/>
          </p:nvSpPr>
          <p:spPr>
            <a:xfrm>
              <a:off x="5644024" y="2960960"/>
              <a:ext cx="100800" cy="108000"/>
            </a:xfrm>
            <a:prstGeom prst="rect">
              <a:avLst/>
            </a:prstGeom>
            <a:solidFill>
              <a:schemeClr val="accent2">
                <a:lumMod val="60000"/>
                <a:lumOff val="40000"/>
                <a:alpha val="56000"/>
              </a:schemeClr>
            </a:solidFill>
            <a:ln>
              <a:noFill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900"/>
            </a:p>
          </p:txBody>
        </p:sp>
        <p:sp>
          <p:nvSpPr>
            <p:cNvPr id="494" name="직사각형 493"/>
            <p:cNvSpPr/>
            <p:nvPr/>
          </p:nvSpPr>
          <p:spPr>
            <a:xfrm>
              <a:off x="5901254" y="2960960"/>
              <a:ext cx="100800" cy="108000"/>
            </a:xfrm>
            <a:prstGeom prst="rect">
              <a:avLst/>
            </a:prstGeom>
            <a:solidFill>
              <a:schemeClr val="accent2">
                <a:lumMod val="60000"/>
                <a:lumOff val="40000"/>
                <a:alpha val="56000"/>
              </a:schemeClr>
            </a:solidFill>
            <a:ln>
              <a:noFill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900"/>
            </a:p>
          </p:txBody>
        </p:sp>
        <p:sp>
          <p:nvSpPr>
            <p:cNvPr id="495" name="직사각형 494"/>
            <p:cNvSpPr/>
            <p:nvPr/>
          </p:nvSpPr>
          <p:spPr>
            <a:xfrm>
              <a:off x="6158484" y="2960960"/>
              <a:ext cx="100800" cy="108000"/>
            </a:xfrm>
            <a:prstGeom prst="rect">
              <a:avLst/>
            </a:prstGeom>
            <a:solidFill>
              <a:schemeClr val="accent2">
                <a:lumMod val="60000"/>
                <a:lumOff val="40000"/>
                <a:alpha val="56000"/>
              </a:schemeClr>
            </a:solidFill>
            <a:ln>
              <a:noFill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900"/>
            </a:p>
          </p:txBody>
        </p:sp>
        <p:sp>
          <p:nvSpPr>
            <p:cNvPr id="496" name="직사각형 495"/>
            <p:cNvSpPr/>
            <p:nvPr/>
          </p:nvSpPr>
          <p:spPr>
            <a:xfrm>
              <a:off x="6415714" y="2960960"/>
              <a:ext cx="100800" cy="108000"/>
            </a:xfrm>
            <a:prstGeom prst="rect">
              <a:avLst/>
            </a:prstGeom>
            <a:solidFill>
              <a:schemeClr val="accent2">
                <a:lumMod val="60000"/>
                <a:lumOff val="40000"/>
                <a:alpha val="56000"/>
              </a:schemeClr>
            </a:solidFill>
            <a:ln>
              <a:noFill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900"/>
            </a:p>
          </p:txBody>
        </p:sp>
        <p:sp>
          <p:nvSpPr>
            <p:cNvPr id="497" name="직사각형 496"/>
            <p:cNvSpPr/>
            <p:nvPr/>
          </p:nvSpPr>
          <p:spPr>
            <a:xfrm>
              <a:off x="6672942" y="2960960"/>
              <a:ext cx="100800" cy="108000"/>
            </a:xfrm>
            <a:prstGeom prst="rect">
              <a:avLst/>
            </a:prstGeom>
            <a:solidFill>
              <a:schemeClr val="accent2">
                <a:lumMod val="60000"/>
                <a:lumOff val="40000"/>
                <a:alpha val="56000"/>
              </a:schemeClr>
            </a:solidFill>
            <a:ln>
              <a:noFill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900"/>
            </a:p>
          </p:txBody>
        </p:sp>
        <p:sp>
          <p:nvSpPr>
            <p:cNvPr id="498" name="TextBox 497"/>
            <p:cNvSpPr txBox="1"/>
            <p:nvPr/>
          </p:nvSpPr>
          <p:spPr>
            <a:xfrm>
              <a:off x="5880854" y="2714263"/>
              <a:ext cx="518091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dirty="0" smtClean="0"/>
                <a:t>burden</a:t>
              </a:r>
              <a:endParaRPr lang="ko-KR" altLang="en-US" sz="800" dirty="0"/>
            </a:p>
          </p:txBody>
        </p:sp>
        <p:cxnSp>
          <p:nvCxnSpPr>
            <p:cNvPr id="499" name="직선 화살표 연결선 498"/>
            <p:cNvCxnSpPr/>
            <p:nvPr/>
          </p:nvCxnSpPr>
          <p:spPr>
            <a:xfrm>
              <a:off x="5700708" y="3214252"/>
              <a:ext cx="0" cy="211699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0" name="직선 화살표 연결선 499"/>
            <p:cNvCxnSpPr/>
            <p:nvPr/>
          </p:nvCxnSpPr>
          <p:spPr>
            <a:xfrm>
              <a:off x="5448889" y="3214252"/>
              <a:ext cx="0" cy="211699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1" name="직선 화살표 연결선 500"/>
            <p:cNvCxnSpPr/>
            <p:nvPr/>
          </p:nvCxnSpPr>
          <p:spPr>
            <a:xfrm>
              <a:off x="6207456" y="3214252"/>
              <a:ext cx="0" cy="211699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2" name="직선 화살표 연결선 501"/>
            <p:cNvCxnSpPr/>
            <p:nvPr/>
          </p:nvCxnSpPr>
          <p:spPr>
            <a:xfrm>
              <a:off x="5955637" y="3214252"/>
              <a:ext cx="0" cy="211699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3" name="직선 화살표 연결선 502"/>
            <p:cNvCxnSpPr/>
            <p:nvPr/>
          </p:nvCxnSpPr>
          <p:spPr>
            <a:xfrm>
              <a:off x="6737431" y="3214252"/>
              <a:ext cx="0" cy="211699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4" name="직선 화살표 연결선 503"/>
            <p:cNvCxnSpPr/>
            <p:nvPr/>
          </p:nvCxnSpPr>
          <p:spPr>
            <a:xfrm>
              <a:off x="6485612" y="3214252"/>
              <a:ext cx="0" cy="211699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5" name="직사각형 504"/>
            <p:cNvSpPr/>
            <p:nvPr/>
          </p:nvSpPr>
          <p:spPr>
            <a:xfrm>
              <a:off x="6948264" y="2960960"/>
              <a:ext cx="100800" cy="108000"/>
            </a:xfrm>
            <a:prstGeom prst="rect">
              <a:avLst/>
            </a:prstGeom>
            <a:solidFill>
              <a:schemeClr val="accent2">
                <a:lumMod val="60000"/>
                <a:lumOff val="40000"/>
                <a:alpha val="56000"/>
              </a:schemeClr>
            </a:solidFill>
            <a:ln>
              <a:noFill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900"/>
            </a:p>
          </p:txBody>
        </p:sp>
        <p:sp>
          <p:nvSpPr>
            <p:cNvPr id="506" name="직사각형 505"/>
            <p:cNvSpPr/>
            <p:nvPr/>
          </p:nvSpPr>
          <p:spPr>
            <a:xfrm>
              <a:off x="7164288" y="2960960"/>
              <a:ext cx="100800" cy="108000"/>
            </a:xfrm>
            <a:prstGeom prst="rect">
              <a:avLst/>
            </a:prstGeom>
            <a:solidFill>
              <a:schemeClr val="accent2">
                <a:lumMod val="60000"/>
                <a:lumOff val="40000"/>
                <a:alpha val="56000"/>
              </a:schemeClr>
            </a:solidFill>
            <a:ln>
              <a:noFill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900"/>
            </a:p>
          </p:txBody>
        </p:sp>
        <p:sp>
          <p:nvSpPr>
            <p:cNvPr id="507" name="직사각형 506"/>
            <p:cNvSpPr/>
            <p:nvPr/>
          </p:nvSpPr>
          <p:spPr>
            <a:xfrm>
              <a:off x="7421516" y="2960960"/>
              <a:ext cx="100800" cy="108000"/>
            </a:xfrm>
            <a:prstGeom prst="rect">
              <a:avLst/>
            </a:prstGeom>
            <a:solidFill>
              <a:schemeClr val="accent2">
                <a:lumMod val="60000"/>
                <a:lumOff val="40000"/>
                <a:alpha val="56000"/>
              </a:schemeClr>
            </a:solidFill>
            <a:ln>
              <a:noFill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900"/>
            </a:p>
          </p:txBody>
        </p:sp>
        <p:cxnSp>
          <p:nvCxnSpPr>
            <p:cNvPr id="508" name="직선 화살표 연결선 507"/>
            <p:cNvCxnSpPr/>
            <p:nvPr/>
          </p:nvCxnSpPr>
          <p:spPr>
            <a:xfrm>
              <a:off x="6997236" y="3214252"/>
              <a:ext cx="0" cy="105849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9" name="직선 화살표 연결선 508"/>
            <p:cNvCxnSpPr/>
            <p:nvPr/>
          </p:nvCxnSpPr>
          <p:spPr>
            <a:xfrm>
              <a:off x="7486005" y="3214252"/>
              <a:ext cx="0" cy="211699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0" name="직선 화살표 연결선 509"/>
            <p:cNvCxnSpPr/>
            <p:nvPr/>
          </p:nvCxnSpPr>
          <p:spPr>
            <a:xfrm>
              <a:off x="7234186" y="3214252"/>
              <a:ext cx="0" cy="211699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1" name="직선 연결선 510"/>
            <p:cNvCxnSpPr/>
            <p:nvPr/>
          </p:nvCxnSpPr>
          <p:spPr>
            <a:xfrm>
              <a:off x="4860032" y="3406125"/>
              <a:ext cx="3069054" cy="0"/>
            </a:xfrm>
            <a:prstGeom prst="line">
              <a:avLst/>
            </a:prstGeom>
            <a:ln w="6350">
              <a:solidFill>
                <a:schemeClr val="tx1"/>
              </a:solidFill>
              <a:prstDash val="lg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1" name="TextBox 570"/>
            <p:cNvSpPr txBox="1"/>
            <p:nvPr/>
          </p:nvSpPr>
          <p:spPr>
            <a:xfrm>
              <a:off x="5825614" y="3535049"/>
              <a:ext cx="5437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dirty="0" smtClean="0"/>
                <a:t>.......</a:t>
              </a:r>
              <a:endParaRPr lang="ko-KR" altLang="en-US" dirty="0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4904750" y="3963536"/>
              <a:ext cx="60785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dirty="0" smtClean="0"/>
                <a:t>1</a:t>
              </a:r>
              <a:r>
                <a:rPr lang="en-US" altLang="ko-KR" sz="800" baseline="30000" dirty="0" smtClean="0"/>
                <a:t>th</a:t>
              </a:r>
              <a:r>
                <a:rPr lang="en-US" altLang="ko-KR" sz="800" dirty="0" smtClean="0"/>
                <a:t> frame</a:t>
              </a:r>
              <a:endParaRPr lang="ko-KR" altLang="en-US" sz="800" dirty="0"/>
            </a:p>
          </p:txBody>
        </p:sp>
      </p:grpSp>
      <p:sp>
        <p:nvSpPr>
          <p:cNvPr id="569" name="TextBox 568"/>
          <p:cNvSpPr txBox="1"/>
          <p:nvPr/>
        </p:nvSpPr>
        <p:spPr>
          <a:xfrm>
            <a:off x="2160227" y="4149080"/>
            <a:ext cx="89960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50" b="1" dirty="0"/>
              <a:t>G</a:t>
            </a:r>
            <a:r>
              <a:rPr lang="en-US" altLang="ko-KR" sz="1050" b="1" dirty="0" smtClean="0"/>
              <a:t>eneral VB</a:t>
            </a:r>
            <a:endParaRPr lang="ko-KR" altLang="en-US" sz="1050" b="1" dirty="0"/>
          </a:p>
        </p:txBody>
      </p:sp>
      <p:grpSp>
        <p:nvGrpSpPr>
          <p:cNvPr id="6" name="그룹 5"/>
          <p:cNvGrpSpPr/>
          <p:nvPr/>
        </p:nvGrpSpPr>
        <p:grpSpPr>
          <a:xfrm>
            <a:off x="1115616" y="2924944"/>
            <a:ext cx="3240360" cy="1223556"/>
            <a:chOff x="1115616" y="2924944"/>
            <a:chExt cx="3240360" cy="1223556"/>
          </a:xfrm>
        </p:grpSpPr>
        <p:sp>
          <p:nvSpPr>
            <p:cNvPr id="548" name="직사각형 547"/>
            <p:cNvSpPr/>
            <p:nvPr/>
          </p:nvSpPr>
          <p:spPr>
            <a:xfrm>
              <a:off x="1317351" y="3103224"/>
              <a:ext cx="108000" cy="771692"/>
            </a:xfrm>
            <a:prstGeom prst="rect">
              <a:avLst/>
            </a:prstGeom>
            <a:gradFill>
              <a:gsLst>
                <a:gs pos="0">
                  <a:schemeClr val="bg1">
                    <a:lumMod val="75000"/>
                  </a:schemeClr>
                </a:gs>
                <a:gs pos="80000">
                  <a:schemeClr val="bg1">
                    <a:lumMod val="7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</a:gradFill>
            <a:ln w="15875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900">
                <a:latin typeface="+mj-lt"/>
              </a:endParaRPr>
            </a:p>
          </p:txBody>
        </p:sp>
        <p:sp>
          <p:nvSpPr>
            <p:cNvPr id="549" name="직사각형 548"/>
            <p:cNvSpPr/>
            <p:nvPr/>
          </p:nvSpPr>
          <p:spPr>
            <a:xfrm>
              <a:off x="1619672" y="3541182"/>
              <a:ext cx="108000" cy="323650"/>
            </a:xfrm>
            <a:prstGeom prst="rect">
              <a:avLst/>
            </a:prstGeom>
            <a:gradFill>
              <a:gsLst>
                <a:gs pos="0">
                  <a:schemeClr val="bg1">
                    <a:lumMod val="75000"/>
                  </a:schemeClr>
                </a:gs>
                <a:gs pos="80000">
                  <a:schemeClr val="bg1">
                    <a:lumMod val="7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</a:gradFill>
            <a:ln w="15875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900">
                <a:latin typeface="+mj-lt"/>
              </a:endParaRPr>
            </a:p>
          </p:txBody>
        </p:sp>
        <p:sp>
          <p:nvSpPr>
            <p:cNvPr id="551" name="직사각형 550"/>
            <p:cNvSpPr/>
            <p:nvPr/>
          </p:nvSpPr>
          <p:spPr>
            <a:xfrm>
              <a:off x="1619672" y="2924944"/>
              <a:ext cx="100800" cy="254659"/>
            </a:xfrm>
            <a:prstGeom prst="rect">
              <a:avLst/>
            </a:prstGeom>
            <a:solidFill>
              <a:schemeClr val="accent2">
                <a:lumMod val="60000"/>
                <a:lumOff val="40000"/>
                <a:alpha val="56000"/>
              </a:schemeClr>
            </a:solidFill>
            <a:ln>
              <a:noFill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900">
                <a:latin typeface="+mj-lt"/>
              </a:endParaRPr>
            </a:p>
          </p:txBody>
        </p:sp>
        <p:cxnSp>
          <p:nvCxnSpPr>
            <p:cNvPr id="552" name="직선 화살표 연결선 551"/>
            <p:cNvCxnSpPr/>
            <p:nvPr/>
          </p:nvCxnSpPr>
          <p:spPr>
            <a:xfrm>
              <a:off x="1676356" y="3251565"/>
              <a:ext cx="0" cy="211699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4" name="직선 연결선 553"/>
            <p:cNvCxnSpPr/>
            <p:nvPr/>
          </p:nvCxnSpPr>
          <p:spPr>
            <a:xfrm>
              <a:off x="1115616" y="3346795"/>
              <a:ext cx="864096" cy="0"/>
            </a:xfrm>
            <a:prstGeom prst="line">
              <a:avLst/>
            </a:prstGeom>
            <a:ln w="6350">
              <a:solidFill>
                <a:schemeClr val="tx1"/>
              </a:solidFill>
              <a:prstDash val="lg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5" name="직사각형 554"/>
            <p:cNvSpPr/>
            <p:nvPr/>
          </p:nvSpPr>
          <p:spPr>
            <a:xfrm>
              <a:off x="1317351" y="3110844"/>
              <a:ext cx="101002" cy="236657"/>
            </a:xfrm>
            <a:prstGeom prst="rect">
              <a:avLst/>
            </a:prstGeom>
            <a:solidFill>
              <a:srgbClr val="FF0000">
                <a:alpha val="42000"/>
              </a:srgbClr>
            </a:solidFill>
            <a:ln>
              <a:noFill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900">
                <a:latin typeface="+mj-lt"/>
              </a:endParaRPr>
            </a:p>
          </p:txBody>
        </p:sp>
        <p:sp>
          <p:nvSpPr>
            <p:cNvPr id="556" name="직사각형 555"/>
            <p:cNvSpPr/>
            <p:nvPr/>
          </p:nvSpPr>
          <p:spPr>
            <a:xfrm>
              <a:off x="3209098" y="3109583"/>
              <a:ext cx="108000" cy="771692"/>
            </a:xfrm>
            <a:prstGeom prst="rect">
              <a:avLst/>
            </a:prstGeom>
            <a:gradFill>
              <a:gsLst>
                <a:gs pos="0">
                  <a:schemeClr val="bg1">
                    <a:lumMod val="75000"/>
                  </a:schemeClr>
                </a:gs>
                <a:gs pos="80000">
                  <a:schemeClr val="bg1">
                    <a:lumMod val="7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</a:gradFill>
            <a:ln w="15875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900">
                <a:latin typeface="+mj-lt"/>
              </a:endParaRPr>
            </a:p>
          </p:txBody>
        </p:sp>
        <p:sp>
          <p:nvSpPr>
            <p:cNvPr id="557" name="직사각형 556"/>
            <p:cNvSpPr/>
            <p:nvPr/>
          </p:nvSpPr>
          <p:spPr>
            <a:xfrm>
              <a:off x="3511419" y="3436976"/>
              <a:ext cx="108000" cy="430779"/>
            </a:xfrm>
            <a:prstGeom prst="rect">
              <a:avLst/>
            </a:prstGeom>
            <a:gradFill>
              <a:gsLst>
                <a:gs pos="0">
                  <a:schemeClr val="bg1">
                    <a:lumMod val="75000"/>
                  </a:schemeClr>
                </a:gs>
                <a:gs pos="80000">
                  <a:schemeClr val="bg1">
                    <a:lumMod val="7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</a:gradFill>
            <a:ln w="15875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900">
                <a:latin typeface="+mj-lt"/>
              </a:endParaRPr>
            </a:p>
          </p:txBody>
        </p:sp>
        <p:sp>
          <p:nvSpPr>
            <p:cNvPr id="558" name="직사각형 557"/>
            <p:cNvSpPr/>
            <p:nvPr/>
          </p:nvSpPr>
          <p:spPr>
            <a:xfrm>
              <a:off x="3799451" y="3062405"/>
              <a:ext cx="100800" cy="89256"/>
            </a:xfrm>
            <a:prstGeom prst="rect">
              <a:avLst/>
            </a:prstGeom>
            <a:solidFill>
              <a:schemeClr val="accent2">
                <a:lumMod val="60000"/>
                <a:lumOff val="40000"/>
                <a:alpha val="56000"/>
              </a:schemeClr>
            </a:solidFill>
            <a:ln>
              <a:noFill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900">
                <a:latin typeface="+mj-lt"/>
              </a:endParaRPr>
            </a:p>
          </p:txBody>
        </p:sp>
        <p:cxnSp>
          <p:nvCxnSpPr>
            <p:cNvPr id="559" name="직선 화살표 연결선 558"/>
            <p:cNvCxnSpPr/>
            <p:nvPr/>
          </p:nvCxnSpPr>
          <p:spPr>
            <a:xfrm>
              <a:off x="3856135" y="3251565"/>
              <a:ext cx="0" cy="211699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0" name="직선 연결선 559"/>
            <p:cNvCxnSpPr/>
            <p:nvPr/>
          </p:nvCxnSpPr>
          <p:spPr>
            <a:xfrm>
              <a:off x="3007363" y="3353154"/>
              <a:ext cx="1348613" cy="0"/>
            </a:xfrm>
            <a:prstGeom prst="line">
              <a:avLst/>
            </a:prstGeom>
            <a:ln w="6350">
              <a:solidFill>
                <a:schemeClr val="tx1"/>
              </a:solidFill>
              <a:prstDash val="lg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1" name="직사각형 560"/>
            <p:cNvSpPr/>
            <p:nvPr/>
          </p:nvSpPr>
          <p:spPr>
            <a:xfrm>
              <a:off x="3209098" y="3117203"/>
              <a:ext cx="101002" cy="236657"/>
            </a:xfrm>
            <a:prstGeom prst="rect">
              <a:avLst/>
            </a:prstGeom>
            <a:solidFill>
              <a:srgbClr val="FF0000">
                <a:alpha val="42000"/>
              </a:srgbClr>
            </a:solidFill>
            <a:ln>
              <a:noFill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900">
                <a:latin typeface="+mj-lt"/>
              </a:endParaRPr>
            </a:p>
          </p:txBody>
        </p:sp>
        <p:sp>
          <p:nvSpPr>
            <p:cNvPr id="567" name="직사각형 566"/>
            <p:cNvSpPr/>
            <p:nvPr/>
          </p:nvSpPr>
          <p:spPr>
            <a:xfrm>
              <a:off x="3508426" y="3448024"/>
              <a:ext cx="101002" cy="91242"/>
            </a:xfrm>
            <a:prstGeom prst="rect">
              <a:avLst/>
            </a:prstGeom>
            <a:solidFill>
              <a:srgbClr val="FF0000">
                <a:alpha val="42000"/>
              </a:srgbClr>
            </a:solidFill>
            <a:ln>
              <a:noFill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900">
                <a:latin typeface="+mj-lt"/>
              </a:endParaRPr>
            </a:p>
          </p:txBody>
        </p:sp>
        <p:sp>
          <p:nvSpPr>
            <p:cNvPr id="568" name="직사각형 567"/>
            <p:cNvSpPr/>
            <p:nvPr/>
          </p:nvSpPr>
          <p:spPr>
            <a:xfrm>
              <a:off x="3792251" y="3630164"/>
              <a:ext cx="108000" cy="216000"/>
            </a:xfrm>
            <a:prstGeom prst="rect">
              <a:avLst/>
            </a:prstGeom>
            <a:gradFill>
              <a:gsLst>
                <a:gs pos="0">
                  <a:schemeClr val="bg1">
                    <a:lumMod val="75000"/>
                  </a:schemeClr>
                </a:gs>
                <a:gs pos="80000">
                  <a:schemeClr val="bg1">
                    <a:lumMod val="7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</a:gradFill>
            <a:ln w="15875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900">
                <a:latin typeface="+mj-lt"/>
              </a:endParaRPr>
            </a:p>
          </p:txBody>
        </p:sp>
        <p:sp>
          <p:nvSpPr>
            <p:cNvPr id="46" name="오른쪽 화살표 45"/>
            <p:cNvSpPr/>
            <p:nvPr/>
          </p:nvSpPr>
          <p:spPr>
            <a:xfrm>
              <a:off x="2339752" y="3339184"/>
              <a:ext cx="360040" cy="192582"/>
            </a:xfrm>
            <a:prstGeom prst="rightArrow">
              <a:avLst/>
            </a:prstGeom>
            <a:ln w="63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+mj-lt"/>
              </a:endParaRPr>
            </a:p>
          </p:txBody>
        </p:sp>
        <p:cxnSp>
          <p:nvCxnSpPr>
            <p:cNvPr id="61" name="구부러진 연결선 60"/>
            <p:cNvCxnSpPr>
              <a:stCxn id="548" idx="0"/>
              <a:endCxn id="551" idx="0"/>
            </p:cNvCxnSpPr>
            <p:nvPr/>
          </p:nvCxnSpPr>
          <p:spPr>
            <a:xfrm rot="5400000" flipH="1" flipV="1">
              <a:off x="1431571" y="2864724"/>
              <a:ext cx="178280" cy="298721"/>
            </a:xfrm>
            <a:prstGeom prst="curvedConnector3">
              <a:avLst>
                <a:gd name="adj1" fmla="val 176934"/>
              </a:avLst>
            </a:prstGeom>
            <a:ln w="6350">
              <a:solidFill>
                <a:schemeClr val="tx1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3" name="구부러진 연결선 572"/>
            <p:cNvCxnSpPr>
              <a:stCxn id="557" idx="0"/>
              <a:endCxn id="558" idx="0"/>
            </p:cNvCxnSpPr>
            <p:nvPr/>
          </p:nvCxnSpPr>
          <p:spPr>
            <a:xfrm rot="5400000" flipH="1" flipV="1">
              <a:off x="3520350" y="3107475"/>
              <a:ext cx="374571" cy="284432"/>
            </a:xfrm>
            <a:prstGeom prst="curvedConnector3">
              <a:avLst>
                <a:gd name="adj1" fmla="val 136618"/>
              </a:avLst>
            </a:prstGeom>
            <a:ln w="6350">
              <a:solidFill>
                <a:schemeClr val="tx1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4" name="TextBox 573"/>
            <p:cNvSpPr txBox="1"/>
            <p:nvPr/>
          </p:nvSpPr>
          <p:spPr>
            <a:xfrm>
              <a:off x="1372426" y="3933056"/>
              <a:ext cx="58862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dirty="0" err="1" smtClean="0">
                  <a:latin typeface="+mj-lt"/>
                </a:rPr>
                <a:t>J</a:t>
              </a:r>
              <a:r>
                <a:rPr lang="en-US" altLang="ko-KR" sz="800" baseline="30000" dirty="0" err="1" smtClean="0">
                  <a:latin typeface="+mj-lt"/>
                </a:rPr>
                <a:t>th</a:t>
              </a:r>
              <a:r>
                <a:rPr lang="en-US" altLang="ko-KR" sz="800" dirty="0" smtClean="0">
                  <a:latin typeface="+mj-lt"/>
                </a:rPr>
                <a:t> frame</a:t>
              </a:r>
              <a:endParaRPr lang="ko-KR" altLang="en-US" sz="800" dirty="0">
                <a:latin typeface="+mj-lt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1960280" y="3054152"/>
              <a:ext cx="1152880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900" dirty="0" smtClean="0">
                  <a:latin typeface="+mj-lt"/>
                </a:rPr>
                <a:t>encoding </a:t>
              </a:r>
              <a:r>
                <a:rPr lang="en-US" altLang="ko-KR" sz="900" dirty="0" err="1" smtClean="0">
                  <a:latin typeface="+mj-lt"/>
                </a:rPr>
                <a:t>j</a:t>
              </a:r>
              <a:r>
                <a:rPr lang="en-US" altLang="ko-KR" sz="900" baseline="30000" dirty="0" err="1" smtClean="0">
                  <a:latin typeface="+mj-lt"/>
                </a:rPr>
                <a:t>th</a:t>
              </a:r>
              <a:r>
                <a:rPr lang="en-US" altLang="ko-KR" sz="900" dirty="0" smtClean="0">
                  <a:latin typeface="+mj-lt"/>
                </a:rPr>
                <a:t> frame</a:t>
              </a:r>
              <a:endParaRPr lang="ko-KR" altLang="en-US" sz="900" dirty="0">
                <a:latin typeface="+mj-lt"/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742242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99" name="Picture 31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000" y="2581682"/>
            <a:ext cx="3960000" cy="25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The proposed </a:t>
            </a:r>
            <a:r>
              <a:rPr lang="en-US" altLang="ko-KR" dirty="0"/>
              <a:t>method for </a:t>
            </a:r>
            <a:r>
              <a:rPr lang="en-US" altLang="ko-KR" dirty="0" smtClean="0"/>
              <a:t>low delay case</a:t>
            </a:r>
            <a:r>
              <a:rPr lang="en-US" altLang="ko-KR" dirty="0"/>
              <a:t> </a:t>
            </a:r>
            <a:r>
              <a:rPr lang="en-US" altLang="ko-KR" dirty="0" smtClean="0"/>
              <a:t>(1/2</a:t>
            </a:r>
            <a:r>
              <a:rPr lang="en-US" altLang="ko-KR" dirty="0"/>
              <a:t>)</a:t>
            </a:r>
            <a:endParaRPr lang="ko-KR" altLang="en-US" dirty="0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9" name="내용 개체 틀 10"/>
          <p:cNvSpPr txBox="1">
            <a:spLocks/>
          </p:cNvSpPr>
          <p:nvPr/>
        </p:nvSpPr>
        <p:spPr bwMode="auto">
          <a:xfrm>
            <a:off x="428596" y="1196752"/>
            <a:ext cx="8535892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1" fontAlgn="base" latinLnBrk="1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74638" algn="l" rtl="0" eaLnBrk="1" fontAlgn="base" latinLnBrk="1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rtl="0" eaLnBrk="1" fontAlgn="base" latinLnBrk="1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800" dirty="0" smtClean="0"/>
              <a:t>The firstly </a:t>
            </a:r>
            <a:r>
              <a:rPr lang="en-US" altLang="ko-KR" sz="1800" dirty="0"/>
              <a:t>coded </a:t>
            </a:r>
            <a:r>
              <a:rPr lang="en-US" altLang="ko-KR" sz="1800" dirty="0" smtClean="0"/>
              <a:t>frame in a GOP</a:t>
            </a:r>
          </a:p>
          <a:p>
            <a:pPr lvl="1"/>
            <a:r>
              <a:rPr lang="en-US" altLang="ko-KR" sz="1600" dirty="0" smtClean="0"/>
              <a:t>RQ-model is not applied to all of the first frames in each GOP for the HM8.0 RC.</a:t>
            </a:r>
          </a:p>
          <a:p>
            <a:pPr lvl="1"/>
            <a:r>
              <a:rPr lang="en-US" altLang="ko-KR" sz="1600" dirty="0" smtClean="0"/>
              <a:t>The first frames not being the RQ-model make periodic fluctuation large as well as target-bit prediction model worse.</a:t>
            </a:r>
          </a:p>
          <a:p>
            <a:pPr lvl="1"/>
            <a:endParaRPr lang="en-US" altLang="ko-KR" sz="1600" dirty="0" smtClean="0"/>
          </a:p>
          <a:p>
            <a:pPr marL="354012" lvl="1" indent="0">
              <a:buNone/>
            </a:pPr>
            <a:endParaRPr lang="en-US" altLang="ko-KR" sz="1600" dirty="0" smtClean="0"/>
          </a:p>
          <a:p>
            <a:pPr lvl="1"/>
            <a:endParaRPr lang="en-US" altLang="ko-KR" sz="1600" dirty="0" smtClean="0"/>
          </a:p>
          <a:p>
            <a:pPr lvl="1"/>
            <a:endParaRPr lang="ko-KR" altLang="en-US" sz="1600" dirty="0"/>
          </a:p>
        </p:txBody>
      </p:sp>
      <p:sp>
        <p:nvSpPr>
          <p:cNvPr id="56" name="내용 개체 틀 10"/>
          <p:cNvSpPr txBox="1">
            <a:spLocks/>
          </p:cNvSpPr>
          <p:nvPr/>
        </p:nvSpPr>
        <p:spPr bwMode="auto">
          <a:xfrm>
            <a:off x="428596" y="5661248"/>
            <a:ext cx="8535892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1" fontAlgn="base" latinLnBrk="1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74638" algn="l" rtl="0" eaLnBrk="1" fontAlgn="base" latinLnBrk="1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rtl="0" eaLnBrk="1" fontAlgn="base" latinLnBrk="1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4012" lvl="1" indent="0">
              <a:buNone/>
            </a:pPr>
            <a:r>
              <a:rPr lang="en-US" altLang="ko-KR" sz="1600" dirty="0">
                <a:solidFill>
                  <a:srgbClr val="FF0000"/>
                </a:solidFill>
                <a:sym typeface="Symbol"/>
              </a:rPr>
              <a:t> </a:t>
            </a:r>
            <a:r>
              <a:rPr lang="en-US" altLang="ko-KR" sz="1600" dirty="0" smtClean="0">
                <a:solidFill>
                  <a:srgbClr val="FF0000"/>
                </a:solidFill>
              </a:rPr>
              <a:t>To </a:t>
            </a:r>
            <a:r>
              <a:rPr lang="en-US" altLang="ko-KR" sz="1600" dirty="0">
                <a:solidFill>
                  <a:srgbClr val="FF0000"/>
                </a:solidFill>
              </a:rPr>
              <a:t>reduce bit </a:t>
            </a:r>
            <a:r>
              <a:rPr lang="en-US" altLang="ko-KR" sz="1600" dirty="0" smtClean="0">
                <a:solidFill>
                  <a:srgbClr val="FF0000"/>
                </a:solidFill>
              </a:rPr>
              <a:t>fluctuation, RQ </a:t>
            </a:r>
            <a:r>
              <a:rPr lang="en-US" altLang="ko-KR" sz="1600" dirty="0">
                <a:solidFill>
                  <a:srgbClr val="FF0000"/>
                </a:solidFill>
              </a:rPr>
              <a:t>model is applied to </a:t>
            </a:r>
            <a:r>
              <a:rPr lang="en-US" altLang="ko-KR" sz="1600" dirty="0" smtClean="0">
                <a:solidFill>
                  <a:srgbClr val="FF0000"/>
                </a:solidFill>
              </a:rPr>
              <a:t>all of the first </a:t>
            </a:r>
            <a:r>
              <a:rPr lang="en-US" altLang="ko-KR" sz="1600" dirty="0">
                <a:solidFill>
                  <a:srgbClr val="FF0000"/>
                </a:solidFill>
              </a:rPr>
              <a:t>frames except for the first frame of a </a:t>
            </a:r>
            <a:r>
              <a:rPr lang="en-US" altLang="ko-KR" sz="1600" dirty="0" smtClean="0">
                <a:solidFill>
                  <a:srgbClr val="FF0000"/>
                </a:solidFill>
              </a:rPr>
              <a:t>sequence in the proposed method</a:t>
            </a:r>
            <a:r>
              <a:rPr lang="en-US" altLang="ko-KR" sz="1600" dirty="0" smtClean="0"/>
              <a:t>.</a:t>
            </a:r>
            <a:endParaRPr lang="ko-KR" altLang="en-US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2411760" y="5255622"/>
            <a:ext cx="438132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b="1" dirty="0" smtClean="0"/>
              <a:t>Figure 1. bit fluctuation effect of the first frames in each GOP</a:t>
            </a:r>
            <a:endParaRPr lang="ko-KR" altLang="en-US" sz="1100" b="1" dirty="0"/>
          </a:p>
        </p:txBody>
      </p:sp>
      <p:sp>
        <p:nvSpPr>
          <p:cNvPr id="59" name="TextBox 58"/>
          <p:cNvSpPr txBox="1"/>
          <p:nvPr/>
        </p:nvSpPr>
        <p:spPr>
          <a:xfrm>
            <a:off x="755576" y="2708920"/>
            <a:ext cx="233269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b="1" dirty="0" err="1" smtClean="0"/>
              <a:t>BasketballPass</a:t>
            </a:r>
            <a:r>
              <a:rPr lang="en-US" altLang="ko-KR" sz="1100" b="1" dirty="0" smtClean="0"/>
              <a:t> 209 Kbps, 48FPS</a:t>
            </a:r>
            <a:endParaRPr lang="ko-KR" altLang="en-US" sz="1100" b="1" dirty="0"/>
          </a:p>
        </p:txBody>
      </p:sp>
      <p:pic>
        <p:nvPicPr>
          <p:cNvPr id="7200" name="Picture 32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6999" y="2564904"/>
            <a:ext cx="3960000" cy="25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직사각형 8"/>
          <p:cNvSpPr/>
          <p:nvPr/>
        </p:nvSpPr>
        <p:spPr>
          <a:xfrm>
            <a:off x="755576" y="3717032"/>
            <a:ext cx="1656184" cy="1080120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191668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The proposed </a:t>
            </a:r>
            <a:r>
              <a:rPr lang="en-US" altLang="ko-KR" dirty="0"/>
              <a:t>method for low delay </a:t>
            </a:r>
            <a:r>
              <a:rPr lang="en-US" altLang="ko-KR" dirty="0" smtClean="0"/>
              <a:t>case (2/2)</a:t>
            </a:r>
            <a:endParaRPr lang="ko-KR" altLang="en-US" dirty="0"/>
          </a:p>
        </p:txBody>
      </p:sp>
      <p:sp>
        <p:nvSpPr>
          <p:cNvPr id="4" name="내용 개체 틀 10"/>
          <p:cNvSpPr txBox="1">
            <a:spLocks/>
          </p:cNvSpPr>
          <p:nvPr/>
        </p:nvSpPr>
        <p:spPr bwMode="auto">
          <a:xfrm>
            <a:off x="428596" y="1196752"/>
            <a:ext cx="8535892" cy="774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1" fontAlgn="base" latinLnBrk="1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74638" algn="l" rtl="0" eaLnBrk="1" fontAlgn="base" latinLnBrk="1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rtl="0" eaLnBrk="1" fontAlgn="base" latinLnBrk="1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800" dirty="0" smtClean="0"/>
              <a:t>The rate control </a:t>
            </a:r>
            <a:r>
              <a:rPr lang="en-CA" altLang="ko-KR" sz="1800" dirty="0" smtClean="0"/>
              <a:t>according to the temporal layer ID in the HM8.0</a:t>
            </a:r>
          </a:p>
          <a:p>
            <a:pPr lvl="1"/>
            <a:r>
              <a:rPr lang="en-US" altLang="ko-KR" sz="1600" dirty="0" smtClean="0"/>
              <a:t>The different lambda depending on the TID affects actual generated bits in RDO.</a:t>
            </a:r>
          </a:p>
          <a:p>
            <a:pPr lvl="1"/>
            <a:endParaRPr lang="ko-KR" altLang="en-US" sz="1600" dirty="0"/>
          </a:p>
        </p:txBody>
      </p:sp>
      <p:graphicFrame>
        <p:nvGraphicFramePr>
          <p:cNvPr id="5" name="개체 4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53203098"/>
              </p:ext>
            </p:extLst>
          </p:nvPr>
        </p:nvGraphicFramePr>
        <p:xfrm>
          <a:off x="1043608" y="1971170"/>
          <a:ext cx="5158209" cy="779468"/>
        </p:xfrm>
        <a:graphic>
          <a:graphicData uri="http://schemas.openxmlformats.org/presentationml/2006/ole">
            <p:oleObj spid="_x0000_s9357" name="수식" r:id="rId4" imgW="6959520" imgH="1054080" progId="Equation.3">
              <p:embed/>
            </p:oleObj>
          </a:graphicData>
        </a:graphic>
      </p:graphicFrame>
      <p:sp>
        <p:nvSpPr>
          <p:cNvPr id="6" name="내용 개체 틀 10"/>
          <p:cNvSpPr txBox="1">
            <a:spLocks/>
          </p:cNvSpPr>
          <p:nvPr/>
        </p:nvSpPr>
        <p:spPr bwMode="auto">
          <a:xfrm>
            <a:off x="827584" y="5517232"/>
            <a:ext cx="7023724" cy="486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1" fontAlgn="base" latinLnBrk="1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74638" algn="l" rtl="0" eaLnBrk="1" fontAlgn="base" latinLnBrk="1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rtl="0" eaLnBrk="1" fontAlgn="base" latinLnBrk="1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1400" dirty="0" smtClean="0">
                <a:solidFill>
                  <a:srgbClr val="FF0000"/>
                </a:solidFill>
                <a:sym typeface="Symbol"/>
              </a:rPr>
              <a:t> </a:t>
            </a:r>
            <a:r>
              <a:rPr lang="en-US" altLang="ko-KR" sz="1400" dirty="0">
                <a:solidFill>
                  <a:srgbClr val="FF0000"/>
                </a:solidFill>
                <a:sym typeface="Symbol"/>
              </a:rPr>
              <a:t>T</a:t>
            </a:r>
            <a:r>
              <a:rPr lang="en-US" altLang="ko-KR" sz="1400" dirty="0" smtClean="0">
                <a:solidFill>
                  <a:srgbClr val="FF0000"/>
                </a:solidFill>
              </a:rPr>
              <a:t>he proposed RC </a:t>
            </a:r>
            <a:r>
              <a:rPr lang="en-CA" altLang="ko-KR" sz="1400" dirty="0" smtClean="0">
                <a:solidFill>
                  <a:srgbClr val="FF0000"/>
                </a:solidFill>
              </a:rPr>
              <a:t>employs only lambda </a:t>
            </a:r>
            <a:r>
              <a:rPr lang="en-CA" altLang="ko-KR" sz="1400" dirty="0">
                <a:solidFill>
                  <a:srgbClr val="FF0000"/>
                </a:solidFill>
              </a:rPr>
              <a:t>regardless of the temporal layer </a:t>
            </a:r>
            <a:r>
              <a:rPr lang="en-CA" altLang="ko-KR" sz="1400" dirty="0" smtClean="0">
                <a:solidFill>
                  <a:srgbClr val="FF0000"/>
                </a:solidFill>
              </a:rPr>
              <a:t>ID.</a:t>
            </a:r>
            <a:endParaRPr lang="en-CA" altLang="ko-KR" sz="1200" dirty="0" smtClean="0">
              <a:solidFill>
                <a:srgbClr val="FF0000"/>
              </a:solidFill>
            </a:endParaRPr>
          </a:p>
          <a:p>
            <a:pPr marL="354012" lvl="1" indent="0">
              <a:buNone/>
            </a:pPr>
            <a:endParaRPr lang="ko-KR" altLang="en-US" sz="110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013334" y="5183614"/>
            <a:ext cx="350288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b="1" dirty="0" smtClean="0"/>
              <a:t>Figure 2. bit fluctuation according to the lambda</a:t>
            </a:r>
            <a:endParaRPr lang="ko-KR" altLang="en-US" sz="1100" b="1" dirty="0"/>
          </a:p>
        </p:txBody>
      </p:sp>
      <p:graphicFrame>
        <p:nvGraphicFramePr>
          <p:cNvPr id="11" name="개체 10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854226349"/>
              </p:ext>
            </p:extLst>
          </p:nvPr>
        </p:nvGraphicFramePr>
        <p:xfrm>
          <a:off x="1475656" y="5949280"/>
          <a:ext cx="3155181" cy="450336"/>
        </p:xfrm>
        <a:graphic>
          <a:graphicData uri="http://schemas.openxmlformats.org/presentationml/2006/ole">
            <p:oleObj spid="_x0000_s9358" name="수식" r:id="rId5" imgW="4787640" imgH="685800" progId="Equation.3">
              <p:embed/>
            </p:oleObj>
          </a:graphicData>
        </a:graphic>
      </p:graphicFrame>
      <p:pic>
        <p:nvPicPr>
          <p:cNvPr id="9253" name="Picture 3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612" y="2996951"/>
            <a:ext cx="3880719" cy="21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755576" y="3068960"/>
            <a:ext cx="189186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b="1" dirty="0" err="1" smtClean="0"/>
              <a:t>BasketballPass</a:t>
            </a:r>
            <a:r>
              <a:rPr lang="en-US" altLang="ko-KR" sz="1100" b="1" dirty="0" smtClean="0"/>
              <a:t> 209 Kbps</a:t>
            </a:r>
            <a:endParaRPr lang="ko-KR" altLang="en-US" sz="1100" b="1" dirty="0"/>
          </a:p>
        </p:txBody>
      </p:sp>
      <p:pic>
        <p:nvPicPr>
          <p:cNvPr id="9258" name="Picture 42"/>
          <p:cNvPicPr>
            <a:picLocks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408" y="2997192"/>
            <a:ext cx="3600000" cy="21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직사각형 17"/>
          <p:cNvSpPr/>
          <p:nvPr/>
        </p:nvSpPr>
        <p:spPr>
          <a:xfrm>
            <a:off x="1187624" y="3717032"/>
            <a:ext cx="1656184" cy="1080120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286779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42844" y="357166"/>
            <a:ext cx="8749636" cy="571504"/>
          </a:xfrm>
        </p:spPr>
        <p:txBody>
          <a:bodyPr/>
          <a:lstStyle/>
          <a:p>
            <a:r>
              <a:rPr lang="en-US" altLang="ko-KR" dirty="0"/>
              <a:t>Performance evaluation of the improved RC for RA</a:t>
            </a:r>
            <a:endParaRPr lang="ko-KR" altLang="en-US" dirty="0"/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6" name="내용 개체 틀 5"/>
          <p:cNvSpPr txBox="1">
            <a:spLocks/>
          </p:cNvSpPr>
          <p:nvPr/>
        </p:nvSpPr>
        <p:spPr bwMode="auto">
          <a:xfrm>
            <a:off x="428596" y="3068960"/>
            <a:ext cx="8258204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1" fontAlgn="base" latinLnBrk="1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74638" algn="l" rtl="0" eaLnBrk="1" fontAlgn="base" latinLnBrk="1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rtl="0" eaLnBrk="1" fontAlgn="base" latinLnBrk="1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1800" dirty="0"/>
              <a:t>① </a:t>
            </a:r>
            <a:r>
              <a:rPr lang="en-US" altLang="ko-KR" sz="1800" dirty="0" smtClean="0"/>
              <a:t>Modification </a:t>
            </a:r>
            <a:r>
              <a:rPr lang="en-US" altLang="ko-KR" sz="1800" dirty="0"/>
              <a:t>of the complexity weighting </a:t>
            </a:r>
            <a:r>
              <a:rPr lang="en-US" altLang="ko-KR" sz="1800" dirty="0" smtClean="0"/>
              <a:t>factors</a:t>
            </a:r>
            <a:endParaRPr lang="ko-KR" altLang="en-US" sz="1800" dirty="0"/>
          </a:p>
        </p:txBody>
      </p:sp>
      <p:graphicFrame>
        <p:nvGraphicFramePr>
          <p:cNvPr id="17" name="표 16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806464598"/>
              </p:ext>
            </p:extLst>
          </p:nvPr>
        </p:nvGraphicFramePr>
        <p:xfrm>
          <a:off x="1043608" y="3857628"/>
          <a:ext cx="6385914" cy="1760347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654732"/>
                <a:gridCol w="955197"/>
                <a:gridCol w="955197"/>
                <a:gridCol w="955197"/>
                <a:gridCol w="955197"/>
                <a:gridCol w="955197"/>
                <a:gridCol w="955197"/>
              </a:tblGrid>
              <a:tr h="250033">
                <a:tc row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68576" marR="68576" marT="0" marB="0" anchor="ctr"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HM8.0 RC</a:t>
                      </a:r>
                      <a:endParaRPr lang="ko-KR" altLang="en-US" sz="11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76" marR="68576" marT="0" marB="0" anchor="ctr"/>
                </a:tc>
                <a:tc hMerge="1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68576" marR="68576" marT="0" marB="0" anchor="ctr"/>
                </a:tc>
                <a:tc gridSpan="4">
                  <a:txBody>
                    <a:bodyPr/>
                    <a:lstStyle/>
                    <a:p>
                      <a:pPr marL="0" marR="0" indent="0" algn="ctr" defTabSz="914400" rtl="0" eaLnBrk="1" fontAlgn="auto" latinLnBrk="1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The proposed RC</a:t>
                      </a:r>
                      <a:endParaRPr lang="ko-KR" altLang="ko-KR" sz="11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76" marR="68576" marT="0" marB="0" anchor="ctr"/>
                </a:tc>
                <a:tc hMerge="1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200" dirty="0">
                        <a:effectLst/>
                        <a:latin typeface="Times New Roman" pitchFamily="18" charset="0"/>
                        <a:ea typeface="맑은 고딕"/>
                        <a:cs typeface="Times New Roman" pitchFamily="18" charset="0"/>
                      </a:endParaRPr>
                    </a:p>
                  </a:txBody>
                  <a:tcPr marL="68576" marR="68576" marT="0" marB="0" anchor="ctr"/>
                </a:tc>
                <a:tc hMerge="1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200" dirty="0">
                        <a:effectLst/>
                        <a:latin typeface="Times New Roman" pitchFamily="18" charset="0"/>
                        <a:ea typeface="맑은 고딕"/>
                        <a:cs typeface="Times New Roman" pitchFamily="18" charset="0"/>
                      </a:endParaRPr>
                    </a:p>
                  </a:txBody>
                  <a:tcPr marL="68576" marR="68576" marT="0" marB="0" anchor="ctr"/>
                </a:tc>
                <a:tc hMerge="1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200" dirty="0">
                        <a:effectLst/>
                        <a:latin typeface="Times New Roman" pitchFamily="18" charset="0"/>
                        <a:ea typeface="맑은 고딕"/>
                        <a:cs typeface="Times New Roman" pitchFamily="18" charset="0"/>
                      </a:endParaRPr>
                    </a:p>
                  </a:txBody>
                  <a:tcPr marL="68576" marR="68576" marT="0" marB="0" anchor="ctr"/>
                </a:tc>
              </a:tr>
              <a:tr h="21431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ko-KR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Δ</a:t>
                      </a:r>
                      <a:r>
                        <a:rPr lang="en-CA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kbps</a:t>
                      </a:r>
                      <a:endParaRPr 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76" marR="68576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ko-KR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Δ</a:t>
                      </a:r>
                      <a:r>
                        <a:rPr lang="en-CA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PSNR</a:t>
                      </a:r>
                      <a:endParaRPr 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76" marR="68576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ko-KR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Δ</a:t>
                      </a:r>
                      <a:r>
                        <a:rPr lang="en-CA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kbps</a:t>
                      </a:r>
                      <a:endParaRPr 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76" marR="68576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ko-KR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Δ</a:t>
                      </a:r>
                      <a:r>
                        <a:rPr lang="en-CA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PSNR</a:t>
                      </a:r>
                      <a:endParaRPr 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76" marR="68576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BD-PSNR</a:t>
                      </a:r>
                      <a:endParaRPr 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76" marR="68576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BD-BR</a:t>
                      </a:r>
                      <a:endParaRPr 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76" marR="68576" marT="0" marB="0" anchor="ctr"/>
                </a:tc>
              </a:tr>
              <a:tr h="21600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ClassA</a:t>
                      </a:r>
                      <a:endParaRPr 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68576" marR="68576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1.04 </a:t>
                      </a:r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%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-1.44 dB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1.64 %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-1.01</a:t>
                      </a:r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dB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0.36 </a:t>
                      </a:r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dB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-7.01</a:t>
                      </a:r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%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21600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ClassB</a:t>
                      </a:r>
                      <a:endParaRPr 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68576" marR="68576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0.81 </a:t>
                      </a:r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%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-1.22 dB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1.41 %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-0.52</a:t>
                      </a:r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dB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0.63</a:t>
                      </a:r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dB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-19.08</a:t>
                      </a:r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%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21600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b="0" i="0" u="none" strike="noStrike" kern="120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ClassC</a:t>
                      </a:r>
                      <a:endParaRPr lang="ko-KR" sz="1100" b="0" i="0" u="none" strike="noStrike" kern="120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68576" marR="68576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0.66 </a:t>
                      </a:r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%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-1.46 dB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0.41 %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-0.27</a:t>
                      </a:r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dB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1.24</a:t>
                      </a:r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dB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-24.99</a:t>
                      </a:r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%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21600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b="0" i="0" u="none" strike="noStrike" kern="120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ClassD</a:t>
                      </a:r>
                      <a:endParaRPr lang="ko-KR" sz="1100" b="0" i="0" u="none" strike="noStrike" kern="120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68576" marR="68576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0.70 %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-1.17 dB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0.57 %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-0.24</a:t>
                      </a:r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dB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1.01</a:t>
                      </a:r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dB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-21.85</a:t>
                      </a:r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%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21600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ClassE</a:t>
                      </a:r>
                      <a:endParaRPr 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68576" marR="68576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68576" marR="68576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68576" marR="68576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76" marR="68576" marT="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76" marR="68576" marT="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76" marR="68576" marT="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76" marR="68576" marT="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Average</a:t>
                      </a:r>
                      <a:endParaRPr 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68576" marR="68576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0.80 </a:t>
                      </a:r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%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-1.32 dB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1.01 %</a:t>
                      </a:r>
                      <a:endParaRPr 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76" marR="68576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-0.51 dB</a:t>
                      </a:r>
                      <a:endParaRPr 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76" marR="68576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0.81</a:t>
                      </a:r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dB</a:t>
                      </a:r>
                      <a:endParaRPr 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76" marR="68576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-18.23 %</a:t>
                      </a:r>
                      <a:endParaRPr 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76" marR="68576" marT="0" marB="0" anchor="ctr"/>
                </a:tc>
              </a:tr>
            </a:tbl>
          </a:graphicData>
        </a:graphic>
      </p:graphicFrame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4" name="개체 3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552068158"/>
              </p:ext>
            </p:extLst>
          </p:nvPr>
        </p:nvGraphicFramePr>
        <p:xfrm>
          <a:off x="955998" y="2154051"/>
          <a:ext cx="2823914" cy="554869"/>
        </p:xfrm>
        <a:graphic>
          <a:graphicData uri="http://schemas.openxmlformats.org/presentationml/2006/ole">
            <p:oleObj spid="_x0000_s10326" name="수식" r:id="rId4" imgW="3251160" imgH="634680" progId="Equation.3">
              <p:embed/>
            </p:oleObj>
          </a:graphicData>
        </a:graphic>
      </p:graphicFrame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6" name="개체 5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432310379"/>
              </p:ext>
            </p:extLst>
          </p:nvPr>
        </p:nvGraphicFramePr>
        <p:xfrm>
          <a:off x="4197658" y="2265171"/>
          <a:ext cx="2678598" cy="248920"/>
        </p:xfrm>
        <a:graphic>
          <a:graphicData uri="http://schemas.openxmlformats.org/presentationml/2006/ole">
            <p:oleObj spid="_x0000_s10327" name="수식" r:id="rId5" imgW="3149280" imgH="291960" progId="Equation.3">
              <p:embed/>
            </p:oleObj>
          </a:graphicData>
        </a:graphic>
      </p:graphicFrame>
      <p:sp>
        <p:nvSpPr>
          <p:cNvPr id="13" name="내용 개체 틀 10"/>
          <p:cNvSpPr txBox="1">
            <a:spLocks/>
          </p:cNvSpPr>
          <p:nvPr/>
        </p:nvSpPr>
        <p:spPr bwMode="auto">
          <a:xfrm>
            <a:off x="428596" y="1196752"/>
            <a:ext cx="8535892" cy="774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1" fontAlgn="base" latinLnBrk="1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74638" algn="l" rtl="0" eaLnBrk="1" fontAlgn="base" latinLnBrk="1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rtl="0" eaLnBrk="1" fontAlgn="base" latinLnBrk="1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800" dirty="0" smtClean="0"/>
              <a:t>Measures</a:t>
            </a:r>
          </a:p>
          <a:p>
            <a:pPr lvl="1"/>
            <a:r>
              <a:rPr lang="en-US" altLang="ko-KR" sz="1400" dirty="0" smtClean="0"/>
              <a:t>BD-PSNR and BD-BR are evaluated, compared to the HM8.0 RC.</a:t>
            </a:r>
          </a:p>
          <a:p>
            <a:pPr lvl="1"/>
            <a:endParaRPr lang="ko-KR" altLang="en-US" sz="1600" dirty="0"/>
          </a:p>
        </p:txBody>
      </p:sp>
    </p:spTree>
    <p:extLst>
      <p:ext uri="{BB962C8B-B14F-4D97-AF65-F5344CB8AC3E}">
        <p14:creationId xmlns="" xmlns:p14="http://schemas.microsoft.com/office/powerpoint/2010/main" val="1714980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Actual generated bits over frame </a:t>
            </a:r>
            <a:r>
              <a:rPr lang="en-US" altLang="ko-KR" dirty="0" smtClean="0"/>
              <a:t>index for RA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28596" y="3861048"/>
            <a:ext cx="8258204" cy="486386"/>
          </a:xfrm>
        </p:spPr>
        <p:txBody>
          <a:bodyPr/>
          <a:lstStyle/>
          <a:p>
            <a:pPr marL="0" indent="0">
              <a:buNone/>
            </a:pPr>
            <a:r>
              <a:rPr lang="en-US" altLang="ko-KR" sz="1800" dirty="0" smtClean="0"/>
              <a:t>①+② the proposed rate control </a:t>
            </a:r>
            <a:endParaRPr lang="ko-KR" altLang="en-US" sz="1800" dirty="0"/>
          </a:p>
        </p:txBody>
      </p:sp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534590713"/>
              </p:ext>
            </p:extLst>
          </p:nvPr>
        </p:nvGraphicFramePr>
        <p:xfrm>
          <a:off x="971600" y="4419442"/>
          <a:ext cx="6066674" cy="172800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936104"/>
                <a:gridCol w="855095"/>
                <a:gridCol w="855095"/>
                <a:gridCol w="855095"/>
                <a:gridCol w="855095"/>
                <a:gridCol w="855095"/>
                <a:gridCol w="855095"/>
              </a:tblGrid>
              <a:tr h="216000">
                <a:tc row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68576" marR="68576" marT="0" marB="0" anchor="ctr"/>
                </a:tc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The HM8.0 RC</a:t>
                      </a:r>
                      <a:endParaRPr 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68576" marR="68576" marT="0" marB="0" anchor="ctr"/>
                </a:tc>
                <a:tc hMerge="1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200" dirty="0">
                        <a:effectLst/>
                        <a:latin typeface="Times New Roman" pitchFamily="18" charset="0"/>
                        <a:ea typeface="맑은 고딕"/>
                        <a:cs typeface="Times New Roman" pitchFamily="18" charset="0"/>
                      </a:endParaRPr>
                    </a:p>
                  </a:txBody>
                  <a:tcPr marL="68576" marR="68576" marT="0" marB="0" anchor="ctr"/>
                </a:tc>
                <a:tc gridSpan="4">
                  <a:txBody>
                    <a:bodyPr/>
                    <a:lstStyle/>
                    <a:p>
                      <a:pPr marL="0" marR="0" indent="0" algn="ctr" defTabSz="914400" rtl="0" eaLnBrk="1" fontAlgn="auto" latinLnBrk="1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The proposed RC</a:t>
                      </a:r>
                      <a:endParaRPr lang="ko-KR" altLang="ko-KR" sz="11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68576" marR="68576" marT="0" marB="0" anchor="ctr"/>
                </a:tc>
                <a:tc hMerge="1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200" dirty="0">
                        <a:effectLst/>
                        <a:latin typeface="Times New Roman" pitchFamily="18" charset="0"/>
                        <a:ea typeface="맑은 고딕"/>
                        <a:cs typeface="Times New Roman" pitchFamily="18" charset="0"/>
                      </a:endParaRPr>
                    </a:p>
                  </a:txBody>
                  <a:tcPr marL="68576" marR="68576" marT="0" marB="0" anchor="ctr"/>
                </a:tc>
                <a:tc hMerge="1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200" dirty="0">
                        <a:effectLst/>
                        <a:latin typeface="Times New Roman" pitchFamily="18" charset="0"/>
                        <a:ea typeface="맑은 고딕"/>
                        <a:cs typeface="Times New Roman" pitchFamily="18" charset="0"/>
                      </a:endParaRPr>
                    </a:p>
                  </a:txBody>
                  <a:tcPr marL="68576" marR="68576" marT="0" marB="0" anchor="ctr"/>
                </a:tc>
                <a:tc hMerge="1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200" dirty="0">
                        <a:effectLst/>
                        <a:latin typeface="Times New Roman" pitchFamily="18" charset="0"/>
                        <a:ea typeface="맑은 고딕"/>
                        <a:cs typeface="Times New Roman" pitchFamily="18" charset="0"/>
                      </a:endParaRPr>
                    </a:p>
                  </a:txBody>
                  <a:tcPr marL="68576" marR="68576" marT="0" marB="0" anchor="ctr"/>
                </a:tc>
              </a:tr>
              <a:tr h="216000">
                <a:tc vMerge="1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400" dirty="0">
                        <a:effectLst/>
                        <a:latin typeface="Times New Roman" pitchFamily="18" charset="0"/>
                        <a:ea typeface="맑은 고딕"/>
                        <a:cs typeface="Times New Roman" pitchFamily="18" charset="0"/>
                      </a:endParaRPr>
                    </a:p>
                  </a:txBody>
                  <a:tcPr marL="68576" marR="68576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ko-KR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Δ</a:t>
                      </a:r>
                      <a:r>
                        <a:rPr lang="en-CA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kbps</a:t>
                      </a:r>
                      <a:endParaRPr 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68576" marR="68576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ko-KR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Δ</a:t>
                      </a:r>
                      <a:r>
                        <a:rPr lang="en-CA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PSNR</a:t>
                      </a:r>
                      <a:endParaRPr 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68576" marR="68576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ko-KR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Δ</a:t>
                      </a:r>
                      <a:r>
                        <a:rPr lang="en-CA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kbps</a:t>
                      </a:r>
                      <a:endParaRPr 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68576" marR="68576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ko-KR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Δ</a:t>
                      </a:r>
                      <a:r>
                        <a:rPr lang="en-CA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PSNR</a:t>
                      </a:r>
                      <a:endParaRPr 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68576" marR="68576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BD-PSNR</a:t>
                      </a:r>
                      <a:endParaRPr 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68576" marR="68576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BD-BR</a:t>
                      </a:r>
                      <a:endParaRPr 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68576" marR="68576" marT="0" marB="0" anchor="ctr"/>
                </a:tc>
              </a:tr>
              <a:tr h="21600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ClassA</a:t>
                      </a:r>
                      <a:endParaRPr 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68576" marR="68576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1.04 </a:t>
                      </a:r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%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-1.44 dB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1.32 </a:t>
                      </a:r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%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-1.05 dB 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0.31 </a:t>
                      </a:r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dB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 -</a:t>
                      </a:r>
                      <a:r>
                        <a:rPr lang="en-US" altLang="ko-KR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6.24 </a:t>
                      </a:r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%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21600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b="0" i="0" u="none" strike="noStrike" kern="120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ClassB</a:t>
                      </a:r>
                      <a:endParaRPr lang="ko-KR" sz="1100" b="0" i="0" u="none" strike="noStrike" kern="120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68576" marR="68576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0.81 </a:t>
                      </a:r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%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-1.22 dB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1.25 </a:t>
                      </a:r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%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-0.59 dB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0.55 </a:t>
                      </a:r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dB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-17.37 </a:t>
                      </a:r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%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21600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b="0" i="0" u="none" strike="noStrike" kern="120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ClassC</a:t>
                      </a:r>
                      <a:endParaRPr lang="ko-KR" sz="1100" b="0" i="0" u="none" strike="noStrike" kern="120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68576" marR="68576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0.66 </a:t>
                      </a:r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%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-1.46 dB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0.26 </a:t>
                      </a:r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%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-0.34 dB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1.16 </a:t>
                      </a:r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dB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-23.58 </a:t>
                      </a:r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%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21600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b="0" i="0" u="none" strike="noStrike" kern="120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ClassD</a:t>
                      </a:r>
                      <a:endParaRPr lang="ko-KR" sz="1100" b="0" i="0" u="none" strike="noStrike" kern="120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68576" marR="68576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0.70 %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-1.17 dB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0.36 </a:t>
                      </a:r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%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-0.34 dB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0.89 </a:t>
                      </a:r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dB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-19.54 </a:t>
                      </a:r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%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21600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b="0" i="0" u="none" strike="noStrike" kern="120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ClassE</a:t>
                      </a:r>
                      <a:endParaRPr lang="ko-KR" sz="1100" b="0" i="0" u="none" strike="noStrike" kern="120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68576" marR="68576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68576" marR="68576" marT="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68576" marR="68576" marT="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68576" marR="68576" marT="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68576" marR="68576" marT="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68576" marR="68576" marT="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68576" marR="68576" marT="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Average</a:t>
                      </a:r>
                      <a:endParaRPr 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68576" marR="68576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0.80 </a:t>
                      </a:r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%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-1.32 dB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0.80 </a:t>
                      </a:r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%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-0.58 dB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0.73 dB</a:t>
                      </a:r>
                      <a:endParaRPr 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68576" marR="68576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-16.68 %</a:t>
                      </a:r>
                      <a:endParaRPr 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68576" marR="68576" marT="0" marB="0" anchor="ctr"/>
                </a:tc>
              </a:tr>
            </a:tbl>
          </a:graphicData>
        </a:graphic>
      </p:graphicFrame>
      <p:sp>
        <p:nvSpPr>
          <p:cNvPr id="6" name="내용 개체 틀 5"/>
          <p:cNvSpPr txBox="1">
            <a:spLocks/>
          </p:cNvSpPr>
          <p:nvPr/>
        </p:nvSpPr>
        <p:spPr bwMode="auto">
          <a:xfrm>
            <a:off x="428596" y="1235204"/>
            <a:ext cx="8258204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1" fontAlgn="base" latinLnBrk="1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74638" algn="l" rtl="0" eaLnBrk="1" fontAlgn="base" latinLnBrk="1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rtl="0" eaLnBrk="1" fontAlgn="base" latinLnBrk="1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1800" dirty="0" smtClean="0"/>
              <a:t>② VBs, long-term and short-term </a:t>
            </a:r>
            <a:r>
              <a:rPr lang="en-US" altLang="ko-KR" sz="1800" dirty="0"/>
              <a:t>Management </a:t>
            </a:r>
            <a:endParaRPr lang="ko-KR" altLang="en-US" sz="1800" dirty="0"/>
          </a:p>
        </p:txBody>
      </p:sp>
      <p:graphicFrame>
        <p:nvGraphicFramePr>
          <p:cNvPr id="8" name="표 7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806464598"/>
              </p:ext>
            </p:extLst>
          </p:nvPr>
        </p:nvGraphicFramePr>
        <p:xfrm>
          <a:off x="1000100" y="1785926"/>
          <a:ext cx="6385914" cy="1760347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654732"/>
                <a:gridCol w="955197"/>
                <a:gridCol w="955197"/>
                <a:gridCol w="955197"/>
                <a:gridCol w="955197"/>
                <a:gridCol w="955197"/>
                <a:gridCol w="955197"/>
              </a:tblGrid>
              <a:tr h="250033">
                <a:tc row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68576" marR="68576" marT="0" marB="0" anchor="ctr"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HM8.0 RC</a:t>
                      </a:r>
                      <a:endParaRPr lang="ko-KR" altLang="en-US" sz="11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76" marR="68576" marT="0" marB="0" anchor="ctr"/>
                </a:tc>
                <a:tc hMerge="1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68576" marR="68576" marT="0" marB="0" anchor="ctr"/>
                </a:tc>
                <a:tc gridSpan="4">
                  <a:txBody>
                    <a:bodyPr/>
                    <a:lstStyle/>
                    <a:p>
                      <a:pPr marL="0" marR="0" indent="0" algn="ctr" defTabSz="914400" rtl="0" eaLnBrk="1" fontAlgn="auto" latinLnBrk="1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The proposed RC</a:t>
                      </a:r>
                      <a:endParaRPr lang="ko-KR" altLang="ko-KR" sz="11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76" marR="68576" marT="0" marB="0" anchor="ctr"/>
                </a:tc>
                <a:tc hMerge="1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200" dirty="0">
                        <a:effectLst/>
                        <a:latin typeface="Times New Roman" pitchFamily="18" charset="0"/>
                        <a:ea typeface="맑은 고딕"/>
                        <a:cs typeface="Times New Roman" pitchFamily="18" charset="0"/>
                      </a:endParaRPr>
                    </a:p>
                  </a:txBody>
                  <a:tcPr marL="68576" marR="68576" marT="0" marB="0" anchor="ctr"/>
                </a:tc>
                <a:tc hMerge="1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200" dirty="0">
                        <a:effectLst/>
                        <a:latin typeface="Times New Roman" pitchFamily="18" charset="0"/>
                        <a:ea typeface="맑은 고딕"/>
                        <a:cs typeface="Times New Roman" pitchFamily="18" charset="0"/>
                      </a:endParaRPr>
                    </a:p>
                  </a:txBody>
                  <a:tcPr marL="68576" marR="68576" marT="0" marB="0" anchor="ctr"/>
                </a:tc>
                <a:tc hMerge="1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200" dirty="0">
                        <a:effectLst/>
                        <a:latin typeface="Times New Roman" pitchFamily="18" charset="0"/>
                        <a:ea typeface="맑은 고딕"/>
                        <a:cs typeface="Times New Roman" pitchFamily="18" charset="0"/>
                      </a:endParaRPr>
                    </a:p>
                  </a:txBody>
                  <a:tcPr marL="68576" marR="68576" marT="0" marB="0" anchor="ctr"/>
                </a:tc>
              </a:tr>
              <a:tr h="21431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ko-KR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Δ</a:t>
                      </a:r>
                      <a:r>
                        <a:rPr lang="en-CA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kbps</a:t>
                      </a:r>
                      <a:endParaRPr 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76" marR="68576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ko-KR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Δ</a:t>
                      </a:r>
                      <a:r>
                        <a:rPr lang="en-CA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PSNR</a:t>
                      </a:r>
                      <a:endParaRPr 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76" marR="68576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ko-KR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Δ</a:t>
                      </a:r>
                      <a:r>
                        <a:rPr lang="en-CA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kbps</a:t>
                      </a:r>
                      <a:endParaRPr 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76" marR="68576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ko-KR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Δ</a:t>
                      </a:r>
                      <a:r>
                        <a:rPr lang="en-CA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PSNR</a:t>
                      </a:r>
                      <a:endParaRPr 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76" marR="68576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BD-PSNR</a:t>
                      </a:r>
                      <a:endParaRPr 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76" marR="68576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BD-BR</a:t>
                      </a:r>
                      <a:endParaRPr 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76" marR="68576" marT="0" marB="0" anchor="ctr"/>
                </a:tc>
              </a:tr>
              <a:tr h="21600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ClassA</a:t>
                      </a:r>
                      <a:endParaRPr 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68576" marR="68576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1.04 </a:t>
                      </a:r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%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-1.44 dB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0.72%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-1.12 dB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0.25 dB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-5.28</a:t>
                      </a:r>
                      <a:r>
                        <a:rPr lang="en-US" altLang="ko-KR" sz="1100" b="0" i="0" u="none" strike="noStrike" kern="1200" baseline="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 %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21600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ClassB</a:t>
                      </a:r>
                      <a:endParaRPr 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68576" marR="68576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0.81 </a:t>
                      </a:r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%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-1.22 dB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0.78%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-0.73 dB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0.42 dB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-13.77 %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21600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b="0" i="0" u="none" strike="noStrike" kern="120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ClassC</a:t>
                      </a:r>
                      <a:endParaRPr lang="ko-KR" sz="1100" b="0" i="0" u="none" strike="noStrike" kern="120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68576" marR="68576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0.66 </a:t>
                      </a:r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%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-1.46 dB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0.19%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-0.44 dB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1.07 dB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-21.99%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21600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b="0" i="0" u="none" strike="noStrike" kern="120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ClassD</a:t>
                      </a:r>
                      <a:endParaRPr lang="ko-KR" sz="1100" b="0" i="0" u="none" strike="noStrike" kern="120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68576" marR="68576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0.70 %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-1.17 dB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0.61%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-0.42 dB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0.81 dB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-17.7%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21600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ClassE</a:t>
                      </a:r>
                      <a:endParaRPr 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68576" marR="68576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68576" marR="68576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68576" marR="68576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76" marR="68576" marT="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76" marR="68576" marT="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76" marR="68576" marT="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76" marR="68576" marT="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Average</a:t>
                      </a:r>
                      <a:endParaRPr 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68576" marR="68576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0.80 </a:t>
                      </a:r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%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-1.32 dB</a:t>
                      </a:r>
                      <a:endParaRPr lang="en-US" alt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0.47%</a:t>
                      </a:r>
                      <a:endParaRPr 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68576" marR="68576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-0.68 dB</a:t>
                      </a:r>
                      <a:endParaRPr 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68576" marR="68576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0.63 dB</a:t>
                      </a:r>
                      <a:endParaRPr 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68576" marR="68576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+mn-ea"/>
                          <a:cs typeface="+mn-cs"/>
                        </a:rPr>
                        <a:t>-14.68 %</a:t>
                      </a:r>
                      <a:endParaRPr lang="ko-K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68576" marR="68576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798365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Status of accumulated occupancy of VB for RA</a:t>
            </a:r>
            <a:endParaRPr lang="ko-KR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334692" y="1069794"/>
            <a:ext cx="191911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50" b="1" dirty="0" smtClean="0">
                <a:solidFill>
                  <a:srgbClr val="002060"/>
                </a:solidFill>
              </a:rPr>
              <a:t>Traffic 13141 Kbps, 32 FPS</a:t>
            </a:r>
            <a:endParaRPr lang="ko-KR" altLang="en-US" sz="1050" b="1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80112" y="1056372"/>
            <a:ext cx="250421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50" b="1" dirty="0" err="1" smtClean="0">
                <a:solidFill>
                  <a:srgbClr val="002060"/>
                </a:solidFill>
              </a:rPr>
              <a:t>BasketballDrive</a:t>
            </a:r>
            <a:r>
              <a:rPr lang="en-US" altLang="ko-KR" sz="1050" b="1" dirty="0" smtClean="0">
                <a:solidFill>
                  <a:srgbClr val="002060"/>
                </a:solidFill>
              </a:rPr>
              <a:t> 17817 Kbps, 48 FPS</a:t>
            </a:r>
            <a:endParaRPr lang="ko-KR" altLang="en-US" sz="1050" b="1" dirty="0">
              <a:solidFill>
                <a:srgbClr val="002060"/>
              </a:solidFill>
            </a:endParaRPr>
          </a:p>
        </p:txBody>
      </p:sp>
      <p:pic>
        <p:nvPicPr>
          <p:cNvPr id="10242" name="Picture 2" descr="C:\Users\mmyjh\Desktop\이미지 4.png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037" y="4077072"/>
            <a:ext cx="3960000" cy="2520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262684" y="3845808"/>
            <a:ext cx="238879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50" b="1" dirty="0" err="1" smtClean="0">
                <a:solidFill>
                  <a:srgbClr val="002060"/>
                </a:solidFill>
              </a:rPr>
              <a:t>BasketballDrill</a:t>
            </a:r>
            <a:r>
              <a:rPr lang="en-US" altLang="ko-KR" sz="1050" b="1" dirty="0" smtClean="0">
                <a:solidFill>
                  <a:srgbClr val="002060"/>
                </a:solidFill>
              </a:rPr>
              <a:t> 3,614 Kbps, 48 FPS</a:t>
            </a:r>
            <a:endParaRPr lang="ko-KR" altLang="en-US" sz="1050" b="1" dirty="0">
              <a:solidFill>
                <a:srgbClr val="002060"/>
              </a:solidFill>
            </a:endParaRPr>
          </a:p>
        </p:txBody>
      </p:sp>
      <p:pic>
        <p:nvPicPr>
          <p:cNvPr id="10243" name="Picture 3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4077072"/>
            <a:ext cx="3960000" cy="25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5652120" y="3845808"/>
            <a:ext cx="229261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50" b="1" dirty="0" err="1" smtClean="0">
                <a:solidFill>
                  <a:srgbClr val="002060"/>
                </a:solidFill>
              </a:rPr>
              <a:t>BasketballPass</a:t>
            </a:r>
            <a:r>
              <a:rPr lang="en-US" altLang="ko-KR" sz="1050" b="1" dirty="0" smtClean="0">
                <a:solidFill>
                  <a:srgbClr val="002060"/>
                </a:solidFill>
              </a:rPr>
              <a:t> 197 Kbps, 48 FPS</a:t>
            </a:r>
            <a:endParaRPr lang="ko-KR" altLang="en-US" sz="1050" b="1" dirty="0">
              <a:solidFill>
                <a:srgbClr val="002060"/>
              </a:solidFill>
            </a:endParaRPr>
          </a:p>
        </p:txBody>
      </p:sp>
      <p:pic>
        <p:nvPicPr>
          <p:cNvPr id="11266" name="Picture 2"/>
          <p:cNvPicPr>
            <a:picLocks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302588"/>
            <a:ext cx="3960000" cy="25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302588"/>
            <a:ext cx="3960000" cy="25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205436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psl_lu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12700">
          <a:solidFill>
            <a:schemeClr val="tx1"/>
          </a:solidFill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ipsl_luk</Template>
  <TotalTime>10359</TotalTime>
  <Words>1270</Words>
  <Application>Microsoft Office PowerPoint</Application>
  <PresentationFormat>화면 슬라이드 쇼(4:3)</PresentationFormat>
  <Paragraphs>372</Paragraphs>
  <Slides>15</Slides>
  <Notes>13</Notes>
  <HiddenSlides>0</HiddenSlides>
  <MMClips>0</MMClips>
  <ScaleCrop>false</ScaleCrop>
  <HeadingPairs>
    <vt:vector size="6" baseType="variant">
      <vt:variant>
        <vt:lpstr>테마</vt:lpstr>
      </vt:variant>
      <vt:variant>
        <vt:i4>1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15</vt:i4>
      </vt:variant>
    </vt:vector>
  </HeadingPairs>
  <TitlesOfParts>
    <vt:vector size="17" baseType="lpstr">
      <vt:lpstr>ipsl_luk</vt:lpstr>
      <vt:lpstr>수식</vt:lpstr>
      <vt:lpstr>Improvement of the rate control for HEVC (JCTVC-K0229)</vt:lpstr>
      <vt:lpstr>Unified rate control in HM8.0</vt:lpstr>
      <vt:lpstr>The proposed method for random access case (1/2)</vt:lpstr>
      <vt:lpstr>The proposed method for random access case (2/2)</vt:lpstr>
      <vt:lpstr>The proposed method for low delay case (1/2)</vt:lpstr>
      <vt:lpstr>The proposed method for low delay case (2/2)</vt:lpstr>
      <vt:lpstr>Performance evaluation of the improved RC for RA</vt:lpstr>
      <vt:lpstr>Actual generated bits over frame index for RA</vt:lpstr>
      <vt:lpstr>Status of accumulated occupancy of VB for RA</vt:lpstr>
      <vt:lpstr>PSNR over frame index for RA</vt:lpstr>
      <vt:lpstr>Performance evaluation of the improved RC for LD</vt:lpstr>
      <vt:lpstr>Actual generated bits over frame index for LB</vt:lpstr>
      <vt:lpstr>Status of accumulated occupancy of VB for LB</vt:lpstr>
      <vt:lpstr>Status of accumulated occupancy of VB for LP</vt:lpstr>
      <vt:lpstr>Conclusion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Improvement of the rate control</dc:title>
  <dc:creator>mmyjh</dc:creator>
  <cp:lastModifiedBy>kwctl</cp:lastModifiedBy>
  <cp:revision>291</cp:revision>
  <cp:lastPrinted>2012-10-08T09:00:38Z</cp:lastPrinted>
  <dcterms:created xsi:type="dcterms:W3CDTF">2012-10-04T18:31:31Z</dcterms:created>
  <dcterms:modified xsi:type="dcterms:W3CDTF">2012-10-15T03:23:58Z</dcterms:modified>
</cp:coreProperties>
</file>