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3" r:id="rId4"/>
  </p:sldMasterIdLst>
  <p:notesMasterIdLst>
    <p:notesMasterId r:id="rId12"/>
  </p:notesMasterIdLst>
  <p:sldIdLst>
    <p:sldId id="256" r:id="rId5"/>
    <p:sldId id="291" r:id="rId6"/>
    <p:sldId id="292" r:id="rId7"/>
    <p:sldId id="293" r:id="rId8"/>
    <p:sldId id="294" r:id="rId9"/>
    <p:sldId id="295" r:id="rId10"/>
    <p:sldId id="296" r:id="rId11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2BA"/>
    <a:srgbClr val="663300"/>
    <a:srgbClr val="FFCCCC"/>
    <a:srgbClr val="FFCCFF"/>
    <a:srgbClr val="FF9900"/>
    <a:srgbClr val="E2F85C"/>
    <a:srgbClr val="AAAAAA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9" autoAdjust="0"/>
    <p:restoredTop sz="94622" autoAdjust="0"/>
  </p:normalViewPr>
  <p:slideViewPr>
    <p:cSldViewPr snapToGrid="0">
      <p:cViewPr>
        <p:scale>
          <a:sx n="78" d="100"/>
          <a:sy n="78" d="100"/>
        </p:scale>
        <p:origin x="-1176" y="-384"/>
      </p:cViewPr>
      <p:guideLst>
        <p:guide orient="horz" pos="426"/>
        <p:guide pos="2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75E10C-18B9-4DD0-BCF1-F9F1A3BC0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1c_revBlack_rgb_powerpoi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5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7" name="Picture 29" descr="ti_stk_2c_pos_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ABE9-4D0D-4F28-AB1E-BD86536CB0D1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2474913" y="6038850"/>
            <a:ext cx="4164012" cy="2524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F9F8-F4CC-490D-A434-61C237E2D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2F2D2-1270-4F61-8A4C-EC0A7C584D62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8E31-7822-4BDF-8169-260C2AB3C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4EE1-CF5A-4695-9320-5CDCCE3934A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99948-0413-48E8-A127-99362C614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33375" y="1185863"/>
            <a:ext cx="8467725" cy="46926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86C85-CB59-419D-B883-23A446C3DEEF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37BE2-F5F5-4F2A-BA83-7F20461A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8015-0158-40D7-B3E6-95157418A461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382C8-5E41-4688-9CD9-DC4081CDB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3E17-17E7-4B60-8DA5-D9D98E54975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7294-708D-4ECF-8E36-4F21D1C07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90EC-3EBB-4E97-A05A-F2CEC8CB10B3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25CA-23F1-4496-9467-43C88A707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FDED-9A6F-4B74-B622-C22C15D1BAEC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B7688-42A3-4FC6-BB45-663F08E11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ECD1-1EFB-4EE1-A28F-EA44411D57C7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5C867-D9C4-43A3-BD1A-AE893EF87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0666-E742-4B24-B641-2F29E31BB04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E96E-1BC7-458A-BEE3-552AF6D6B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7DD6D-852D-4853-8471-80DA90640C1F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28424-9275-4395-B474-A06D602A0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D75C-5E1F-4387-80CC-E993A58DD7EF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B2831-C1CA-4BC9-8858-B52DDDB7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35F8-FF5F-4F6C-9501-B99A12CCB6E2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0109C-AAAF-49CB-A019-BF17D755A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B136D-6426-4367-AF48-E8EA1FB8CE3A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6F7B-5EC1-4F8E-A0E8-9112A048A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75AF8-4C41-44C0-8D68-7A30D85FC366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742ED-A619-48C4-A0A3-924878742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E342-4C85-4B84-AC3C-EBDD18C5F4B4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BEFC8-ECCA-418A-8AEC-336341D1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51A3B-378B-444F-B673-4CF86338A22C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96E07-6088-446D-A9A4-AEB821D70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66E94-B3F2-4708-B63E-D4D593A87D2F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0133-B238-4B57-86D9-D79FD8FAA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BF262-E2CB-496B-BAF5-66CD78A32A3B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DD28D-588E-441D-98DC-23AB82609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3AEF-68A0-4201-B96F-E26ED42EC696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4DF1E-03C6-41C9-939C-5E65BC6D9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3948-7ACF-4684-A8A3-D1E251AC8D39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E7D71-03E3-42AE-AF81-271FB1EF8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C18D-4107-416F-9DCD-330004A41D09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6EF8-6F64-441E-B5E0-6B6C47C7A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16C47-C7FF-4AB2-A151-6886EAE8178D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7E23D-57F3-418E-998A-AD2FCF3D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C1A0-4849-4838-9305-01C505A019B8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18420-98EB-44B7-A67D-A6DBAF09A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51E76-1A25-4C81-AEAE-F48489CC2949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2E13-224E-48C1-8EE3-222B6BF9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CA7C2-43B8-44AA-9E66-55DF2524BA4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9ABF7-9996-46EE-ACF8-2929C3B0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9EA26-7C3A-4992-B829-C3AF09338584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93D7B-47E1-4FA2-8539-566E61D34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01B68-F07A-43F7-A98D-8B7850DDC823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C6152-CB77-441C-8693-E1919D81D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F3A50-D508-4A2F-87DB-FE9B2B62D09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44B5C-6406-4599-9A80-B7F4E819B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C48A5-BF23-49D6-BB78-84FA81D8391A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827E2-8EA3-4E54-95B8-1DD168DCB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14C27-0362-48D8-BF3A-C229B853BCB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F27E9-D5B7-451F-B1C8-A33C4D6A2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A22E-7F1E-453D-AD67-E55FCC2FDBD7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8EE9-03F0-43CD-8D6D-90E379581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A638E-23FE-46CE-8EF6-329D245D5753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E978C-930F-480A-9116-3A703498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CA5F-78EA-4550-A682-BE9BF1C3E262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B9EE0-AABF-4C28-A939-D9B473E6B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7C14-727C-45FC-A653-D01E7928CC15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3834-74E9-44E5-A2CB-1F731D241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ACEEE-E5C6-4E46-B774-2FA3A3E77863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DED3B-2069-4A44-BD1B-D9A07B8AB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BEC93-3652-4049-976E-4509F46CCC98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8F4AD-988B-4E93-97C6-EC4CF3DB7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5442-4240-44F8-8932-D3DF15AD0262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F43B-80AC-4BE7-AD8A-B0B8E3703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85F76-6878-4FFC-B311-2B3D68018957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2CECA-0A3E-4890-A62C-F7CB2393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9C01-355D-49A5-BB54-A4284D81FAA1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A2D24-093A-45D3-A14D-365EC9751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5C9D-86DE-4C21-AB38-AD7A90205392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2EF9A-959D-44C5-9741-3C0A55357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8E70-DD92-4C1C-B2E6-913FD9D9BC6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55B7-1D55-44C1-874B-D630805BD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BD7DF-6EBD-44C8-A925-E544ECD3E4F9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59E9-C206-43D0-9D14-13327838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BED3-975B-4A68-874A-4ACFD07C07DA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47ECB-3C0C-4E30-943B-F8ED7D98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7F0AE-5964-4A7D-B32E-6392D2DA2063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A9A2-7F39-4B9C-A43A-63758AEC2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6725-9984-47F8-8DDB-0D13681E5BD0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083F7-15E1-4A70-9D6D-CD5700A26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F302E8E3-2603-4E99-B104-D9BDAE65DD6A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78538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6B10EB5C-8C45-49D0-B4C8-41568B97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30" descr="ti_stk_2c_pos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94D54DBC-7E3B-483B-9810-64B00E09B974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8563" y="6038850"/>
            <a:ext cx="415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86CB445-7801-402F-92BD-CCF5D55DD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410" name="Rectangle 26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2D524B23-91CD-4661-8B6C-E666E4B800FA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5EA0ED96-54CE-4677-8283-7C6578B63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8625" name="Rectangle 1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58D8C1D4-505B-4B1A-8070-BA6A1F0C0CDC}" type="datetime1">
              <a:rPr lang="en-US"/>
              <a:pPr>
                <a:defRPr/>
              </a:pPr>
              <a:t>10/1/2012</a:t>
            </a:fld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640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A8F45C88-ABB4-4585-B895-1D0EF92F5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7767" name="Rectangle 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104" name="Picture 8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2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45E54F42-6E54-44E7-8526-155E32C9A62B}" type="datetime1">
              <a:rPr lang="en-US" smtClean="0"/>
              <a:pPr/>
              <a:t>10/1/2012</a:t>
            </a:fld>
            <a:endParaRPr lang="en-US" smtClean="0"/>
          </a:p>
        </p:txBody>
      </p:sp>
      <p:sp>
        <p:nvSpPr>
          <p:cNvPr id="6147" name="Rectangle 24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014BF9C-547A-4371-9675-6A42FDA719E3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3375" y="857250"/>
            <a:ext cx="8458200" cy="1470025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AHG9: Sub-stream entry points SEI message</a:t>
            </a:r>
          </a:p>
        </p:txBody>
      </p:sp>
      <p:sp>
        <p:nvSpPr>
          <p:cNvPr id="6149" name="Rectangle 32"/>
          <p:cNvSpPr>
            <a:spLocks noGrp="1" noChangeArrowheads="1"/>
          </p:cNvSpPr>
          <p:nvPr>
            <p:ph type="subTitle" idx="1"/>
          </p:nvPr>
        </p:nvSpPr>
        <p:spPr>
          <a:xfrm>
            <a:off x="333375" y="3659188"/>
            <a:ext cx="8458200" cy="2184400"/>
          </a:xfrm>
        </p:spPr>
        <p:txBody>
          <a:bodyPr/>
          <a:lstStyle/>
          <a:p>
            <a:pPr algn="ctr" eaLnBrk="1" hangingPunct="1"/>
            <a:r>
              <a:rPr lang="de-DE" smtClean="0"/>
              <a:t>Minhua Zhou</a:t>
            </a:r>
          </a:p>
          <a:p>
            <a:pPr algn="ctr" eaLnBrk="1" hangingPunct="1"/>
            <a:r>
              <a:rPr lang="de-DE" smtClean="0"/>
              <a:t>Texas Instruments Inc., USA</a:t>
            </a:r>
          </a:p>
        </p:txBody>
      </p:sp>
      <p:sp>
        <p:nvSpPr>
          <p:cNvPr id="6150" name="Rectangle 59"/>
          <p:cNvSpPr>
            <a:spLocks noChangeArrowheads="1"/>
          </p:cNvSpPr>
          <p:nvPr/>
        </p:nvSpPr>
        <p:spPr bwMode="auto">
          <a:xfrm>
            <a:off x="26988" y="313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6151" name="Rectangle 60"/>
          <p:cNvSpPr>
            <a:spLocks noChangeArrowheads="1"/>
          </p:cNvSpPr>
          <p:nvPr/>
        </p:nvSpPr>
        <p:spPr bwMode="auto">
          <a:xfrm>
            <a:off x="3463418" y="2652068"/>
            <a:ext cx="22060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4572000" algn="l"/>
              </a:tabLst>
            </a:pPr>
            <a:r>
              <a:rPr lang="en-US" sz="2400" b="1" smtClean="0">
                <a:cs typeface="Times New Roman" pitchFamily="18" charset="0"/>
              </a:rPr>
              <a:t>JCTVC-K0200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10/1/2012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 statement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17907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In HM8.0,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sub-stream entries are signaled in slice header when</a:t>
            </a:r>
          </a:p>
          <a:p>
            <a:pPr lvl="1" eaLnBrk="1" hangingPunct="1">
              <a:defRPr/>
            </a:pPr>
            <a:r>
              <a:rPr lang="en-US" dirty="0" smtClean="0">
                <a:ea typeface="+mn-ea"/>
                <a:cs typeface="+mn-cs"/>
              </a:rPr>
              <a:t>When e.g. a slice contains multiple of tiles</a:t>
            </a:r>
            <a:r>
              <a:rPr lang="en-US" dirty="0" smtClean="0"/>
              <a:t> </a:t>
            </a:r>
          </a:p>
          <a:p>
            <a:pPr lvl="1" eaLnBrk="1" hangingPunct="1">
              <a:defRPr/>
            </a:pPr>
            <a:r>
              <a:rPr lang="en-US" dirty="0" smtClean="0"/>
              <a:t>Aimed to facilitate sub-stream switching in a single core decoder when processing is in picture-based raster scanning order</a:t>
            </a:r>
          </a:p>
          <a:p>
            <a:pPr eaLnBrk="1" hangingPunct="1">
              <a:defRPr/>
            </a:pPr>
            <a:r>
              <a:rPr lang="en-US" sz="2000" dirty="0" smtClean="0"/>
              <a:t>No sub-stream entry points info is present in the </a:t>
            </a:r>
            <a:r>
              <a:rPr lang="en-US" sz="2000" dirty="0" err="1" smtClean="0"/>
              <a:t>bitstream</a:t>
            </a:r>
            <a:endParaRPr lang="en-US" sz="2000" dirty="0" smtClean="0"/>
          </a:p>
          <a:p>
            <a:pPr lvl="1" eaLnBrk="1" hangingPunct="1">
              <a:defRPr/>
            </a:pPr>
            <a:r>
              <a:rPr lang="en-US" dirty="0" smtClean="0"/>
              <a:t>When e.g. a picture is divided into tiles, and a tile contains multiple slices</a:t>
            </a:r>
          </a:p>
          <a:p>
            <a:pPr eaLnBrk="1" hangingPunct="1">
              <a:buNone/>
              <a:defRPr/>
            </a:pPr>
            <a:endParaRPr lang="de-DE" sz="2000" b="1" dirty="0" smtClean="0"/>
          </a:p>
        </p:txBody>
      </p:sp>
      <p:sp>
        <p:nvSpPr>
          <p:cNvPr id="7" name="Rectangle 6"/>
          <p:cNvSpPr/>
          <p:nvPr/>
        </p:nvSpPr>
        <p:spPr>
          <a:xfrm>
            <a:off x="2724443" y="3974319"/>
            <a:ext cx="3223260" cy="20497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0800000" flipH="1">
            <a:off x="2732063" y="4999209"/>
            <a:ext cx="32232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0"/>
            <a:endCxn id="7" idx="2"/>
          </p:cNvCxnSpPr>
          <p:nvPr/>
        </p:nvCxnSpPr>
        <p:spPr>
          <a:xfrm rot="16200000" flipH="1">
            <a:off x="3311183" y="4999209"/>
            <a:ext cx="20497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16823" y="398193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16823" y="429435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24443" y="462963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39883" y="398193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3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339883" y="429435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47503" y="462963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5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rot="10800000" flipH="1">
            <a:off x="2732063" y="6012669"/>
            <a:ext cx="32232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24443" y="499539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6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24443" y="530781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7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32063" y="564309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8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347503" y="499539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9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4347503" y="530781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10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355123" y="5643099"/>
            <a:ext cx="15925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Slice 11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2709203" y="4987779"/>
            <a:ext cx="3238500" cy="762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6200000" flipH="1">
            <a:off x="3314993" y="4983969"/>
            <a:ext cx="2026920" cy="228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6" idx="1"/>
          </p:cNvCxnSpPr>
          <p:nvPr/>
        </p:nvCxnSpPr>
        <p:spPr>
          <a:xfrm rot="10800000" flipH="1">
            <a:off x="4339883" y="3539979"/>
            <a:ext cx="1036320" cy="9390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4858043" y="4218159"/>
            <a:ext cx="1402080" cy="137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025683" y="3174219"/>
            <a:ext cx="1576457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Tile boundaries</a:t>
            </a:r>
            <a:endParaRPr lang="en-US" sz="1600" dirty="0"/>
          </a:p>
        </p:txBody>
      </p:sp>
      <p:sp>
        <p:nvSpPr>
          <p:cNvPr id="36" name="Oval 35"/>
          <p:cNvSpPr/>
          <p:nvPr/>
        </p:nvSpPr>
        <p:spPr>
          <a:xfrm>
            <a:off x="2671103" y="3928599"/>
            <a:ext cx="11430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301783" y="3898119"/>
            <a:ext cx="11430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2678723" y="4934439"/>
            <a:ext cx="114300" cy="12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271303" y="4903959"/>
            <a:ext cx="121920" cy="1295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hape 41"/>
          <p:cNvCxnSpPr>
            <a:stCxn id="38" idx="1"/>
          </p:cNvCxnSpPr>
          <p:nvPr/>
        </p:nvCxnSpPr>
        <p:spPr>
          <a:xfrm rot="16200000" flipV="1">
            <a:off x="3276336" y="2873787"/>
            <a:ext cx="299795" cy="1784579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Shape 43"/>
          <p:cNvCxnSpPr>
            <a:stCxn id="40" idx="3"/>
          </p:cNvCxnSpPr>
          <p:nvPr/>
        </p:nvCxnSpPr>
        <p:spPr>
          <a:xfrm rot="5400000" flipH="1">
            <a:off x="2807626" y="3532997"/>
            <a:ext cx="1238329" cy="1724735"/>
          </a:xfrm>
          <a:prstGeom prst="curvedConnector4">
            <a:avLst>
              <a:gd name="adj1" fmla="val -18460"/>
              <a:gd name="adj2" fmla="val 50518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hape 45"/>
          <p:cNvCxnSpPr>
            <a:stCxn id="39" idx="2"/>
          </p:cNvCxnSpPr>
          <p:nvPr/>
        </p:nvCxnSpPr>
        <p:spPr>
          <a:xfrm rot="10800000">
            <a:off x="2488223" y="4004799"/>
            <a:ext cx="190500" cy="990600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36" idx="2"/>
          </p:cNvCxnSpPr>
          <p:nvPr/>
        </p:nvCxnSpPr>
        <p:spPr>
          <a:xfrm rot="10800000">
            <a:off x="2488223" y="3860019"/>
            <a:ext cx="182880" cy="129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88023" y="3585699"/>
            <a:ext cx="1624547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 smtClean="0"/>
              <a:t>Tile entry points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9542206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Sub-stream entry points SEI message (1)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563879"/>
          </a:xfrm>
        </p:spPr>
        <p:txBody>
          <a:bodyPr/>
          <a:lstStyle/>
          <a:p>
            <a:pPr eaLnBrk="1" hangingPunct="1">
              <a:spcBef>
                <a:spcPts val="600"/>
              </a:spcBef>
              <a:defRPr/>
            </a:pPr>
            <a:r>
              <a:rPr lang="en-US" dirty="0" smtClean="0"/>
              <a:t>Signaled at </a:t>
            </a:r>
            <a:r>
              <a:rPr lang="en-US" dirty="0" smtClean="0"/>
              <a:t>picture-level  (similar to JVTVC-J0081)</a:t>
            </a:r>
            <a:endParaRPr lang="en-US" dirty="0" smtClean="0"/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 smtClean="0"/>
              <a:t>Facilitate parallel decoding in environments in which encoder and decoder negotiation might be possible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dirty="0" smtClean="0"/>
              <a:t>Provide extendibility of supporting parallel decoding in which parallel tools might need to be mandated</a:t>
            </a:r>
          </a:p>
          <a:p>
            <a:pPr eaLnBrk="1" hangingPunct="1">
              <a:spcBef>
                <a:spcPts val="600"/>
              </a:spcBef>
              <a:defRPr/>
            </a:pPr>
            <a:r>
              <a:rPr lang="en-US" sz="2000" b="1" dirty="0" smtClean="0"/>
              <a:t>Syntax</a:t>
            </a:r>
            <a:endParaRPr lang="de-DE" sz="2000" b="1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34180" y="3111665"/>
          <a:ext cx="7728155" cy="3017520"/>
        </p:xfrm>
        <a:graphic>
          <a:graphicData uri="http://schemas.openxmlformats.org/drawingml/2006/table">
            <a:tbl>
              <a:tblPr/>
              <a:tblGrid>
                <a:gridCol w="6318874"/>
                <a:gridCol w="1409281"/>
              </a:tblGrid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sub_stream_entry_points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( ) {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latin typeface="Times New Roman"/>
                          <a:ea typeface="Batang"/>
                          <a:cs typeface="Times New Roman"/>
                        </a:rPr>
                        <a:t>Descriptor</a:t>
                      </a:r>
                      <a:endParaRPr lang="en-US" sz="18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dirty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GB" sz="1800" b="1" dirty="0" err="1">
                          <a:latin typeface="Times New Roman"/>
                          <a:ea typeface="Batang"/>
                          <a:cs typeface="Times New Roman"/>
                        </a:rPr>
                        <a:t>sub_stream_entry_point_present_flag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u(1)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    if (</a:t>
                      </a: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sub_stream_entry_point_present_flag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) {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		</a:t>
                      </a:r>
                      <a:r>
                        <a:rPr lang="en-GB" sz="1800" b="1" dirty="0">
                          <a:latin typeface="Times New Roman"/>
                          <a:ea typeface="Batang"/>
                          <a:cs typeface="Times New Roman"/>
                        </a:rPr>
                        <a:t>num_sub_stream_entry_point_offsets_minus1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ue(v)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		if(num_sub_stream_entry_point_offsets_minus1 &gt; 0 ) {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        </a:t>
                      </a:r>
                      <a:r>
                        <a:rPr lang="en-GB" sz="1800" b="1" dirty="0" err="1" smtClean="0">
                          <a:latin typeface="Times New Roman"/>
                          <a:ea typeface="Batang"/>
                          <a:cs typeface="Times New Roman"/>
                        </a:rPr>
                        <a:t>sub_stream_type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ue(v)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800" b="1" dirty="0">
                          <a:latin typeface="Times New Roman"/>
                          <a:ea typeface="Batang"/>
                          <a:cs typeface="Times New Roman"/>
                        </a:rPr>
                        <a:t>offset_len_minus1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ue(v)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			for( </a:t>
                      </a: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 &lt; num_sub_stream_entry_point_minus1; </a:t>
                      </a: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++ ) 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				</a:t>
                      </a:r>
                      <a:r>
                        <a:rPr lang="en-GB" sz="1800" b="1" dirty="0" err="1">
                          <a:latin typeface="Times New Roman"/>
                          <a:ea typeface="Batang"/>
                          <a:cs typeface="Times New Roman"/>
                        </a:rPr>
                        <a:t>sub_stream_entry_point_offset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800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 +1]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u(v)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>
                          <a:latin typeface="Times New Roman"/>
                          <a:ea typeface="Batang"/>
                          <a:cs typeface="Times New Roman"/>
                        </a:rPr>
                        <a:t>		}</a:t>
                      </a:r>
                      <a:endParaRPr lang="en-US" sz="18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76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Batang"/>
                          <a:cs typeface="Times New Roman"/>
                        </a:rPr>
                        <a:t>    </a:t>
                      </a:r>
                      <a:r>
                        <a:rPr lang="en-GB" sz="1800" dirty="0" smtClean="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en-US" sz="18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800" dirty="0">
                        <a:latin typeface="Times New Roman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42875"/>
            <a:ext cx="10028904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Sub-stream entry points SEI message (2)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810625" cy="563879"/>
          </a:xfrm>
        </p:spPr>
        <p:txBody>
          <a:bodyPr/>
          <a:lstStyle/>
          <a:p>
            <a:r>
              <a:rPr lang="en-US" sz="2000" dirty="0" smtClean="0"/>
              <a:t>Each sub-stream shall start with a slice header with </a:t>
            </a:r>
            <a:r>
              <a:rPr lang="en-US" sz="2000" dirty="0" err="1" smtClean="0"/>
              <a:t>dependent_slice_flag</a:t>
            </a:r>
            <a:r>
              <a:rPr lang="en-US" sz="2000" dirty="0" smtClean="0"/>
              <a:t> set equal to 0.</a:t>
            </a:r>
          </a:p>
          <a:p>
            <a:pPr fontAlgn="auto" hangingPunct="1"/>
            <a:r>
              <a:rPr lang="en-US" sz="2000" b="1" dirty="0" smtClean="0"/>
              <a:t>Semantics</a:t>
            </a:r>
          </a:p>
          <a:p>
            <a:pPr lvl="1" fontAlgn="auto" hangingPunct="1"/>
            <a:r>
              <a:rPr lang="en-US" sz="1800" b="1" dirty="0" err="1" smtClean="0"/>
              <a:t>sub_stream_entry_point_present_flag</a:t>
            </a:r>
            <a:r>
              <a:rPr lang="en-US" sz="1800" b="1" dirty="0" smtClean="0"/>
              <a:t> </a:t>
            </a:r>
            <a:r>
              <a:rPr lang="en-US" sz="1800" dirty="0" smtClean="0"/>
              <a:t>indicates whether entry points are present in the SEI message.</a:t>
            </a:r>
          </a:p>
          <a:p>
            <a:pPr lvl="1" fontAlgn="auto" hangingPunct="1"/>
            <a:r>
              <a:rPr lang="en-US" sz="1800" b="1" dirty="0" smtClean="0"/>
              <a:t>num_sub_stream_entry_point_offsets_minus1 </a:t>
            </a:r>
            <a:r>
              <a:rPr lang="en-US" sz="1800" dirty="0" smtClean="0"/>
              <a:t>is the number of entry points minus 1</a:t>
            </a:r>
          </a:p>
          <a:p>
            <a:pPr lvl="1" fontAlgn="auto" hangingPunct="1"/>
            <a:r>
              <a:rPr lang="en-US" sz="1800" b="1" dirty="0" err="1" smtClean="0"/>
              <a:t>sub_stream_type</a:t>
            </a:r>
            <a:r>
              <a:rPr lang="en-US" sz="1800" dirty="0" smtClean="0"/>
              <a:t> indicates whether sub-streams are uniformly spaced in terms of CTBs, or compressed </a:t>
            </a:r>
            <a:r>
              <a:rPr lang="en-US" sz="1800" dirty="0" err="1" smtClean="0"/>
              <a:t>bitstream</a:t>
            </a:r>
            <a:r>
              <a:rPr lang="en-US" sz="1800" dirty="0" smtClean="0"/>
              <a:t>, </a:t>
            </a:r>
            <a:r>
              <a:rPr lang="en-US" sz="1800" dirty="0" smtClean="0"/>
              <a:t>or neither</a:t>
            </a:r>
          </a:p>
          <a:p>
            <a:pPr lvl="1" fontAlgn="auto" hangingPunct="1"/>
            <a:r>
              <a:rPr lang="en-US" sz="1800" b="1" dirty="0" smtClean="0"/>
              <a:t>offset_len_minus1</a:t>
            </a:r>
            <a:r>
              <a:rPr lang="en-US" sz="1800" dirty="0" smtClean="0"/>
              <a:t> plus 1 specifies the length, in bytes, of the entry points</a:t>
            </a:r>
          </a:p>
          <a:p>
            <a:pPr lvl="1" fontAlgn="auto" hangingPunct="1"/>
            <a:r>
              <a:rPr lang="en-US" sz="1800" b="1" dirty="0" err="1" smtClean="0"/>
              <a:t>sub_stream_entry_point_offset</a:t>
            </a:r>
            <a:r>
              <a:rPr lang="en-US" sz="1800" dirty="0" smtClean="0"/>
              <a:t>  specifies the entry point offsets, in bytes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42875"/>
            <a:ext cx="10028904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Example – picture </a:t>
            </a:r>
            <a:r>
              <a:rPr lang="en-US" dirty="0" smtClean="0"/>
              <a:t>partitioning 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810625" cy="563879"/>
          </a:xfrm>
        </p:spPr>
        <p:txBody>
          <a:bodyPr/>
          <a:lstStyle/>
          <a:p>
            <a:r>
              <a:rPr lang="en-US" sz="2000" dirty="0" smtClean="0"/>
              <a:t>A picture is evenly divided into four sub-pictures with tiles</a:t>
            </a: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2124075"/>
            <a:ext cx="2143125" cy="1714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96633" y="2124075"/>
            <a:ext cx="2143125" cy="1714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3508" y="3848100"/>
            <a:ext cx="2143125" cy="1714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96633" y="3838575"/>
            <a:ext cx="2143125" cy="1714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2196420" y="3833812"/>
            <a:ext cx="3409950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753508" y="3838575"/>
            <a:ext cx="4295775" cy="95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1804987" y="2995613"/>
            <a:ext cx="17240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4014788" y="3005139"/>
            <a:ext cx="17240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014788" y="4672013"/>
            <a:ext cx="17240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34"/>
          <p:cNvSpPr txBox="1"/>
          <p:nvPr/>
        </p:nvSpPr>
        <p:spPr>
          <a:xfrm>
            <a:off x="1677308" y="2295525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00</a:t>
            </a:r>
            <a:endParaRPr lang="en-US" dirty="0"/>
          </a:p>
        </p:txBody>
      </p:sp>
      <p:sp>
        <p:nvSpPr>
          <p:cNvPr id="15" name="TextBox 38"/>
          <p:cNvSpPr txBox="1"/>
          <p:nvPr/>
        </p:nvSpPr>
        <p:spPr>
          <a:xfrm>
            <a:off x="2895600" y="2286000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01</a:t>
            </a:r>
            <a:endParaRPr lang="en-US" dirty="0"/>
          </a:p>
        </p:txBody>
      </p:sp>
      <p:sp>
        <p:nvSpPr>
          <p:cNvPr id="16" name="TextBox 43"/>
          <p:cNvSpPr txBox="1"/>
          <p:nvPr/>
        </p:nvSpPr>
        <p:spPr>
          <a:xfrm>
            <a:off x="4001408" y="2695575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10</a:t>
            </a:r>
            <a:endParaRPr lang="en-US" dirty="0"/>
          </a:p>
        </p:txBody>
      </p:sp>
      <p:sp>
        <p:nvSpPr>
          <p:cNvPr id="17" name="TextBox 44"/>
          <p:cNvSpPr txBox="1"/>
          <p:nvPr/>
        </p:nvSpPr>
        <p:spPr>
          <a:xfrm>
            <a:off x="5020583" y="2686050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11</a:t>
            </a:r>
            <a:endParaRPr lang="en-US" dirty="0"/>
          </a:p>
        </p:txBody>
      </p:sp>
      <p:sp>
        <p:nvSpPr>
          <p:cNvPr id="18" name="TextBox 47"/>
          <p:cNvSpPr txBox="1"/>
          <p:nvPr/>
        </p:nvSpPr>
        <p:spPr>
          <a:xfrm>
            <a:off x="4008229" y="4257675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30</a:t>
            </a:r>
            <a:endParaRPr lang="en-US" dirty="0"/>
          </a:p>
        </p:txBody>
      </p:sp>
      <p:sp>
        <p:nvSpPr>
          <p:cNvPr id="19" name="TextBox 48"/>
          <p:cNvSpPr txBox="1"/>
          <p:nvPr/>
        </p:nvSpPr>
        <p:spPr>
          <a:xfrm>
            <a:off x="4858658" y="4238625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31</a:t>
            </a:r>
            <a:endParaRPr lang="en-US" dirty="0"/>
          </a:p>
        </p:txBody>
      </p:sp>
      <p:sp>
        <p:nvSpPr>
          <p:cNvPr id="20" name="TextBox 49"/>
          <p:cNvSpPr txBox="1"/>
          <p:nvPr/>
        </p:nvSpPr>
        <p:spPr>
          <a:xfrm>
            <a:off x="1828800" y="4495800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20</a:t>
            </a:r>
            <a:endParaRPr lang="en-US" dirty="0"/>
          </a:p>
        </p:txBody>
      </p:sp>
      <p:sp>
        <p:nvSpPr>
          <p:cNvPr id="21" name="TextBox 50"/>
          <p:cNvSpPr txBox="1"/>
          <p:nvPr/>
        </p:nvSpPr>
        <p:spPr>
          <a:xfrm>
            <a:off x="2819400" y="4507468"/>
            <a:ext cx="868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Tile 21</a:t>
            </a:r>
            <a:endParaRPr lang="en-US" dirty="0"/>
          </a:p>
        </p:txBody>
      </p:sp>
      <p:sp>
        <p:nvSpPr>
          <p:cNvPr id="22" name="TextBox 51"/>
          <p:cNvSpPr txBox="1"/>
          <p:nvPr/>
        </p:nvSpPr>
        <p:spPr>
          <a:xfrm>
            <a:off x="4468133" y="2352675"/>
            <a:ext cx="1095172" cy="369332"/>
          </a:xfrm>
          <a:prstGeom prst="rect">
            <a:avLst/>
          </a:prstGeom>
          <a:solidFill>
            <a:srgbClr val="9AA2B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Sub-pic1</a:t>
            </a:r>
            <a:endParaRPr lang="en-US" dirty="0"/>
          </a:p>
        </p:txBody>
      </p:sp>
      <p:sp>
        <p:nvSpPr>
          <p:cNvPr id="23" name="TextBox 52"/>
          <p:cNvSpPr txBox="1"/>
          <p:nvPr/>
        </p:nvSpPr>
        <p:spPr>
          <a:xfrm>
            <a:off x="2239283" y="2638425"/>
            <a:ext cx="1095172" cy="369332"/>
          </a:xfrm>
          <a:prstGeom prst="rect">
            <a:avLst/>
          </a:prstGeom>
          <a:solidFill>
            <a:srgbClr val="9AA2B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Sub-pic0</a:t>
            </a:r>
            <a:endParaRPr lang="en-US" dirty="0"/>
          </a:p>
        </p:txBody>
      </p:sp>
      <p:sp>
        <p:nvSpPr>
          <p:cNvPr id="24" name="TextBox 53"/>
          <p:cNvSpPr txBox="1"/>
          <p:nvPr/>
        </p:nvSpPr>
        <p:spPr>
          <a:xfrm>
            <a:off x="2209800" y="5029200"/>
            <a:ext cx="1095172" cy="369332"/>
          </a:xfrm>
          <a:prstGeom prst="rect">
            <a:avLst/>
          </a:prstGeom>
          <a:solidFill>
            <a:srgbClr val="9AA2B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Sub-pic2</a:t>
            </a:r>
            <a:endParaRPr lang="en-US" dirty="0"/>
          </a:p>
        </p:txBody>
      </p:sp>
      <p:sp>
        <p:nvSpPr>
          <p:cNvPr id="25" name="TextBox 54"/>
          <p:cNvSpPr txBox="1"/>
          <p:nvPr/>
        </p:nvSpPr>
        <p:spPr>
          <a:xfrm>
            <a:off x="4430033" y="4752975"/>
            <a:ext cx="1095172" cy="369332"/>
          </a:xfrm>
          <a:prstGeom prst="rect">
            <a:avLst/>
          </a:prstGeom>
          <a:solidFill>
            <a:srgbClr val="9AA2BA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Sub-pic3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962400" y="1657350"/>
            <a:ext cx="1827004" cy="8133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5044396" y="2700338"/>
            <a:ext cx="2009775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59"/>
          <p:cNvSpPr txBox="1"/>
          <p:nvPr/>
        </p:nvSpPr>
        <p:spPr>
          <a:xfrm>
            <a:off x="4915808" y="129540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Sub-picture boundaries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rot="5400000">
            <a:off x="1804988" y="4700587"/>
            <a:ext cx="172402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38"/>
          <p:cNvSpPr txBox="1"/>
          <p:nvPr/>
        </p:nvSpPr>
        <p:spPr>
          <a:xfrm>
            <a:off x="1524000" y="1828800"/>
            <a:ext cx="125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/>
              <a:t>c</a:t>
            </a:r>
            <a:r>
              <a:rPr lang="en-US" sz="1200" dirty="0" err="1" smtClean="0"/>
              <a:t>olumn_width</a:t>
            </a:r>
            <a:r>
              <a:rPr lang="en-US" sz="1200" dirty="0" smtClean="0"/>
              <a:t>[0]</a:t>
            </a:r>
            <a:endParaRPr lang="en-US" sz="1200" dirty="0"/>
          </a:p>
        </p:txBody>
      </p:sp>
      <p:sp>
        <p:nvSpPr>
          <p:cNvPr id="31" name="TextBox 39"/>
          <p:cNvSpPr txBox="1"/>
          <p:nvPr/>
        </p:nvSpPr>
        <p:spPr>
          <a:xfrm>
            <a:off x="2667000" y="1828800"/>
            <a:ext cx="125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 smtClean="0"/>
              <a:t>column_width</a:t>
            </a:r>
            <a:r>
              <a:rPr lang="en-US" sz="1200" dirty="0" smtClean="0"/>
              <a:t>[1]</a:t>
            </a:r>
            <a:endParaRPr lang="en-US" sz="1200" dirty="0"/>
          </a:p>
        </p:txBody>
      </p:sp>
      <p:sp>
        <p:nvSpPr>
          <p:cNvPr id="32" name="TextBox 40"/>
          <p:cNvSpPr txBox="1"/>
          <p:nvPr/>
        </p:nvSpPr>
        <p:spPr>
          <a:xfrm>
            <a:off x="3849607" y="1828800"/>
            <a:ext cx="125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 smtClean="0"/>
              <a:t>column_width</a:t>
            </a:r>
            <a:r>
              <a:rPr lang="en-US" sz="1200" dirty="0" smtClean="0"/>
              <a:t>[2]</a:t>
            </a:r>
            <a:endParaRPr lang="en-US" sz="1200" dirty="0"/>
          </a:p>
        </p:txBody>
      </p:sp>
      <p:sp>
        <p:nvSpPr>
          <p:cNvPr id="33" name="TextBox 41"/>
          <p:cNvSpPr txBox="1"/>
          <p:nvPr/>
        </p:nvSpPr>
        <p:spPr>
          <a:xfrm>
            <a:off x="4992607" y="1828800"/>
            <a:ext cx="12557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 smtClean="0"/>
              <a:t>column_width</a:t>
            </a:r>
            <a:r>
              <a:rPr lang="en-US" sz="1200" dirty="0" smtClean="0"/>
              <a:t>[3]</a:t>
            </a:r>
            <a:endParaRPr lang="en-US" sz="1200" dirty="0"/>
          </a:p>
        </p:txBody>
      </p:sp>
      <p:sp>
        <p:nvSpPr>
          <p:cNvPr id="34" name="TextBox 43"/>
          <p:cNvSpPr txBox="1"/>
          <p:nvPr/>
        </p:nvSpPr>
        <p:spPr>
          <a:xfrm>
            <a:off x="1143000" y="2286000"/>
            <a:ext cx="461665" cy="142410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r</a:t>
            </a:r>
            <a:r>
              <a:rPr lang="en-US" dirty="0" err="1" smtClean="0"/>
              <a:t>ow_height</a:t>
            </a:r>
            <a:r>
              <a:rPr lang="en-US" dirty="0" smtClean="0"/>
              <a:t>[0]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1143000" y="3962400"/>
            <a:ext cx="461665" cy="1424108"/>
          </a:xfrm>
          <a:prstGeom prst="rect">
            <a:avLst/>
          </a:prstGeom>
        </p:spPr>
        <p:txBody>
          <a:bodyPr vert="vert"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row_height</a:t>
            </a:r>
            <a:r>
              <a:rPr lang="en-US" dirty="0" smtClean="0"/>
              <a:t>[1]</a:t>
            </a:r>
            <a:endParaRPr lang="en-US" dirty="0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85800" y="445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-1" y="142875"/>
            <a:ext cx="10028904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Example – SEI message signaling </a:t>
            </a: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685800" y="445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8" name="TextBox 5"/>
          <p:cNvSpPr txBox="1"/>
          <p:nvPr/>
        </p:nvSpPr>
        <p:spPr>
          <a:xfrm>
            <a:off x="2667000" y="2286000"/>
            <a:ext cx="6286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T</a:t>
            </a:r>
            <a:r>
              <a:rPr lang="en-US" sz="1400" dirty="0" smtClean="0"/>
              <a:t>ile00</a:t>
            </a:r>
            <a:endParaRPr lang="en-US" sz="1400" dirty="0"/>
          </a:p>
        </p:txBody>
      </p:sp>
      <p:sp>
        <p:nvSpPr>
          <p:cNvPr id="39" name="TextBox 6"/>
          <p:cNvSpPr txBox="1"/>
          <p:nvPr/>
        </p:nvSpPr>
        <p:spPr>
          <a:xfrm>
            <a:off x="3276600" y="2286000"/>
            <a:ext cx="6286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Tile01</a:t>
            </a:r>
            <a:endParaRPr lang="en-US" sz="1400" dirty="0"/>
          </a:p>
        </p:txBody>
      </p:sp>
      <p:sp>
        <p:nvSpPr>
          <p:cNvPr id="40" name="TextBox 7"/>
          <p:cNvSpPr txBox="1"/>
          <p:nvPr/>
        </p:nvSpPr>
        <p:spPr>
          <a:xfrm>
            <a:off x="3886200" y="2286000"/>
            <a:ext cx="9334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Tile10</a:t>
            </a:r>
            <a:endParaRPr lang="en-US" sz="1400" dirty="0"/>
          </a:p>
        </p:txBody>
      </p:sp>
      <p:sp>
        <p:nvSpPr>
          <p:cNvPr id="41" name="TextBox 8"/>
          <p:cNvSpPr txBox="1"/>
          <p:nvPr/>
        </p:nvSpPr>
        <p:spPr>
          <a:xfrm>
            <a:off x="4800600" y="2286000"/>
            <a:ext cx="6286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Tile11</a:t>
            </a:r>
            <a:endParaRPr lang="en-US" sz="1400" dirty="0"/>
          </a:p>
        </p:txBody>
      </p:sp>
      <p:sp>
        <p:nvSpPr>
          <p:cNvPr id="42" name="TextBox 9"/>
          <p:cNvSpPr txBox="1"/>
          <p:nvPr/>
        </p:nvSpPr>
        <p:spPr>
          <a:xfrm>
            <a:off x="5410200" y="2286000"/>
            <a:ext cx="7620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Tile20</a:t>
            </a:r>
            <a:endParaRPr lang="en-US" sz="1400" dirty="0"/>
          </a:p>
        </p:txBody>
      </p:sp>
      <p:sp>
        <p:nvSpPr>
          <p:cNvPr id="43" name="TextBox 10"/>
          <p:cNvSpPr txBox="1"/>
          <p:nvPr/>
        </p:nvSpPr>
        <p:spPr>
          <a:xfrm>
            <a:off x="6172200" y="2286000"/>
            <a:ext cx="79096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Tile21</a:t>
            </a:r>
            <a:endParaRPr lang="en-US" sz="1400" dirty="0"/>
          </a:p>
        </p:txBody>
      </p:sp>
      <p:sp>
        <p:nvSpPr>
          <p:cNvPr id="44" name="TextBox 11"/>
          <p:cNvSpPr txBox="1"/>
          <p:nvPr/>
        </p:nvSpPr>
        <p:spPr>
          <a:xfrm>
            <a:off x="6934200" y="2286000"/>
            <a:ext cx="6858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Tile30</a:t>
            </a:r>
            <a:endParaRPr lang="en-US" sz="1400" dirty="0"/>
          </a:p>
        </p:txBody>
      </p:sp>
      <p:sp>
        <p:nvSpPr>
          <p:cNvPr id="45" name="TextBox 12"/>
          <p:cNvSpPr txBox="1"/>
          <p:nvPr/>
        </p:nvSpPr>
        <p:spPr>
          <a:xfrm>
            <a:off x="7620000" y="2286000"/>
            <a:ext cx="628698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Tile31</a:t>
            </a:r>
            <a:endParaRPr lang="en-US" sz="1400" dirty="0"/>
          </a:p>
        </p:txBody>
      </p:sp>
      <p:sp>
        <p:nvSpPr>
          <p:cNvPr id="46" name="Right Brace 45"/>
          <p:cNvSpPr/>
          <p:nvPr/>
        </p:nvSpPr>
        <p:spPr>
          <a:xfrm rot="5400000">
            <a:off x="3124200" y="2133600"/>
            <a:ext cx="304800" cy="1219200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/>
          </a:p>
        </p:txBody>
      </p:sp>
      <p:sp>
        <p:nvSpPr>
          <p:cNvPr id="47" name="TextBox 14"/>
          <p:cNvSpPr txBox="1"/>
          <p:nvPr/>
        </p:nvSpPr>
        <p:spPr>
          <a:xfrm>
            <a:off x="2819400" y="281940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Sub-pic0</a:t>
            </a:r>
            <a:endParaRPr lang="en-US" sz="1400" dirty="0"/>
          </a:p>
        </p:txBody>
      </p:sp>
      <p:sp>
        <p:nvSpPr>
          <p:cNvPr id="48" name="Right Brace 47"/>
          <p:cNvSpPr/>
          <p:nvPr/>
        </p:nvSpPr>
        <p:spPr>
          <a:xfrm rot="5400000">
            <a:off x="4495800" y="1981200"/>
            <a:ext cx="304800" cy="1524000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/>
          </a:p>
        </p:txBody>
      </p:sp>
      <p:sp>
        <p:nvSpPr>
          <p:cNvPr id="49" name="TextBox 16"/>
          <p:cNvSpPr txBox="1"/>
          <p:nvPr/>
        </p:nvSpPr>
        <p:spPr>
          <a:xfrm>
            <a:off x="4191000" y="281940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Sub-pic1</a:t>
            </a:r>
            <a:endParaRPr lang="en-US" sz="1400" dirty="0"/>
          </a:p>
        </p:txBody>
      </p:sp>
      <p:sp>
        <p:nvSpPr>
          <p:cNvPr id="50" name="Right Brace 49"/>
          <p:cNvSpPr/>
          <p:nvPr/>
        </p:nvSpPr>
        <p:spPr>
          <a:xfrm rot="5400000">
            <a:off x="6019800" y="1981200"/>
            <a:ext cx="304800" cy="1524000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/>
          </a:p>
        </p:txBody>
      </p:sp>
      <p:sp>
        <p:nvSpPr>
          <p:cNvPr id="51" name="TextBox 18"/>
          <p:cNvSpPr txBox="1"/>
          <p:nvPr/>
        </p:nvSpPr>
        <p:spPr>
          <a:xfrm>
            <a:off x="5791200" y="281940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Sub-pic2</a:t>
            </a:r>
            <a:endParaRPr lang="en-US" sz="1400" dirty="0"/>
          </a:p>
        </p:txBody>
      </p:sp>
      <p:sp>
        <p:nvSpPr>
          <p:cNvPr id="52" name="Right Brace 51"/>
          <p:cNvSpPr/>
          <p:nvPr/>
        </p:nvSpPr>
        <p:spPr>
          <a:xfrm rot="5400000">
            <a:off x="7429500" y="2095500"/>
            <a:ext cx="304800" cy="1295400"/>
          </a:xfrm>
          <a:prstGeom prst="rightBrac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/>
          </a:p>
        </p:txBody>
      </p:sp>
      <p:sp>
        <p:nvSpPr>
          <p:cNvPr id="53" name="TextBox 20"/>
          <p:cNvSpPr txBox="1"/>
          <p:nvPr/>
        </p:nvSpPr>
        <p:spPr>
          <a:xfrm>
            <a:off x="7239000" y="2819400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Sub-pic3</a:t>
            </a:r>
            <a:endParaRPr lang="en-US" sz="1400" dirty="0"/>
          </a:p>
        </p:txBody>
      </p:sp>
      <p:sp>
        <p:nvSpPr>
          <p:cNvPr id="54" name="TextBox 23"/>
          <p:cNvSpPr txBox="1"/>
          <p:nvPr/>
        </p:nvSpPr>
        <p:spPr>
          <a:xfrm>
            <a:off x="1410128" y="1371600"/>
            <a:ext cx="1720343" cy="20774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 b="1" dirty="0" err="1" smtClean="0"/>
              <a:t>sub_stream_entry_point_offset</a:t>
            </a:r>
            <a:r>
              <a:rPr lang="en-US" sz="750" dirty="0" smtClean="0"/>
              <a:t>[0]</a:t>
            </a:r>
            <a:endParaRPr lang="en-US" sz="750" dirty="0"/>
          </a:p>
        </p:txBody>
      </p:sp>
      <p:grpSp>
        <p:nvGrpSpPr>
          <p:cNvPr id="55" name="Group 54"/>
          <p:cNvGrpSpPr/>
          <p:nvPr/>
        </p:nvGrpSpPr>
        <p:grpSpPr>
          <a:xfrm>
            <a:off x="2667000" y="2057400"/>
            <a:ext cx="1219200" cy="229394"/>
            <a:chOff x="1218406" y="2057400"/>
            <a:chExt cx="763588" cy="229394"/>
          </a:xfrm>
        </p:grpSpPr>
        <p:cxnSp>
          <p:nvCxnSpPr>
            <p:cNvPr id="95" name="Straight Arrow Connector 94"/>
            <p:cNvCxnSpPr/>
            <p:nvPr/>
          </p:nvCxnSpPr>
          <p:spPr>
            <a:xfrm rot="5400000">
              <a:off x="1104106" y="2171700"/>
              <a:ext cx="229394" cy="794"/>
            </a:xfrm>
            <a:prstGeom prst="straightConnector1">
              <a:avLst/>
            </a:prstGeom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1219200" y="2057400"/>
              <a:ext cx="76200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rot="5400000">
              <a:off x="1866900" y="2171700"/>
              <a:ext cx="228600" cy="1588"/>
            </a:xfrm>
            <a:prstGeom prst="straightConnector1">
              <a:avLst/>
            </a:prstGeom>
            <a:ln w="19050"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886200" y="2057400"/>
            <a:ext cx="1524000" cy="229394"/>
            <a:chOff x="1218406" y="2057400"/>
            <a:chExt cx="763588" cy="229394"/>
          </a:xfrm>
        </p:grpSpPr>
        <p:cxnSp>
          <p:nvCxnSpPr>
            <p:cNvPr id="92" name="Straight Arrow Connector 91"/>
            <p:cNvCxnSpPr/>
            <p:nvPr/>
          </p:nvCxnSpPr>
          <p:spPr>
            <a:xfrm rot="5400000">
              <a:off x="1104106" y="2171700"/>
              <a:ext cx="229394" cy="794"/>
            </a:xfrm>
            <a:prstGeom prst="straightConnector1">
              <a:avLst/>
            </a:prstGeom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>
              <a:off x="1219200" y="2057400"/>
              <a:ext cx="76200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rot="5400000">
              <a:off x="1866900" y="2171700"/>
              <a:ext cx="228600" cy="1588"/>
            </a:xfrm>
            <a:prstGeom prst="straightConnector1">
              <a:avLst/>
            </a:prstGeom>
            <a:ln w="19050"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5410200" y="2057400"/>
            <a:ext cx="1524000" cy="229394"/>
            <a:chOff x="1218406" y="2057400"/>
            <a:chExt cx="763588" cy="229394"/>
          </a:xfrm>
        </p:grpSpPr>
        <p:cxnSp>
          <p:nvCxnSpPr>
            <p:cNvPr id="89" name="Straight Arrow Connector 88"/>
            <p:cNvCxnSpPr/>
            <p:nvPr/>
          </p:nvCxnSpPr>
          <p:spPr>
            <a:xfrm rot="5400000">
              <a:off x="1104106" y="2171700"/>
              <a:ext cx="229394" cy="794"/>
            </a:xfrm>
            <a:prstGeom prst="straightConnector1">
              <a:avLst/>
            </a:prstGeom>
            <a:ln w="19050">
              <a:prstDash val="lg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>
              <a:off x="1219200" y="2057400"/>
              <a:ext cx="762000" cy="0"/>
            </a:xfrm>
            <a:prstGeom prst="line">
              <a:avLst/>
            </a:prstGeom>
            <a:ln w="1905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5400000">
              <a:off x="1866900" y="2171700"/>
              <a:ext cx="228600" cy="1588"/>
            </a:xfrm>
            <a:prstGeom prst="straightConnector1">
              <a:avLst/>
            </a:prstGeom>
            <a:ln w="19050">
              <a:prstDash val="lg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2667000" y="1828800"/>
            <a:ext cx="1219200" cy="152400"/>
            <a:chOff x="1219200" y="1828800"/>
            <a:chExt cx="762000" cy="152400"/>
          </a:xfrm>
        </p:grpSpPr>
        <p:cxnSp>
          <p:nvCxnSpPr>
            <p:cNvPr id="86" name="Straight Connector 85"/>
            <p:cNvCxnSpPr/>
            <p:nvPr/>
          </p:nvCxnSpPr>
          <p:spPr>
            <a:xfrm rot="5400000" flipH="1" flipV="1">
              <a:off x="1143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5400000" flipH="1" flipV="1">
              <a:off x="1905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>
              <a:off x="1219200" y="1905000"/>
              <a:ext cx="7620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3886200" y="1828800"/>
            <a:ext cx="1524000" cy="152400"/>
            <a:chOff x="1219200" y="1828800"/>
            <a:chExt cx="762000" cy="152400"/>
          </a:xfrm>
        </p:grpSpPr>
        <p:cxnSp>
          <p:nvCxnSpPr>
            <p:cNvPr id="83" name="Straight Connector 82"/>
            <p:cNvCxnSpPr/>
            <p:nvPr/>
          </p:nvCxnSpPr>
          <p:spPr>
            <a:xfrm rot="5400000" flipH="1" flipV="1">
              <a:off x="1143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5400000" flipH="1" flipV="1">
              <a:off x="1905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1219200" y="1905000"/>
              <a:ext cx="7620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>
            <a:off x="5410200" y="1828800"/>
            <a:ext cx="1524000" cy="152400"/>
            <a:chOff x="1219200" y="1828800"/>
            <a:chExt cx="762000" cy="152400"/>
          </a:xfrm>
        </p:grpSpPr>
        <p:cxnSp>
          <p:nvCxnSpPr>
            <p:cNvPr id="80" name="Straight Connector 79"/>
            <p:cNvCxnSpPr/>
            <p:nvPr/>
          </p:nvCxnSpPr>
          <p:spPr>
            <a:xfrm rot="5400000" flipH="1" flipV="1">
              <a:off x="1143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 flipH="1" flipV="1">
              <a:off x="1905000" y="1905000"/>
              <a:ext cx="15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1219200" y="1905000"/>
              <a:ext cx="7620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73"/>
          <p:cNvSpPr txBox="1"/>
          <p:nvPr/>
        </p:nvSpPr>
        <p:spPr>
          <a:xfrm>
            <a:off x="3104944" y="1371600"/>
            <a:ext cx="1720343" cy="20774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 b="1" dirty="0" err="1" smtClean="0"/>
              <a:t>sub_stream_entry_point_offset</a:t>
            </a:r>
            <a:r>
              <a:rPr lang="en-US" sz="750" dirty="0" smtClean="0"/>
              <a:t>[1]</a:t>
            </a:r>
            <a:endParaRPr lang="en-US" sz="750" dirty="0"/>
          </a:p>
        </p:txBody>
      </p:sp>
      <p:sp>
        <p:nvSpPr>
          <p:cNvPr id="62" name="TextBox 74"/>
          <p:cNvSpPr txBox="1"/>
          <p:nvPr/>
        </p:nvSpPr>
        <p:spPr>
          <a:xfrm>
            <a:off x="4800600" y="1371600"/>
            <a:ext cx="1720343" cy="20774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 b="1" dirty="0" err="1" smtClean="0"/>
              <a:t>sub_stream_entry_point_offset</a:t>
            </a:r>
            <a:r>
              <a:rPr lang="en-US" sz="750" dirty="0" smtClean="0"/>
              <a:t>[2]</a:t>
            </a:r>
            <a:endParaRPr lang="en-US" sz="750" dirty="0"/>
          </a:p>
        </p:txBody>
      </p:sp>
      <p:sp>
        <p:nvSpPr>
          <p:cNvPr id="63" name="TextBox 75"/>
          <p:cNvSpPr txBox="1"/>
          <p:nvPr/>
        </p:nvSpPr>
        <p:spPr>
          <a:xfrm>
            <a:off x="6506304" y="1371600"/>
            <a:ext cx="1720343" cy="207749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50" b="1" dirty="0" err="1" smtClean="0"/>
              <a:t>sub_stream_entry_point_offset</a:t>
            </a:r>
            <a:r>
              <a:rPr lang="en-US" sz="750" dirty="0" smtClean="0"/>
              <a:t>[3]</a:t>
            </a:r>
            <a:endParaRPr lang="en-US" sz="750" dirty="0"/>
          </a:p>
        </p:txBody>
      </p:sp>
      <p:cxnSp>
        <p:nvCxnSpPr>
          <p:cNvPr id="64" name="Straight Connector 63"/>
          <p:cNvCxnSpPr/>
          <p:nvPr/>
        </p:nvCxnSpPr>
        <p:spPr>
          <a:xfrm rot="10800000">
            <a:off x="2209800" y="1600200"/>
            <a:ext cx="4572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3200400" y="1600200"/>
            <a:ext cx="3048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4495800" y="1600200"/>
            <a:ext cx="6096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6019800" y="1600200"/>
            <a:ext cx="7620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89"/>
          <p:cNvSpPr txBox="1"/>
          <p:nvPr/>
        </p:nvSpPr>
        <p:spPr>
          <a:xfrm>
            <a:off x="1524000" y="2286000"/>
            <a:ext cx="11430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69" name="TextBox 90"/>
          <p:cNvSpPr txBox="1"/>
          <p:nvPr/>
        </p:nvSpPr>
        <p:spPr>
          <a:xfrm>
            <a:off x="8229600" y="2286000"/>
            <a:ext cx="381000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…</a:t>
            </a:r>
            <a:endParaRPr lang="en-US" sz="1400" dirty="0"/>
          </a:p>
        </p:txBody>
      </p:sp>
      <p:sp>
        <p:nvSpPr>
          <p:cNvPr id="70" name="TextBox 91"/>
          <p:cNvSpPr txBox="1"/>
          <p:nvPr/>
        </p:nvSpPr>
        <p:spPr>
          <a:xfrm>
            <a:off x="304800" y="2286000"/>
            <a:ext cx="108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bitstream</a:t>
            </a:r>
            <a:endParaRPr lang="en-US" dirty="0"/>
          </a:p>
        </p:txBody>
      </p:sp>
      <p:sp>
        <p:nvSpPr>
          <p:cNvPr id="71" name="TextBox 92"/>
          <p:cNvSpPr txBox="1"/>
          <p:nvPr/>
        </p:nvSpPr>
        <p:spPr>
          <a:xfrm>
            <a:off x="1752600" y="3200400"/>
            <a:ext cx="16666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Sub-pic0 entry point</a:t>
            </a:r>
            <a:endParaRPr lang="en-US" sz="1400" dirty="0"/>
          </a:p>
        </p:txBody>
      </p:sp>
      <p:cxnSp>
        <p:nvCxnSpPr>
          <p:cNvPr id="72" name="Straight Connector 71"/>
          <p:cNvCxnSpPr>
            <a:stCxn id="46" idx="2"/>
          </p:cNvCxnSpPr>
          <p:nvPr/>
        </p:nvCxnSpPr>
        <p:spPr>
          <a:xfrm flipH="1">
            <a:off x="1981200" y="2590800"/>
            <a:ext cx="685800" cy="685800"/>
          </a:xfrm>
          <a:prstGeom prst="line">
            <a:avLst/>
          </a:prstGeom>
          <a:ln w="19050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96"/>
          <p:cNvSpPr txBox="1"/>
          <p:nvPr/>
        </p:nvSpPr>
        <p:spPr>
          <a:xfrm>
            <a:off x="3505200" y="3200400"/>
            <a:ext cx="166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Sub-pic1 entry point</a:t>
            </a:r>
            <a:endParaRPr lang="en-US" sz="1400" dirty="0"/>
          </a:p>
        </p:txBody>
      </p:sp>
      <p:sp>
        <p:nvSpPr>
          <p:cNvPr id="74" name="TextBox 97"/>
          <p:cNvSpPr txBox="1"/>
          <p:nvPr/>
        </p:nvSpPr>
        <p:spPr>
          <a:xfrm>
            <a:off x="5181600" y="3200400"/>
            <a:ext cx="166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Sub-pic2 entry point</a:t>
            </a:r>
            <a:endParaRPr lang="en-US" sz="1400" dirty="0"/>
          </a:p>
        </p:txBody>
      </p:sp>
      <p:sp>
        <p:nvSpPr>
          <p:cNvPr id="75" name="TextBox 98"/>
          <p:cNvSpPr txBox="1"/>
          <p:nvPr/>
        </p:nvSpPr>
        <p:spPr>
          <a:xfrm>
            <a:off x="6858000" y="3197423"/>
            <a:ext cx="16666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Sub-pic3 entry point</a:t>
            </a:r>
            <a:endParaRPr lang="en-US" sz="1400" dirty="0"/>
          </a:p>
        </p:txBody>
      </p:sp>
      <p:cxnSp>
        <p:nvCxnSpPr>
          <p:cNvPr id="76" name="Straight Connector 75"/>
          <p:cNvCxnSpPr/>
          <p:nvPr/>
        </p:nvCxnSpPr>
        <p:spPr>
          <a:xfrm rot="5400000">
            <a:off x="3429000" y="2819400"/>
            <a:ext cx="685800" cy="228600"/>
          </a:xfrm>
          <a:prstGeom prst="line">
            <a:avLst/>
          </a:prstGeom>
          <a:ln w="19050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rot="5400000">
            <a:off x="5029200" y="2895600"/>
            <a:ext cx="685800" cy="76200"/>
          </a:xfrm>
          <a:prstGeom prst="line">
            <a:avLst/>
          </a:prstGeom>
          <a:ln w="19050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6200000" flipH="1">
            <a:off x="6629400" y="2895600"/>
            <a:ext cx="685800" cy="76200"/>
          </a:xfrm>
          <a:prstGeom prst="line">
            <a:avLst/>
          </a:prstGeom>
          <a:ln w="19050">
            <a:headEnd type="oval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>
            <a:spLocks noChangeArrowheads="1"/>
          </p:cNvSpPr>
          <p:nvPr/>
        </p:nvSpPr>
        <p:spPr bwMode="auto">
          <a:xfrm>
            <a:off x="0" y="198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2066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0" y="3791712"/>
            <a:ext cx="923842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sub_stream_entry_present_flag</a:t>
            </a:r>
            <a:r>
              <a:rPr lang="en-US" b="1" dirty="0" smtClean="0"/>
              <a:t> </a:t>
            </a:r>
            <a:r>
              <a:rPr lang="en-US" dirty="0" smtClean="0"/>
              <a:t>is set to 1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smtClean="0"/>
              <a:t>num_sub_stream_entry_point_offsets_minus1 </a:t>
            </a:r>
            <a:r>
              <a:rPr lang="en-US" dirty="0" smtClean="0"/>
              <a:t>is set to 3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sub_stream_type</a:t>
            </a:r>
            <a:r>
              <a:rPr lang="en-US" dirty="0" smtClean="0"/>
              <a:t>  is set to 1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sub_stream_entry_point_offset</a:t>
            </a:r>
            <a:r>
              <a:rPr lang="en-US" dirty="0" smtClean="0"/>
              <a:t>[0] is inferred to 0 (not present in </a:t>
            </a:r>
            <a:r>
              <a:rPr lang="en-US" dirty="0" err="1" smtClean="0"/>
              <a:t>bitstream</a:t>
            </a:r>
            <a:r>
              <a:rPr lang="en-US" dirty="0" smtClean="0"/>
              <a:t>)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sub_stream_entry_point_offset</a:t>
            </a:r>
            <a:r>
              <a:rPr lang="en-US" dirty="0" smtClean="0"/>
              <a:t>[1] is set equal to the </a:t>
            </a:r>
            <a:r>
              <a:rPr lang="en-US" dirty="0" err="1" smtClean="0"/>
              <a:t>bitstream</a:t>
            </a:r>
            <a:r>
              <a:rPr lang="en-US" dirty="0" smtClean="0"/>
              <a:t> size of sub-picture 0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sub_stream_entry_point_offset</a:t>
            </a:r>
            <a:r>
              <a:rPr lang="en-US" dirty="0" smtClean="0"/>
              <a:t>[2] is set equal to the </a:t>
            </a:r>
            <a:r>
              <a:rPr lang="en-US" dirty="0" err="1" smtClean="0"/>
              <a:t>bitstream</a:t>
            </a:r>
            <a:r>
              <a:rPr lang="en-US" dirty="0" smtClean="0"/>
              <a:t> size of sub-picture 1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b="1" dirty="0" err="1" smtClean="0"/>
              <a:t>sub_stream_entry_point_offset</a:t>
            </a:r>
            <a:r>
              <a:rPr lang="en-US" dirty="0" smtClean="0"/>
              <a:t>[3] is set equal to the </a:t>
            </a:r>
            <a:r>
              <a:rPr lang="en-US" dirty="0" err="1" smtClean="0"/>
              <a:t>bitstream</a:t>
            </a:r>
            <a:r>
              <a:rPr lang="en-US" dirty="0" smtClean="0"/>
              <a:t> size of sub-picture 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Conclusions</a:t>
            </a:r>
            <a:endParaRPr lang="en-US" dirty="0" smtClean="0"/>
          </a:p>
        </p:txBody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3375" y="914401"/>
            <a:ext cx="8467725" cy="17907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/>
              <a:t>The current design does not have a mechanism  to signal sub-stream entry points at picture-level to facilitate parallel decoding</a:t>
            </a:r>
            <a:endParaRPr lang="en-US" sz="2000" dirty="0" smtClean="0"/>
          </a:p>
          <a:p>
            <a:pPr eaLnBrk="1" hangingPunct="1">
              <a:defRPr/>
            </a:pPr>
            <a:r>
              <a:rPr lang="en-US" sz="2000" dirty="0" smtClean="0"/>
              <a:t>Recommend to add the SEI message based signaling to the spec</a:t>
            </a:r>
            <a:endParaRPr lang="en-US" sz="2000" dirty="0" smtClean="0"/>
          </a:p>
          <a:p>
            <a:pPr eaLnBrk="1" hangingPunct="1">
              <a:buNone/>
              <a:defRPr/>
            </a:pPr>
            <a:endParaRPr lang="de-DE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AAAAAA"/>
      </a:dk1>
      <a:lt1>
        <a:srgbClr val="FFFFFF"/>
      </a:lt1>
      <a:dk2>
        <a:srgbClr val="000000"/>
      </a:dk2>
      <a:lt2>
        <a:srgbClr val="FFFFFF"/>
      </a:lt2>
      <a:accent1>
        <a:srgbClr val="AAAAAA"/>
      </a:accent1>
      <a:accent2>
        <a:srgbClr val="FFFFFF"/>
      </a:accent2>
      <a:accent3>
        <a:srgbClr val="AAAAAA"/>
      </a:accent3>
      <a:accent4>
        <a:srgbClr val="DADADA"/>
      </a:accent4>
      <a:accent5>
        <a:srgbClr val="D2D2D2"/>
      </a:accent5>
      <a:accent6>
        <a:srgbClr val="E7E7E7"/>
      </a:accent6>
      <a:hlink>
        <a:srgbClr val="AAAAAA"/>
      </a:hlink>
      <a:folHlink>
        <a:srgbClr val="FF00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4643</TotalTime>
  <Words>432</Words>
  <Application>Microsoft Office PowerPoint</Application>
  <PresentationFormat>On-screen Show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FinalPowerpoint</vt:lpstr>
      <vt:lpstr>Custom Design</vt:lpstr>
      <vt:lpstr>1_Custom Design</vt:lpstr>
      <vt:lpstr>3_Custom Design</vt:lpstr>
      <vt:lpstr>AHG9: Sub-stream entry points SEI message</vt:lpstr>
      <vt:lpstr>Problem statement</vt:lpstr>
      <vt:lpstr>Sub-stream entry points SEI message (1)</vt:lpstr>
      <vt:lpstr>Sub-stream entry points SEI message (2)</vt:lpstr>
      <vt:lpstr>Example – picture partitioning </vt:lpstr>
      <vt:lpstr>Example – SEI message signaling </vt:lpstr>
      <vt:lpstr>Conclusions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Eric Wand</dc:creator>
  <cp:lastModifiedBy>a0198101</cp:lastModifiedBy>
  <cp:revision>295</cp:revision>
  <dcterms:created xsi:type="dcterms:W3CDTF">2007-12-19T20:51:45Z</dcterms:created>
  <dcterms:modified xsi:type="dcterms:W3CDTF">2012-10-01T15:37:43Z</dcterms:modified>
</cp:coreProperties>
</file>